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426.xml" ContentType="application/vnd.openxmlformats-officedocument.presentationml.slide+xml"/>
  <Override PartName="/ppt/slides/slide473.xml" ContentType="application/vnd.openxmlformats-officedocument.presentationml.slide+xml"/>
  <Override PartName="/ppt/slides/slide120.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slides/slide549.xml" ContentType="application/vnd.openxmlformats-officedocument.presentationml.slide+xml"/>
  <Override PartName="/ppt/slides/slide596.xml" ContentType="application/vnd.openxmlformats-officedocument.presentationml.slide+xml"/>
  <Override PartName="/ppt/slides/slide612.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388.xml" ContentType="application/vnd.openxmlformats-officedocument.presentationml.slide+xml"/>
  <Override PartName="/ppt/slides/slide404.xml" ContentType="application/vnd.openxmlformats-officedocument.presentationml.slide+xml"/>
  <Override PartName="/ppt/slides/slide451.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50.xml" ContentType="application/vnd.openxmlformats-officedocument.presentationml.slide+xml"/>
  <Override PartName="/ppt/slides/slide243.xml" ContentType="application/vnd.openxmlformats-officedocument.presentationml.slide+xml"/>
  <Override PartName="/ppt/slides/slide290.xml" ContentType="application/vnd.openxmlformats-officedocument.presentationml.slide+xml"/>
  <Override PartName="/ppt/slides/slide527.xml" ContentType="application/vnd.openxmlformats-officedocument.presentationml.slide+xml"/>
  <Override PartName="/ppt/slides/slide574.xml" ContentType="application/vnd.openxmlformats-officedocument.presentationml.slide+xml"/>
  <Override PartName="/ppt/slides/slide221.xml" ContentType="application/vnd.openxmlformats-officedocument.presentationml.slide+xml"/>
  <Override PartName="/ppt/slides/slide319.xml" ContentType="application/vnd.openxmlformats-officedocument.presentationml.slide+xml"/>
  <Override PartName="/ppt/slides/slide366.xml" ContentType="application/vnd.openxmlformats-officedocument.presentationml.slide+xml"/>
  <Override PartName="/ppt/slides/slide505.xml" ContentType="application/vnd.openxmlformats-officedocument.presentationml.slide+xml"/>
  <Override PartName="/ppt/slides/slide552.xml" ContentType="application/vnd.openxmlformats-officedocument.presentationml.slide+xml"/>
  <Override PartName="/ppt/slides/slide158.xml" ContentType="application/vnd.openxmlformats-officedocument.presentationml.slide+xml"/>
  <Override PartName="/ppt/slides/slide344.xml" ContentType="application/vnd.openxmlformats-officedocument.presentationml.slide+xml"/>
  <Override PartName="/ppt/slides/slide391.xml" ContentType="application/vnd.openxmlformats-officedocument.presentationml.slide+xml"/>
  <Override PartName="/ppt/slides/slide489.xml" ContentType="application/vnd.openxmlformats-officedocument.presentationml.slide+xml"/>
  <Override PartName="/ppt/slides/slide628.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467.xml" ContentType="application/vnd.openxmlformats-officedocument.presentationml.slide+xml"/>
  <Override PartName="/ppt/slides/slide530.xml" ContentType="application/vnd.openxmlformats-officedocument.presentationml.slide+xml"/>
  <Override PartName="/ppt/slides/slide88.xml" ContentType="application/vnd.openxmlformats-officedocument.presentationml.slide+xml"/>
  <Override PartName="/ppt/slides/slide259.xml" ContentType="application/vnd.openxmlformats-officedocument.presentationml.slide+xml"/>
  <Override PartName="/ppt/slides/slide322.xml" ContentType="application/vnd.openxmlformats-officedocument.presentationml.slide+xml"/>
  <Override PartName="/ppt/slides/slide606.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14.xml" ContentType="application/vnd.openxmlformats-officedocument.presentationml.slide+xml"/>
  <Override PartName="/ppt/slides/slide161.xml" ContentType="application/vnd.openxmlformats-officedocument.presentationml.slide+xml"/>
  <Override PartName="/ppt/slides/slide300.xml" ContentType="application/vnd.openxmlformats-officedocument.presentationml.slide+xml"/>
  <Override PartName="/ppt/slides/slide445.xml" ContentType="application/vnd.openxmlformats-officedocument.presentationml.slide+xml"/>
  <Override PartName="/ppt/slides/slide492.xml" ContentType="application/vnd.openxmlformats-officedocument.presentationml.slide+xml"/>
  <Override PartName="/ppt/slides/slide631.xml" ContentType="application/vnd.openxmlformats-officedocument.presentationml.slide+xml"/>
  <Override PartName="/ppt/slides/slide237.xml" ContentType="application/vnd.openxmlformats-officedocument.presentationml.slide+xml"/>
  <Override PartName="/ppt/slides/slide284.xml" ContentType="application/vnd.openxmlformats-officedocument.presentationml.slide+xml"/>
  <Override PartName="/ppt/slides/slide423.xml" ContentType="application/vnd.openxmlformats-officedocument.presentationml.slide+xml"/>
  <Override PartName="/ppt/slides/slide470.xml" ContentType="application/vnd.openxmlformats-officedocument.presentationml.slide+xml"/>
  <Override PartName="/ppt/slides/slide568.xml" ContentType="application/vnd.openxmlformats-officedocument.presentationml.slide+xml"/>
  <Override PartName="/ppt/theme/theme2.xml" ContentType="application/vnd.openxmlformats-officedocument.theme+xml"/>
  <Override PartName="/ppt/slides/slide44.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62.xml" ContentType="application/vnd.openxmlformats-officedocument.presentationml.slide+xml"/>
  <Override PartName="/ppt/slides/slide22.xml" ContentType="application/vnd.openxmlformats-officedocument.presentationml.slide+xml"/>
  <Override PartName="/ppt/slides/slide199.xml" ContentType="application/vnd.openxmlformats-officedocument.presentationml.slide+xml"/>
  <Override PartName="/ppt/slides/slide401.xml" ContentType="application/vnd.openxmlformats-officedocument.presentationml.slide+xml"/>
  <Override PartName="/ppt/slides/slide546.xml" ContentType="application/vnd.openxmlformats-officedocument.presentationml.slide+xml"/>
  <Override PartName="/ppt/slides/slide593.xml" ContentType="application/vnd.openxmlformats-officedocument.presentationml.slide+xml"/>
  <Override PartName="/ppt/slides/slide240.xml" ContentType="application/vnd.openxmlformats-officedocument.presentationml.slide+xml"/>
  <Override PartName="/ppt/slides/slide338.xml" ContentType="application/vnd.openxmlformats-officedocument.presentationml.slide+xml"/>
  <Override PartName="/ppt/slides/slide385.xml" ContentType="application/vnd.openxmlformats-officedocument.presentationml.slide+xml"/>
  <Override PartName="/ppt/slides/slide524.xml" ContentType="application/vnd.openxmlformats-officedocument.presentationml.slide+xml"/>
  <Override PartName="/ppt/slides/slide571.xml" ContentType="application/vnd.openxmlformats-officedocument.presentationml.slide+xml"/>
  <Override PartName="/ppt/slides/slide177.xml" ContentType="application/vnd.openxmlformats-officedocument.presentationml.slide+xml"/>
  <Override PartName="/ppt/slides/slide316.xml" ContentType="application/vnd.openxmlformats-officedocument.presentationml.slide+xml"/>
  <Override PartName="/ppt/slides/slide363.xml" ContentType="application/vnd.openxmlformats-officedocument.presentationml.slide+xml"/>
  <Override PartName="/ppt/slides/slide647.xml" ContentType="application/vnd.openxmlformats-officedocument.presentationml.slide+xml"/>
  <Override PartName="/ppt/slides/slide108.xml" ContentType="application/vnd.openxmlformats-officedocument.presentationml.slide+xml"/>
  <Override PartName="/ppt/slides/slide155.xml" ContentType="application/vnd.openxmlformats-officedocument.presentationml.slide+xml"/>
  <Override PartName="/ppt/slides/slide439.xml" ContentType="application/vnd.openxmlformats-officedocument.presentationml.slide+xml"/>
  <Override PartName="/ppt/slides/slide486.xml" ContentType="application/vnd.openxmlformats-officedocument.presentationml.slide+xml"/>
  <Override PartName="/ppt/slides/slide502.xml" ContentType="application/vnd.openxmlformats-officedocument.presentationml.slide+xml"/>
  <Override PartName="/ppt/slides/slide278.xml" ContentType="application/vnd.openxmlformats-officedocument.presentationml.slide+xml"/>
  <Override PartName="/ppt/slides/slide341.xml" ContentType="application/vnd.openxmlformats-officedocument.presentationml.slide+xml"/>
  <Override PartName="/ppt/slides/slide625.xml" ContentType="application/vnd.openxmlformats-officedocument.presentationml.slide+xml"/>
  <Override PartName="/ppt/slides/slide38.xml" ContentType="application/vnd.openxmlformats-officedocument.presentationml.slide+xml"/>
  <Override PartName="/ppt/slides/slide85.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417.xml" ContentType="application/vnd.openxmlformats-officedocument.presentationml.slide+xml"/>
  <Override PartName="/ppt/slides/slide464.xml" ContentType="application/vnd.openxmlformats-officedocument.presentationml.slide+xml"/>
  <Override PartName="/ppt/slides/slide603.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s/slide256.xml" ContentType="application/vnd.openxmlformats-officedocument.presentationml.slide+xml"/>
  <Override PartName="/ppt/slides/slide442.xml" ContentType="application/vnd.openxmlformats-officedocument.presentationml.slide+xml"/>
  <Override PartName="/ppt/slides/slide587.xml" ContentType="application/vnd.openxmlformats-officedocument.presentationml.slide+xml"/>
  <Override PartName="/ppt/slides/slide16.xml" ContentType="application/vnd.openxmlformats-officedocument.presentationml.slide+xml"/>
  <Override PartName="/ppt/slides/slide63.xml" ContentType="application/vnd.openxmlformats-officedocument.presentationml.slide+xml"/>
  <Override PartName="/ppt/slides/slide234.xml" ContentType="application/vnd.openxmlformats-officedocument.presentationml.slide+xml"/>
  <Override PartName="/ppt/slides/slide281.xml" ContentType="application/vnd.openxmlformats-officedocument.presentationml.slide+xml"/>
  <Override PartName="/ppt/slides/slide379.xml" ContentType="application/vnd.openxmlformats-officedocument.presentationml.slide+xml"/>
  <Override PartName="/ppt/slides/slide41.xml" ContentType="application/vnd.openxmlformats-officedocument.presentationml.slide+xml"/>
  <Override PartName="/ppt/slides/slide357.xml" ContentType="application/vnd.openxmlformats-officedocument.presentationml.slide+xml"/>
  <Override PartName="/ppt/slides/slide420.xml" ContentType="application/vnd.openxmlformats-officedocument.presentationml.slide+xml"/>
  <Override PartName="/ppt/slides/slide518.xml" ContentType="application/vnd.openxmlformats-officedocument.presentationml.slide+xml"/>
  <Override PartName="/ppt/slides/slide565.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543.xml" ContentType="application/vnd.openxmlformats-officedocument.presentationml.slide+xml"/>
  <Override PartName="/ppt/slides/slide590.xml" ContentType="application/vnd.openxmlformats-officedocument.presentationml.slide+xml"/>
  <Override PartName="/ppt/slides/slide335.xml" ContentType="application/vnd.openxmlformats-officedocument.presentationml.slide+xml"/>
  <Override PartName="/ppt/slides/slide382.xml" ContentType="application/vnd.openxmlformats-officedocument.presentationml.slide+xml"/>
  <Override PartName="/ppt/slides/slide619.xml" ContentType="application/vnd.openxmlformats-officedocument.presentationml.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slides/slide458.xml" ContentType="application/vnd.openxmlformats-officedocument.presentationml.slide+xml"/>
  <Override PartName="/ppt/slides/slide521.xml" ContentType="application/vnd.openxmlformats-officedocument.presentationml.slide+xml"/>
  <Override PartName="/ppt/slides/slide7.xml" ContentType="application/vnd.openxmlformats-officedocument.presentationml.slide+xml"/>
  <Override PartName="/ppt/slides/slide297.xml" ContentType="application/vnd.openxmlformats-officedocument.presentationml.slide+xml"/>
  <Override PartName="/ppt/slides/slide313.xml" ContentType="application/vnd.openxmlformats-officedocument.presentationml.slide+xml"/>
  <Override PartName="/ppt/slides/slide360.xml" ContentType="application/vnd.openxmlformats-officedocument.presentationml.slide+xml"/>
  <Override PartName="/ppt/slides/slide644.xml" ContentType="application/vnd.openxmlformats-officedocument.presentationml.slide+xml"/>
  <Override PartName="/ppt/slideLayouts/slideLayout9.xml" ContentType="application/vnd.openxmlformats-officedocument.presentationml.slideLayout+xml"/>
  <Override PartName="/ppt/slides/slide57.xml" ContentType="application/vnd.openxmlformats-officedocument.presentationml.slide+xml"/>
  <Override PartName="/ppt/slides/slide105.xml" ContentType="application/vnd.openxmlformats-officedocument.presentationml.slide+xml"/>
  <Override PartName="/ppt/slides/slide152.xml" ContentType="application/vnd.openxmlformats-officedocument.presentationml.slide+xml"/>
  <Override PartName="/ppt/slides/slide436.xml" ContentType="application/vnd.openxmlformats-officedocument.presentationml.slide+xml"/>
  <Override PartName="/ppt/slides/slide483.xml" ContentType="application/vnd.openxmlformats-officedocument.presentationml.slide+xml"/>
  <Override PartName="/ppt/slides/slide622.xml" ContentType="application/vnd.openxmlformats-officedocument.presentationml.slide+xml"/>
  <Override PartName="/ppt/notesSlides/notesSlide1.xml" ContentType="application/vnd.openxmlformats-officedocument.presentationml.notesSlide+xml"/>
  <Override PartName="/ppt/slides/slide130.xml" ContentType="application/vnd.openxmlformats-officedocument.presentationml.slide+xml"/>
  <Override PartName="/ppt/slides/slide228.xml" ContentType="application/vnd.openxmlformats-officedocument.presentationml.slide+xml"/>
  <Override PartName="/ppt/slides/slide275.xml" ContentType="application/vnd.openxmlformats-officedocument.presentationml.slide+xml"/>
  <Override PartName="/ppt/slides/slide414.xml" ContentType="application/vnd.openxmlformats-officedocument.presentationml.slide+xml"/>
  <Override PartName="/ppt/slides/slide461.xml" ContentType="application/vnd.openxmlformats-officedocument.presentationml.slide+xml"/>
  <Override PartName="/ppt/slides/slide559.xml" ContentType="application/vnd.openxmlformats-officedocument.presentationml.slide+xml"/>
  <Override PartName="/ppt/slides/slide35.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slides/slide398.xml" ContentType="application/vnd.openxmlformats-officedocument.presentationml.slide+xml"/>
  <Override PartName="/ppt/slides/slide537.xml" ContentType="application/vnd.openxmlformats-officedocument.presentationml.slide+xml"/>
  <Override PartName="/ppt/slides/slide584.xml" ContentType="application/vnd.openxmlformats-officedocument.presentationml.slide+xml"/>
  <Override PartName="/ppt/slides/slide600.xml" ContentType="application/vnd.openxmlformats-officedocument.presentationml.slide+xml"/>
  <Override PartName="/ppt/slides/slide13.xml" ContentType="application/vnd.openxmlformats-officedocument.presentationml.slide+xml"/>
  <Override PartName="/ppt/slides/slide60.xml" ContentType="application/vnd.openxmlformats-officedocument.presentationml.slide+xml"/>
  <Override PartName="/ppt/slides/slide329.xml" ContentType="application/vnd.openxmlformats-officedocument.presentationml.slide+xml"/>
  <Override PartName="/ppt/slides/slide376.xml" ContentType="application/vnd.openxmlformats-officedocument.presentationml.slide+xml"/>
  <Override PartName="/ppt/slides/slide168.xml" ContentType="application/vnd.openxmlformats-officedocument.presentationml.slide+xml"/>
  <Override PartName="/ppt/slides/slide231.xml" ContentType="application/vnd.openxmlformats-officedocument.presentationml.slide+xml"/>
  <Override PartName="/ppt/slides/slide515.xml" ContentType="application/vnd.openxmlformats-officedocument.presentationml.slide+xml"/>
  <Override PartName="/ppt/slides/slide562.xml" ContentType="application/vnd.openxmlformats-officedocument.presentationml.slide+xml"/>
  <Override PartName="/ppt/slides/slide307.xml" ContentType="application/vnd.openxmlformats-officedocument.presentationml.slide+xml"/>
  <Override PartName="/ppt/slides/slide354.xml" ContentType="application/vnd.openxmlformats-officedocument.presentationml.slide+xml"/>
  <Override PartName="/ppt/slides/slide499.xml" ContentType="application/vnd.openxmlformats-officedocument.presentationml.slide+xml"/>
  <Override PartName="/ppt/slides/slide540.xml" ContentType="application/vnd.openxmlformats-officedocument.presentationml.slide+xml"/>
  <Override PartName="/ppt/slides/slide638.xml" ContentType="application/vnd.openxmlformats-officedocument.presentationml.slide+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slides/slide332.xml" ContentType="application/vnd.openxmlformats-officedocument.presentationml.slide+xml"/>
  <Override PartName="/ppt/slides/slide477.xml" ContentType="application/vnd.openxmlformats-officedocument.presentationml.slide+xml"/>
  <Override PartName="/ppt/slides/slide124.xml" ContentType="application/vnd.openxmlformats-officedocument.presentationml.slide+xml"/>
  <Override PartName="/ppt/slides/slide171.xml" ContentType="application/vnd.openxmlformats-officedocument.presentationml.slide+xml"/>
  <Override PartName="/ppt/slides/slide269.xml" ContentType="application/vnd.openxmlformats-officedocument.presentationml.slide+xml"/>
  <Override PartName="/ppt/slides/slide61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310.xml" ContentType="application/vnd.openxmlformats-officedocument.presentationml.slide+xml"/>
  <Override PartName="/ppt/slides/slide408.xml" ContentType="application/vnd.openxmlformats-officedocument.presentationml.slide+xml"/>
  <Override PartName="/ppt/slides/slide455.xml" ContentType="application/vnd.openxmlformats-officedocument.presentationml.slide+xml"/>
  <Override PartName="/ppt/slides/slide641.xml" ContentType="application/vnd.openxmlformats-officedocument.presentationml.slide+xml"/>
  <Override PartName="/ppt/slides/slide4.xml" ContentType="application/vnd.openxmlformats-officedocument.presentationml.slide+xml"/>
  <Override PartName="/ppt/slides/slide54.xml" ContentType="application/vnd.openxmlformats-officedocument.presentationml.slide+xml"/>
  <Override PartName="/ppt/slides/slide102.xml" ContentType="application/vnd.openxmlformats-officedocument.presentationml.slide+xml"/>
  <Override PartName="/ppt/slides/slide247.xml" ContentType="application/vnd.openxmlformats-officedocument.presentationml.slide+xml"/>
  <Override PartName="/ppt/slides/slide294.xml" ContentType="application/vnd.openxmlformats-officedocument.presentationml.slide+xml"/>
  <Override PartName="/ppt/slides/slide433.xml" ContentType="application/vnd.openxmlformats-officedocument.presentationml.slide+xml"/>
  <Override PartName="/ppt/slides/slide480.xml" ContentType="application/vnd.openxmlformats-officedocument.presentationml.slide+xml"/>
  <Override PartName="/ppt/slides/slide578.xml" ContentType="application/vnd.openxmlformats-officedocument.presentationml.slide+xml"/>
  <Override PartName="/ppt/slideLayouts/slideLayout6.xml" ContentType="application/vnd.openxmlformats-officedocument.presentationml.slideLayout+xml"/>
  <Override PartName="/ppt/slides/slide225.xml" ContentType="application/vnd.openxmlformats-officedocument.presentationml.slide+xml"/>
  <Override PartName="/ppt/slides/slide272.xml" ContentType="application/vnd.openxmlformats-officedocument.presentationml.slide+xml"/>
  <Override PartName="/ppt/slides/slide509.xml" ContentType="application/vnd.openxmlformats-officedocument.presentationml.slide+xml"/>
  <Override PartName="/ppt/slides/slide556.xml" ContentType="application/vnd.openxmlformats-officedocument.presentationml.slide+xml"/>
  <Override PartName="/ppt/slides/slide32.xml" ContentType="application/vnd.openxmlformats-officedocument.presentationml.slide+xml"/>
  <Override PartName="/ppt/slides/slide348.xml" ContentType="application/vnd.openxmlformats-officedocument.presentationml.slide+xml"/>
  <Override PartName="/ppt/slides/slide395.xml" ContentType="application/vnd.openxmlformats-officedocument.presentationml.slide+xml"/>
  <Override PartName="/ppt/slides/slide411.xml" ContentType="application/vnd.openxmlformats-officedocument.presentationml.slide+xml"/>
  <Override PartName="/ppt/slides/slide10.xml" ContentType="application/vnd.openxmlformats-officedocument.presentationml.slide+xml"/>
  <Override PartName="/ppt/slides/slide187.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s/slide534.xml" ContentType="application/vnd.openxmlformats-officedocument.presentationml.slide+xml"/>
  <Override PartName="/ppt/slides/slide581.xml" ContentType="application/vnd.openxmlformats-officedocument.presentationml.slide+xml"/>
  <Override PartName="/ppt/slides/slide326.xml" ContentType="application/vnd.openxmlformats-officedocument.presentationml.slide+xml"/>
  <Override PartName="/ppt/slides/slide373.xml" ContentType="application/vnd.openxmlformats-officedocument.presentationml.slide+xml"/>
  <Override PartName="/ppt/slides/slide512.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304.xml" ContentType="application/vnd.openxmlformats-officedocument.presentationml.slide+xml"/>
  <Override PartName="/ppt/slides/slide351.xml" ContentType="application/vnd.openxmlformats-officedocument.presentationml.slide+xml"/>
  <Override PartName="/ppt/slides/slide449.xml" ContentType="application/vnd.openxmlformats-officedocument.presentationml.slide+xml"/>
  <Override PartName="/ppt/slides/slide496.xml" ContentType="application/vnd.openxmlformats-officedocument.presentationml.slide+xml"/>
  <Override PartName="/ppt/slides/slide143.xml" ContentType="application/vnd.openxmlformats-officedocument.presentationml.slide+xml"/>
  <Override PartName="/ppt/slides/slide190.xml" ContentType="application/vnd.openxmlformats-officedocument.presentationml.slide+xml"/>
  <Override PartName="/ppt/slides/slide288.xml" ContentType="application/vnd.openxmlformats-officedocument.presentationml.slide+xml"/>
  <Override PartName="/ppt/slides/slide635.xml" ContentType="application/vnd.openxmlformats-officedocument.presentationml.slide+xml"/>
  <Override PartName="/ppt/slides/slide48.xml" ContentType="application/vnd.openxmlformats-officedocument.presentationml.slide+xml"/>
  <Override PartName="/ppt/slides/slide95.xml" ContentType="application/vnd.openxmlformats-officedocument.presentationml.slide+xml"/>
  <Override PartName="/ppt/slides/slide427.xml" ContentType="application/vnd.openxmlformats-officedocument.presentationml.slide+xml"/>
  <Override PartName="/ppt/slides/slide474.xml" ContentType="application/vnd.openxmlformats-officedocument.presentationml.slide+xml"/>
  <Override PartName="/ppt/slides/slide613.xml" ContentType="application/vnd.openxmlformats-officedocument.presentationml.slide+xml"/>
  <Default Extension="bin" ContentType="application/vnd.openxmlformats-officedocument.oleObject"/>
  <Override PartName="/ppt/slides/slide26.xml" ContentType="application/vnd.openxmlformats-officedocument.presentationml.slide+xml"/>
  <Override PartName="/ppt/slides/slide73.xml" ContentType="application/vnd.openxmlformats-officedocument.presentationml.slide+xml"/>
  <Override PartName="/ppt/slides/slide121.xml" ContentType="application/vnd.openxmlformats-officedocument.presentationml.slide+xml"/>
  <Override PartName="/ppt/slides/slide219.xml" ContentType="application/vnd.openxmlformats-officedocument.presentationml.slide+xml"/>
  <Override PartName="/ppt/slides/slide266.xml" ContentType="application/vnd.openxmlformats-officedocument.presentationml.slide+xml"/>
  <Override PartName="/ppt/slides/slide405.xml" ContentType="application/vnd.openxmlformats-officedocument.presentationml.slide+xml"/>
  <Override PartName="/ppt/slides/slide452.xml" ContentType="application/vnd.openxmlformats-officedocument.presentationml.slide+xml"/>
  <Override PartName="/ppt/slides/slide597.xml" ContentType="application/vnd.openxmlformats-officedocument.presentationml.slide+xml"/>
  <Override PartName="/ppt/slides/slide1.xml" ContentType="application/vnd.openxmlformats-officedocument.presentationml.slide+xml"/>
  <Override PartName="/ppt/slides/slide244.xml" ContentType="application/vnd.openxmlformats-officedocument.presentationml.slide+xml"/>
  <Override PartName="/ppt/slides/slide291.xml" ContentType="application/vnd.openxmlformats-officedocument.presentationml.slide+xml"/>
  <Override PartName="/ppt/slides/slide389.xml" ContentType="application/vnd.openxmlformats-officedocument.presentationml.slide+xml"/>
  <Override PartName="/ppt/slides/slide528.xml" ContentType="application/vnd.openxmlformats-officedocument.presentationml.slide+xml"/>
  <Override PartName="/ppt/slides/slide575.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367.xml" ContentType="application/vnd.openxmlformats-officedocument.presentationml.slide+xml"/>
  <Override PartName="/ppt/slides/slide430.xml" ContentType="application/vnd.openxmlformats-officedocument.presentationml.slide+xml"/>
  <Override PartName="/ppt/slides/slide159.xml" ContentType="application/vnd.openxmlformats-officedocument.presentationml.slide+xml"/>
  <Override PartName="/ppt/slides/slide222.xml" ContentType="application/vnd.openxmlformats-officedocument.presentationml.slide+xml"/>
  <Override PartName="/ppt/slides/slide506.xml" ContentType="application/vnd.openxmlformats-officedocument.presentationml.slide+xml"/>
  <Override PartName="/ppt/slides/slide553.xml" ContentType="application/vnd.openxmlformats-officedocument.presentationml.slide+xml"/>
  <Override PartName="/ppt/slides/slide200.xml" ContentType="application/vnd.openxmlformats-officedocument.presentationml.slide+xml"/>
  <Override PartName="/ppt/slides/slide345.xml" ContentType="application/vnd.openxmlformats-officedocument.presentationml.slide+xml"/>
  <Override PartName="/ppt/slides/slide392.xml" ContentType="application/vnd.openxmlformats-officedocument.presentationml.slide+xml"/>
  <Override PartName="/ppt/slides/slide531.xml" ContentType="application/vnd.openxmlformats-officedocument.presentationml.slide+xml"/>
  <Override PartName="/ppt/slides/slide629.xml" ContentType="application/vnd.openxmlformats-officedocument.presentationml.slide+xml"/>
  <Override PartName="/ppt/slides/slide89.xml" ContentType="application/vnd.openxmlformats-officedocument.presentationml.slide+xml"/>
  <Override PartName="/ppt/slides/slide137.xml" ContentType="application/vnd.openxmlformats-officedocument.presentationml.slide+xml"/>
  <Override PartName="/ppt/slides/slide184.xml" ContentType="application/vnd.openxmlformats-officedocument.presentationml.slide+xml"/>
  <Override PartName="/ppt/slides/slide323.xml" ContentType="application/vnd.openxmlformats-officedocument.presentationml.slide+xml"/>
  <Override PartName="/ppt/slides/slide370.xml" ContentType="application/vnd.openxmlformats-officedocument.presentationml.slide+xml"/>
  <Override PartName="/ppt/slides/slide468.xml" ContentType="application/vnd.openxmlformats-officedocument.presentationml.slide+xml"/>
  <Override PartName="/ppt/slides/slide607.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slides/slide446.xml" ContentType="application/vnd.openxmlformats-officedocument.presentationml.slide+xml"/>
  <Override PartName="/ppt/slides/slide493.xml" ContentType="application/vnd.openxmlformats-officedocument.presentationml.slide+xml"/>
  <Override PartName="/ppt/slides/slide67.xml" ContentType="application/vnd.openxmlformats-officedocument.presentationml.slide+xml"/>
  <Override PartName="/ppt/slides/slide238.xml" ContentType="application/vnd.openxmlformats-officedocument.presentationml.slide+xml"/>
  <Override PartName="/ppt/slides/slide285.xml" ContentType="application/vnd.openxmlformats-officedocument.presentationml.slide+xml"/>
  <Override PartName="/ppt/slides/slide301.xml" ContentType="application/vnd.openxmlformats-officedocument.presentationml.slide+xml"/>
  <Override PartName="/ppt/slides/slide632.xml" ContentType="application/vnd.openxmlformats-officedocument.presentationml.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slides/slide274.xml" ContentType="application/vnd.openxmlformats-officedocument.presentationml.slide+xml"/>
  <Override PartName="/ppt/slides/slide424.xml" ContentType="application/vnd.openxmlformats-officedocument.presentationml.slide+xml"/>
  <Override PartName="/ppt/slides/slide471.xml" ContentType="application/vnd.openxmlformats-officedocument.presentationml.slide+xml"/>
  <Override PartName="/ppt/slides/slide558.xml" ContentType="application/vnd.openxmlformats-officedocument.presentationml.slide+xml"/>
  <Override PartName="/ppt/slides/slide569.xml" ContentType="application/vnd.openxmlformats-officedocument.presentationml.slide+xml"/>
  <Override PartName="/ppt/slides/slide621.xml" ContentType="application/vnd.openxmlformats-officedocument.presentationml.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s/slide263.xml" ContentType="application/vnd.openxmlformats-officedocument.presentationml.slide+xml"/>
  <Override PartName="/ppt/slides/slide397.xml" ContentType="application/vnd.openxmlformats-officedocument.presentationml.slide+xml"/>
  <Override PartName="/ppt/slides/slide402.xml" ContentType="application/vnd.openxmlformats-officedocument.presentationml.slide+xml"/>
  <Override PartName="/ppt/slides/slide413.xml" ContentType="application/vnd.openxmlformats-officedocument.presentationml.slide+xml"/>
  <Override PartName="/ppt/slides/slide460.xml" ContentType="application/vnd.openxmlformats-officedocument.presentationml.slide+xml"/>
  <Override PartName="/ppt/slides/slide547.xml" ContentType="application/vnd.openxmlformats-officedocument.presentationml.slide+xml"/>
  <Override PartName="/ppt/slides/slide594.xml" ContentType="application/vnd.openxmlformats-officedocument.presentationml.slide+xml"/>
  <Override PartName="/ppt/slides/slide61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s/slide339.xml" ContentType="application/vnd.openxmlformats-officedocument.presentationml.slide+xml"/>
  <Override PartName="/ppt/slides/slide386.xml" ContentType="application/vnd.openxmlformats-officedocument.presentationml.slide+xml"/>
  <Override PartName="/ppt/slides/slide536.xml" ContentType="application/vnd.openxmlformats-officedocument.presentationml.slide+xml"/>
  <Override PartName="/ppt/slides/slide583.xml" ContentType="application/vnd.openxmlformats-officedocument.presentationml.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s/slide328.xml" ContentType="application/vnd.openxmlformats-officedocument.presentationml.slide+xml"/>
  <Override PartName="/ppt/slides/slide375.xml" ContentType="application/vnd.openxmlformats-officedocument.presentationml.slide+xml"/>
  <Override PartName="/ppt/slides/slide514.xml" ContentType="application/vnd.openxmlformats-officedocument.presentationml.slide+xml"/>
  <Override PartName="/ppt/slides/slide525.xml" ContentType="application/vnd.openxmlformats-officedocument.presentationml.slide+xml"/>
  <Override PartName="/ppt/slides/slide561.xml" ContentType="application/vnd.openxmlformats-officedocument.presentationml.slide+xml"/>
  <Override PartName="/ppt/slides/slide572.xml" ContentType="application/vnd.openxmlformats-officedocument.presentationml.slide+xml"/>
  <Override PartName="/ppt/slideLayouts/slideLayout11.xml" ContentType="application/vnd.openxmlformats-officedocument.presentationml.slideLayout+xml"/>
  <Override PartName="/ppt/slides/slide167.xml" ContentType="application/vnd.openxmlformats-officedocument.presentationml.slide+xml"/>
  <Override PartName="/ppt/slides/slide306.xml" ContentType="application/vnd.openxmlformats-officedocument.presentationml.slide+xml"/>
  <Override PartName="/ppt/slides/slide317.xml" ContentType="application/vnd.openxmlformats-officedocument.presentationml.slide+xml"/>
  <Override PartName="/ppt/slides/slide353.xml" ContentType="application/vnd.openxmlformats-officedocument.presentationml.slide+xml"/>
  <Override PartName="/ppt/slides/slide364.xml" ContentType="application/vnd.openxmlformats-officedocument.presentationml.slide+xml"/>
  <Override PartName="/ppt/slides/slide498.xml" ContentType="application/vnd.openxmlformats-officedocument.presentationml.slide+xml"/>
  <Override PartName="/ppt/slides/slide503.xml" ContentType="application/vnd.openxmlformats-officedocument.presentationml.slide+xml"/>
  <Override PartName="/ppt/slides/slide550.xml" ContentType="application/vnd.openxmlformats-officedocument.presentationml.slide+xml"/>
  <Override PartName="/ppt/slides/slide648.xml" ContentType="application/vnd.openxmlformats-officedocument.presentationml.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slides/slide342.xml" ContentType="application/vnd.openxmlformats-officedocument.presentationml.slide+xml"/>
  <Override PartName="/ppt/slides/slide487.xml" ContentType="application/vnd.openxmlformats-officedocument.presentationml.slide+xml"/>
  <Override PartName="/ppt/slides/slide626.xml" ContentType="application/vnd.openxmlformats-officedocument.presentationml.slide+xml"/>
  <Override PartName="/ppt/slides/slide637.xml" ContentType="application/vnd.openxmlformats-officedocument.presentationml.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slides/slide279.xml" ContentType="application/vnd.openxmlformats-officedocument.presentationml.slide+xml"/>
  <Override PartName="/ppt/slides/slide331.xml" ContentType="application/vnd.openxmlformats-officedocument.presentationml.slide+xml"/>
  <Override PartName="/ppt/slides/slide418.xml" ContentType="application/vnd.openxmlformats-officedocument.presentationml.slide+xml"/>
  <Override PartName="/ppt/slides/slide429.xml" ContentType="application/vnd.openxmlformats-officedocument.presentationml.slide+xml"/>
  <Override PartName="/ppt/slides/slide465.xml" ContentType="application/vnd.openxmlformats-officedocument.presentationml.slide+xml"/>
  <Override PartName="/ppt/slides/slide476.xml" ContentType="application/vnd.openxmlformats-officedocument.presentationml.slide+xml"/>
  <Override PartName="/ppt/slides/slide615.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slides/slide320.xml" ContentType="application/vnd.openxmlformats-officedocument.presentationml.slide+xml"/>
  <Override PartName="/ppt/slides/slide407.xml" ContentType="application/vnd.openxmlformats-officedocument.presentationml.slide+xml"/>
  <Override PartName="/ppt/slides/slide454.xml" ContentType="application/vnd.openxmlformats-officedocument.presentationml.slide+xml"/>
  <Override PartName="/ppt/slides/slide599.xml" ContentType="application/vnd.openxmlformats-officedocument.presentationml.slide+xml"/>
  <Override PartName="/ppt/slides/slide604.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s/slide293.xml" ContentType="application/vnd.openxmlformats-officedocument.presentationml.slide+xml"/>
  <Override PartName="/ppt/slides/slide443.xml" ContentType="application/vnd.openxmlformats-officedocument.presentationml.slide+xml"/>
  <Override PartName="/ppt/slides/slide490.xml" ContentType="application/vnd.openxmlformats-officedocument.presentationml.slide+xml"/>
  <Override PartName="/ppt/slides/slide577.xml" ContentType="application/vnd.openxmlformats-officedocument.presentationml.slide+xml"/>
  <Override PartName="/ppt/slides/slide588.xml" ContentType="application/vnd.openxmlformats-officedocument.presentationml.slide+xml"/>
  <Override PartName="/ppt/slides/slide640.xml" ContentType="application/vnd.openxmlformats-officedocument.presentationml.slide+xml"/>
  <Override PartName="/ppt/slideLayouts/slideLayout5.xml" ContentType="application/vnd.openxmlformats-officedocument.presentationml.slideLayout+xml"/>
  <Override PartName="/ppt/slides/slide53.xml" ContentType="application/vnd.openxmlformats-officedocument.presentationml.slide+xml"/>
  <Override PartName="/ppt/slides/slide235.xml" ContentType="application/vnd.openxmlformats-officedocument.presentationml.slide+xml"/>
  <Override PartName="/ppt/slides/slide282.xml" ContentType="application/vnd.openxmlformats-officedocument.presentationml.slide+xml"/>
  <Override PartName="/ppt/slides/slide369.xml" ContentType="application/vnd.openxmlformats-officedocument.presentationml.slide+xml"/>
  <Override PartName="/ppt/slides/slide421.xml" ContentType="application/vnd.openxmlformats-officedocument.presentationml.slide+xml"/>
  <Override PartName="/ppt/slides/slide432.xml" ContentType="application/vnd.openxmlformats-officedocument.presentationml.slide+xml"/>
  <Override PartName="/ppt/slides/slide519.xml" ContentType="application/vnd.openxmlformats-officedocument.presentationml.slide+xml"/>
  <Override PartName="/ppt/slides/slide566.xml" ContentType="application/vnd.openxmlformats-officedocument.presentationml.slide+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60.xml" ContentType="application/vnd.openxmlformats-officedocument.presentationml.slide+xml"/>
  <Override PartName="/ppt/slides/slide271.xml" ContentType="application/vnd.openxmlformats-officedocument.presentationml.slide+xml"/>
  <Override PartName="/ppt/slides/slide358.xml" ContentType="application/vnd.openxmlformats-officedocument.presentationml.slide+xml"/>
  <Override PartName="/ppt/slides/slide410.xml" ContentType="application/vnd.openxmlformats-officedocument.presentationml.slide+xml"/>
  <Override PartName="/ppt/slides/slide508.xml" ContentType="application/vnd.openxmlformats-officedocument.presentationml.slide+xml"/>
  <Override PartName="/ppt/slides/slide555.xml" ContentType="application/vnd.openxmlformats-officedocument.presentationml.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347.xml" ContentType="application/vnd.openxmlformats-officedocument.presentationml.slide+xml"/>
  <Override PartName="/ppt/slides/slide394.xml" ContentType="application/vnd.openxmlformats-officedocument.presentationml.slide+xml"/>
  <Override PartName="/ppt/slides/slide533.xml" ContentType="application/vnd.openxmlformats-officedocument.presentationml.slide+xml"/>
  <Override PartName="/ppt/slides/slide544.xml" ContentType="application/vnd.openxmlformats-officedocument.presentationml.slide+xml"/>
  <Override PartName="/ppt/slides/slide580.xml" ContentType="application/vnd.openxmlformats-officedocument.presentationml.slide+xml"/>
  <Override PartName="/ppt/slides/slide591.xml" ContentType="application/vnd.openxmlformats-officedocument.presentationml.slide+xml"/>
  <Override PartName="/ppt/slides/slide139.xml" ContentType="application/vnd.openxmlformats-officedocument.presentationml.slide+xml"/>
  <Override PartName="/ppt/slides/slide186.xml" ContentType="application/vnd.openxmlformats-officedocument.presentationml.slide+xml"/>
  <Override PartName="/ppt/slides/slide325.xml" ContentType="application/vnd.openxmlformats-officedocument.presentationml.slide+xml"/>
  <Override PartName="/ppt/slides/slide336.xml" ContentType="application/vnd.openxmlformats-officedocument.presentationml.slide+xml"/>
  <Override PartName="/ppt/slides/slide372.xml" ContentType="application/vnd.openxmlformats-officedocument.presentationml.slide+xml"/>
  <Override PartName="/ppt/slides/slide383.xml" ContentType="application/vnd.openxmlformats-officedocument.presentationml.slide+xml"/>
  <Override PartName="/ppt/slides/slide522.xml" ContentType="application/vnd.openxmlformats-officedocument.presentationml.slide+xml"/>
  <Override PartName="/ppt/slides/slide609.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314.xml" ContentType="application/vnd.openxmlformats-officedocument.presentationml.slide+xml"/>
  <Override PartName="/ppt/slides/slide361.xml" ContentType="application/vnd.openxmlformats-officedocument.presentationml.slide+xml"/>
  <Override PartName="/ppt/slides/slide448.xml" ContentType="application/vnd.openxmlformats-officedocument.presentationml.slide+xml"/>
  <Override PartName="/ppt/slides/slide459.xml" ContentType="application/vnd.openxmlformats-officedocument.presentationml.slide+xml"/>
  <Override PartName="/ppt/slides/slide495.xml" ContentType="application/vnd.openxmlformats-officedocument.presentationml.slide+xml"/>
  <Override PartName="/ppt/slides/slide511.xml" ContentType="application/vnd.openxmlformats-officedocument.presentationml.slide+xml"/>
  <Override PartName="/ppt/slides/slide645.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s/slide287.xml" ContentType="application/vnd.openxmlformats-officedocument.presentationml.slide+xml"/>
  <Override PartName="/ppt/slides/slide298.xml" ContentType="application/vnd.openxmlformats-officedocument.presentationml.slide+xml"/>
  <Override PartName="/ppt/slides/slide303.xml" ContentType="application/vnd.openxmlformats-officedocument.presentationml.slide+xml"/>
  <Override PartName="/ppt/slides/slide350.xml" ContentType="application/vnd.openxmlformats-officedocument.presentationml.slide+xml"/>
  <Override PartName="/ppt/slides/slide437.xml" ContentType="application/vnd.openxmlformats-officedocument.presentationml.slide+xml"/>
  <Override PartName="/ppt/slides/slide484.xml" ContentType="application/vnd.openxmlformats-officedocument.presentationml.slide+xml"/>
  <Override PartName="/ppt/slides/slide500.xml" ContentType="application/vnd.openxmlformats-officedocument.presentationml.slide+xml"/>
  <Override PartName="/ppt/slides/slide634.xml" ContentType="application/vnd.openxmlformats-officedocument.presentationml.slide+xml"/>
  <Override PartName="/ppt/slides/slide58.xml" ContentType="application/vnd.openxmlformats-officedocument.presentationml.slide+xml"/>
  <Override PartName="/ppt/slides/slide229.xml" ContentType="application/vnd.openxmlformats-officedocument.presentationml.slide+xml"/>
  <Override PartName="/ppt/slides/slide276.xml" ContentType="application/vnd.openxmlformats-officedocument.presentationml.slide+xml"/>
  <Override PartName="/ppt/slides/slide623.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slides/slide399.xml" ContentType="application/vnd.openxmlformats-officedocument.presentationml.slide+xml"/>
  <Override PartName="/ppt/slides/slide415.xml" ContentType="application/vnd.openxmlformats-officedocument.presentationml.slide+xml"/>
  <Override PartName="/ppt/slides/slide462.xml" ContentType="application/vnd.openxmlformats-officedocument.presentationml.slide+xml"/>
  <Override PartName="/ppt/slides/slide601.xml" ContentType="application/vnd.openxmlformats-officedocument.presentationml.slide+xml"/>
  <Override PartName="/ppt/slides/slide207.xml" ContentType="application/vnd.openxmlformats-officedocument.presentationml.slide+xml"/>
  <Override PartName="/ppt/slides/slide254.xml" ContentType="application/vnd.openxmlformats-officedocument.presentationml.slide+xml"/>
  <Override PartName="/ppt/slides/slide440.xml" ContentType="application/vnd.openxmlformats-officedocument.presentationml.slide+xml"/>
  <Override PartName="/ppt/slides/slide538.xml" ContentType="application/vnd.openxmlformats-officedocument.presentationml.slide+xml"/>
  <Override PartName="/ppt/slides/slide585.xml" ContentType="application/vnd.openxmlformats-officedocument.presentationml.slide+xml"/>
  <Override PartName="/ppt/slides/slide14.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377.xml" ContentType="application/vnd.openxmlformats-officedocument.presentationml.slide+xml"/>
  <Override PartName="/ppt/slides/slide516.xml" ContentType="application/vnd.openxmlformats-officedocument.presentationml.slide+xml"/>
  <Override PartName="/ppt/slides/slide563.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slides/slide308.xml" ContentType="application/vnd.openxmlformats-officedocument.presentationml.slide+xml"/>
  <Override PartName="/ppt/slides/slide355.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541.xml" ContentType="application/vnd.openxmlformats-officedocument.presentationml.slide+xml"/>
  <Override PartName="/ppt/slides/slide639.xml" ContentType="application/vnd.openxmlformats-officedocument.presentationml.slide+xml"/>
  <Override PartName="/ppt/slides/slide99.xml" ContentType="application/vnd.openxmlformats-officedocument.presentationml.slide+xml"/>
  <Override PartName="/ppt/slides/slide333.xml" ContentType="application/vnd.openxmlformats-officedocument.presentationml.slide+xml"/>
  <Override PartName="/ppt/slides/slide380.xml" ContentType="application/vnd.openxmlformats-officedocument.presentationml.slide+xml"/>
  <Override PartName="/ppt/slides/slide478.xml" ContentType="application/vnd.openxmlformats-officedocument.presentationml.slide+xml"/>
  <Override PartName="/ppt/slides/slide617.xml" ContentType="application/vnd.openxmlformats-officedocument.presentationml.slide+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409.xml" ContentType="application/vnd.openxmlformats-officedocument.presentationml.slide+xml"/>
  <Override PartName="/ppt/slides/slide456.xml" ContentType="application/vnd.openxmlformats-officedocument.presentationml.slide+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s/slide248.xml" ContentType="application/vnd.openxmlformats-officedocument.presentationml.slide+xml"/>
  <Override PartName="/ppt/slides/slide295.xml" ContentType="application/vnd.openxmlformats-officedocument.presentationml.slide+xml"/>
  <Override PartName="/ppt/slides/slide311.xml" ContentType="application/vnd.openxmlformats-officedocument.presentationml.slide+xml"/>
  <Override PartName="/ppt/slides/slide579.xml" ContentType="application/vnd.openxmlformats-officedocument.presentationml.slide+xml"/>
  <Override PartName="/ppt/slides/slide642.xml" ContentType="application/vnd.openxmlformats-officedocument.presentationml.slide+xml"/>
  <Override PartName="/ppt/slideLayouts/slideLayout7.xml" ContentType="application/vnd.openxmlformats-officedocument.presentationml.slideLayout+xml"/>
  <Override PartName="/ppt/slides/slide55.xml" ContentType="application/vnd.openxmlformats-officedocument.presentationml.slide+xml"/>
  <Override PartName="/ppt/slides/slide434.xml" ContentType="application/vnd.openxmlformats-officedocument.presentationml.slide+xml"/>
  <Override PartName="/ppt/slides/slide481.xml" ContentType="application/vnd.openxmlformats-officedocument.presentationml.slide+xml"/>
  <Override PartName="/ppt/slides/slide620.xml" ContentType="application/vnd.openxmlformats-officedocument.presentationml.slide+xml"/>
  <Override PartName="/ppt/slides/slide33.xml" ContentType="application/vnd.openxmlformats-officedocument.presentationml.slide+xml"/>
  <Override PartName="/ppt/slides/slide80.xml" ContentType="application/vnd.openxmlformats-officedocument.presentationml.slide+xml"/>
  <Override PartName="/ppt/slides/slide226.xml" ContentType="application/vnd.openxmlformats-officedocument.presentationml.slide+xml"/>
  <Override PartName="/ppt/slides/slide273.xml" ContentType="application/vnd.openxmlformats-officedocument.presentationml.slide+xml"/>
  <Override PartName="/ppt/slides/slide412.xml" ContentType="application/vnd.openxmlformats-officedocument.presentationml.slide+xml"/>
  <Override PartName="/ppt/slides/slide557.xml" ContentType="application/vnd.openxmlformats-officedocument.presentationml.slide+xml"/>
  <Override PartName="/ppt/presentation.xml" ContentType="application/vnd.openxmlformats-officedocument.presentationml.presentation.main+xml"/>
  <Override PartName="/ppt/slides/slide204.xml" ContentType="application/vnd.openxmlformats-officedocument.presentationml.slide+xml"/>
  <Override PartName="/ppt/slides/slide251.xml" ContentType="application/vnd.openxmlformats-officedocument.presentationml.slide+xml"/>
  <Override PartName="/ppt/slides/slide349.xml" ContentType="application/vnd.openxmlformats-officedocument.presentationml.slide+xml"/>
  <Override PartName="/ppt/slides/slide396.xml" ContentType="application/vnd.openxmlformats-officedocument.presentationml.slide+xml"/>
  <Override PartName="/ppt/slides/slide535.xml" ContentType="application/vnd.openxmlformats-officedocument.presentationml.slide+xml"/>
  <Override PartName="/ppt/slides/slide58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327.xml" ContentType="application/vnd.openxmlformats-officedocument.presentationml.slide+xml"/>
  <Override PartName="/ppt/slides/slide374.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s/slide513.xml" ContentType="application/vnd.openxmlformats-officedocument.presentationml.slide+xml"/>
  <Override PartName="/ppt/slides/slide560.xml" ContentType="application/vnd.openxmlformats-officedocument.presentationml.slide+xml"/>
  <Override PartName="/ppt/slideLayouts/slideLayout10.xml" ContentType="application/vnd.openxmlformats-officedocument.presentationml.slideLayout+xml"/>
  <Override PartName="/ppt/slides/slide305.xml" ContentType="application/vnd.openxmlformats-officedocument.presentationml.slide+xml"/>
  <Override PartName="/ppt/slides/slide352.xml" ContentType="application/vnd.openxmlformats-officedocument.presentationml.slide+xml"/>
  <Override PartName="/ppt/slides/slide497.xml" ContentType="application/vnd.openxmlformats-officedocument.presentationml.slide+xml"/>
  <Override PartName="/ppt/slides/slide636.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289.xml" ContentType="application/vnd.openxmlformats-officedocument.presentationml.slide+xml"/>
  <Override PartName="/ppt/slides/slide330.xml" ContentType="application/vnd.openxmlformats-officedocument.presentationml.slide+xml"/>
  <Override PartName="/ppt/slides/slide428.xml" ContentType="application/vnd.openxmlformats-officedocument.presentationml.slide+xml"/>
  <Override PartName="/ppt/slides/slide475.xml" ContentType="application/vnd.openxmlformats-officedocument.presentationml.slide+xml"/>
  <Override PartName="/ppt/slides/slide122.xml" ContentType="application/vnd.openxmlformats-officedocument.presentationml.slide+xml"/>
  <Override PartName="/ppt/slides/slide267.xml" ContentType="application/vnd.openxmlformats-officedocument.presentationml.slide+xml"/>
  <Override PartName="/ppt/slides/slide598.xml" ContentType="application/vnd.openxmlformats-officedocument.presentationml.slide+xml"/>
  <Override PartName="/ppt/slides/slide614.xml" ContentType="application/vnd.openxmlformats-officedocument.presentationml.slide+xml"/>
  <Override PartName="/ppt/slides/slide27.xml" ContentType="application/vnd.openxmlformats-officedocument.presentationml.slide+xml"/>
  <Override PartName="/ppt/slides/slide74.xml" ContentType="application/vnd.openxmlformats-officedocument.presentationml.slide+xml"/>
  <Override PartName="/ppt/slides/slide406.xml" ContentType="application/vnd.openxmlformats-officedocument.presentationml.slide+xml"/>
  <Override PartName="/ppt/slides/slide453.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52.xml" ContentType="application/vnd.openxmlformats-officedocument.presentationml.slide+xml"/>
  <Override PartName="/ppt/slides/slide100.xml" ContentType="application/vnd.openxmlformats-officedocument.presentationml.slide+xml"/>
  <Override PartName="/ppt/slides/slide245.xml" ContentType="application/vnd.openxmlformats-officedocument.presentationml.slide+xml"/>
  <Override PartName="/ppt/slides/slide292.xml" ContentType="application/vnd.openxmlformats-officedocument.presentationml.slide+xml"/>
  <Override PartName="/ppt/slides/slide431.xml" ContentType="application/vnd.openxmlformats-officedocument.presentationml.slide+xml"/>
  <Override PartName="/ppt/slides/slide529.xml" ContentType="application/vnd.openxmlformats-officedocument.presentationml.slide+xml"/>
  <Override PartName="/ppt/slides/slide576.xml" ContentType="application/vnd.openxmlformats-officedocument.presentationml.slide+xml"/>
  <Default Extension="wmf" ContentType="image/x-wmf"/>
  <Override PartName="/ppt/slides/slide223.xml" ContentType="application/vnd.openxmlformats-officedocument.presentationml.slide+xml"/>
  <Override PartName="/ppt/slides/slide270.xml" ContentType="application/vnd.openxmlformats-officedocument.presentationml.slide+xml"/>
  <Override PartName="/ppt/slides/slide368.xml" ContentType="application/vnd.openxmlformats-officedocument.presentationml.slide+xml"/>
  <Override PartName="/ppt/slides/slide507.xml" ContentType="application/vnd.openxmlformats-officedocument.presentationml.slide+xml"/>
  <Override PartName="/ppt/slides/slide554.xml" ContentType="application/vnd.openxmlformats-officedocument.presentationml.slide+xml"/>
  <Override PartName="/ppt/slides/slide30.xml" ContentType="application/vnd.openxmlformats-officedocument.presentationml.slide+xml"/>
  <Override PartName="/ppt/slides/slide346.xml" ContentType="application/vnd.openxmlformats-officedocument.presentationml.slide+xml"/>
  <Override PartName="/ppt/slides/slide393.xml" ContentType="application/vnd.openxmlformats-officedocument.presentationml.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469.xml" ContentType="application/vnd.openxmlformats-officedocument.presentationml.slide+xml"/>
  <Override PartName="/ppt/slides/slide532.xml" ContentType="application/vnd.openxmlformats-officedocument.presentationml.slide+xml"/>
  <Override PartName="/ppt/slides/slide324.xml" ContentType="application/vnd.openxmlformats-officedocument.presentationml.slide+xml"/>
  <Override PartName="/ppt/slides/slide371.xml" ContentType="application/vnd.openxmlformats-officedocument.presentationml.slide+xml"/>
  <Override PartName="/ppt/slides/slide510.xml" ContentType="application/vnd.openxmlformats-officedocument.presentationml.slide+xml"/>
  <Override PartName="/ppt/slides/slide608.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s/slide302.xml" ContentType="application/vnd.openxmlformats-officedocument.presentationml.slide+xml"/>
  <Override PartName="/ppt/slides/slide447.xml" ContentType="application/vnd.openxmlformats-officedocument.presentationml.slide+xml"/>
  <Override PartName="/ppt/slides/slide494.xml" ContentType="application/vnd.openxmlformats-officedocument.presentationml.slide+xml"/>
  <Override PartName="/ppt/slides/slide141.xml" ContentType="application/vnd.openxmlformats-officedocument.presentationml.slide+xml"/>
  <Override PartName="/ppt/slides/slide239.xml" ContentType="application/vnd.openxmlformats-officedocument.presentationml.slide+xml"/>
  <Override PartName="/ppt/slides/slide286.xml" ContentType="application/vnd.openxmlformats-officedocument.presentationml.slide+xml"/>
  <Override PartName="/ppt/slides/slide425.xml" ContentType="application/vnd.openxmlformats-officedocument.presentationml.slide+xml"/>
  <Override PartName="/ppt/slides/slide472.xml" ContentType="application/vnd.openxmlformats-officedocument.presentationml.slide+xml"/>
  <Override PartName="/ppt/slides/slide633.xml" ContentType="application/vnd.openxmlformats-officedocument.presentationml.slide+xml"/>
  <Override PartName="/ppt/slides/slide46.xml" ContentType="application/vnd.openxmlformats-officedocument.presentationml.slide+xml"/>
  <Override PartName="/ppt/slides/slide93.xml" ContentType="application/vnd.openxmlformats-officedocument.presentationml.slide+xml"/>
  <Override PartName="/ppt/slides/slide217.xml" ContentType="application/vnd.openxmlformats-officedocument.presentationml.slide+xml"/>
  <Override PartName="/ppt/slides/slide264.xml" ContentType="application/vnd.openxmlformats-officedocument.presentationml.slide+xml"/>
  <Override PartName="/ppt/slides/slide611.xml" ContentType="application/vnd.openxmlformats-officedocument.presentationml.slide+xml"/>
  <Override PartName="/ppt/slides/slide24.xml" ContentType="application/vnd.openxmlformats-officedocument.presentationml.slide+xml"/>
  <Override PartName="/ppt/slides/slide71.xml" ContentType="application/vnd.openxmlformats-officedocument.presentationml.slide+xml"/>
  <Override PartName="/ppt/slides/slide403.xml" ContentType="application/vnd.openxmlformats-officedocument.presentationml.slide+xml"/>
  <Override PartName="/ppt/slides/slide450.xml" ContentType="application/vnd.openxmlformats-officedocument.presentationml.slide+xml"/>
  <Override PartName="/ppt/slides/slide548.xml" ContentType="application/vnd.openxmlformats-officedocument.presentationml.slide+xml"/>
  <Override PartName="/ppt/slides/slide595.xml" ContentType="application/vnd.openxmlformats-officedocument.presentationml.slide+xml"/>
  <Override PartName="/ppt/slides/slide242.xml" ContentType="application/vnd.openxmlformats-officedocument.presentationml.slide+xml"/>
  <Override PartName="/ppt/slides/slide387.xml" ContentType="application/vnd.openxmlformats-officedocument.presentationml.slide+xml"/>
  <Override PartName="/ppt/slides/slide526.xml" ContentType="application/vnd.openxmlformats-officedocument.presentationml.slide+xml"/>
  <Override PartName="/ppt/slides/slide573.xml" ContentType="application/vnd.openxmlformats-officedocument.presentationml.slide+xml"/>
  <Override PartName="/ppt/slideLayouts/slideLayout1.xml" ContentType="application/vnd.openxmlformats-officedocument.presentationml.slideLayout+xml"/>
  <Override PartName="/ppt/slides/slide179.xml" ContentType="application/vnd.openxmlformats-officedocument.presentationml.slide+xml"/>
  <Override PartName="/ppt/slides/slide318.xml" ContentType="application/vnd.openxmlformats-officedocument.presentationml.slide+xml"/>
  <Override PartName="/ppt/slides/slide365.xml" ContentType="application/vnd.openxmlformats-officedocument.presentationml.slide+xml"/>
  <Override PartName="/ppt/slides/slide157.xml" ContentType="application/vnd.openxmlformats-officedocument.presentationml.slide+xml"/>
  <Override PartName="/ppt/slides/slide220.xml" ContentType="application/vnd.openxmlformats-officedocument.presentationml.slide+xml"/>
  <Override PartName="/ppt/slides/slide488.xml" ContentType="application/vnd.openxmlformats-officedocument.presentationml.slide+xml"/>
  <Override PartName="/ppt/slides/slide504.xml" ContentType="application/vnd.openxmlformats-officedocument.presentationml.slide+xml"/>
  <Override PartName="/ppt/slides/slide551.xml" ContentType="application/vnd.openxmlformats-officedocument.presentationml.slide+xml"/>
  <Override PartName="/ppt/slides/slide343.xml" ContentType="application/vnd.openxmlformats-officedocument.presentationml.slide+xml"/>
  <Override PartName="/ppt/slides/slide390.xml" ContentType="application/vnd.openxmlformats-officedocument.presentationml.slide+xml"/>
  <Override PartName="/ppt/slides/slide627.xml" ContentType="application/vnd.openxmlformats-officedocument.presentationml.slide+xml"/>
  <Override PartName="/ppt/slides/slide87.xml" ContentType="application/vnd.openxmlformats-officedocument.presentationml.slide+xml"/>
  <Override PartName="/ppt/slides/slide135.xml" ContentType="application/vnd.openxmlformats-officedocument.presentationml.slide+xml"/>
  <Override PartName="/ppt/slides/slide182.xml" ContentType="application/vnd.openxmlformats-officedocument.presentationml.slide+xml"/>
  <Override PartName="/ppt/slides/slide321.xml" ContentType="application/vnd.openxmlformats-officedocument.presentationml.slide+xml"/>
  <Override PartName="/ppt/slides/slide419.xml" ContentType="application/vnd.openxmlformats-officedocument.presentationml.slide+xml"/>
  <Override PartName="/ppt/slides/slide466.xml" ContentType="application/vnd.openxmlformats-officedocument.presentationml.slide+xml"/>
  <Override PartName="/ppt/slides/slide605.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444.xml" ContentType="application/vnd.openxmlformats-officedocument.presentationml.slide+xml"/>
  <Override PartName="/ppt/slides/slide491.xml" ContentType="application/vnd.openxmlformats-officedocument.presentationml.slide+xml"/>
  <Override PartName="/ppt/slides/slide589.xml" ContentType="application/vnd.openxmlformats-officedocument.presentationml.slide+xml"/>
  <Override PartName="/ppt/slides/slide18.xml" ContentType="application/vnd.openxmlformats-officedocument.presentationml.slide+xml"/>
  <Override PartName="/ppt/slides/slide65.xml" ContentType="application/vnd.openxmlformats-officedocument.presentationml.slide+xml"/>
  <Override PartName="/ppt/slides/slide236.xml" ContentType="application/vnd.openxmlformats-officedocument.presentationml.slide+xml"/>
  <Override PartName="/ppt/slides/slide283.xml" ContentType="application/vnd.openxmlformats-officedocument.presentationml.slide+xml"/>
  <Override PartName="/ppt/slides/slide630.xml" ContentType="application/vnd.openxmlformats-officedocument.presentationml.slide+xml"/>
  <Override PartName="/ppt/slides/slide43.xml" ContentType="application/vnd.openxmlformats-officedocument.presentationml.slide+xml"/>
  <Override PartName="/ppt/slides/slide90.xml" ContentType="application/vnd.openxmlformats-officedocument.presentationml.slide+xml"/>
  <Override PartName="/ppt/slides/slide422.xml" ContentType="application/vnd.openxmlformats-officedocument.presentationml.slide+xml"/>
  <Override PartName="/ppt/slides/slide567.xml" ContentType="application/vnd.openxmlformats-officedocument.presentationml.slide+xml"/>
  <Override PartName="/ppt/theme/theme1.xml" ContentType="application/vnd.openxmlformats-officedocument.theme+xml"/>
  <Override PartName="/ppt/slides/slide214.xml" ContentType="application/vnd.openxmlformats-officedocument.presentationml.slide+xml"/>
  <Override PartName="/ppt/slides/slide261.xml" ContentType="application/vnd.openxmlformats-officedocument.presentationml.slide+xml"/>
  <Override PartName="/ppt/slides/slide359.xml" ContentType="application/vnd.openxmlformats-officedocument.presentationml.slide+xml"/>
  <Override PartName="/ppt/slides/slide400.xml" ContentType="application/vnd.openxmlformats-officedocument.presentationml.slide+xml"/>
  <Override PartName="/ppt/slides/slide545.xml" ContentType="application/vnd.openxmlformats-officedocument.presentationml.slide+xml"/>
  <Override PartName="/ppt/slides/slide592.xml" ContentType="application/vnd.openxmlformats-officedocument.presentationml.slide+xml"/>
  <Override PartName="/ppt/slides/slide21.xml" ContentType="application/vnd.openxmlformats-officedocument.presentationml.slide+xml"/>
  <Override PartName="/ppt/slides/slide198.xml" ContentType="application/vnd.openxmlformats-officedocument.presentationml.slide+xml"/>
  <Override PartName="/ppt/slides/slide337.xml" ContentType="application/vnd.openxmlformats-officedocument.presentationml.slide+xml"/>
  <Override PartName="/ppt/slides/slide384.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523.xml" ContentType="application/vnd.openxmlformats-officedocument.presentationml.slide+xml"/>
  <Override PartName="/ppt/slides/slide570.xml" ContentType="application/vnd.openxmlformats-officedocument.presentationml.slide+xml"/>
  <Override PartName="/ppt/slides/slide299.xml" ContentType="application/vnd.openxmlformats-officedocument.presentationml.slide+xml"/>
  <Override PartName="/ppt/slides/slide315.xml" ContentType="application/vnd.openxmlformats-officedocument.presentationml.slide+xml"/>
  <Override PartName="/ppt/slides/slide362.xml" ContentType="application/vnd.openxmlformats-officedocument.presentationml.slide+xml"/>
  <Override PartName="/ppt/slides/slide501.xml" ContentType="application/vnd.openxmlformats-officedocument.presentationml.slide+xml"/>
  <Override PartName="/ppt/slides/slide64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54.xml" ContentType="application/vnd.openxmlformats-officedocument.presentationml.slide+xml"/>
  <Override PartName="/ppt/slides/slide340.xml" ContentType="application/vnd.openxmlformats-officedocument.presentationml.slide+xml"/>
  <Override PartName="/ppt/slides/slide438.xml" ContentType="application/vnd.openxmlformats-officedocument.presentationml.slide+xml"/>
  <Override PartName="/ppt/slides/slide485.xml" ContentType="application/vnd.openxmlformats-officedocument.presentationml.slide+xml"/>
  <Override PartName="/ppt/slides/slide624.xml" ContentType="application/vnd.openxmlformats-officedocument.presentationml.slide+xml"/>
  <Override PartName="/ppt/viewProps.xml" ContentType="application/vnd.openxmlformats-officedocument.presentationml.viewProps+xml"/>
  <Override PartName="/ppt/slides/slide132.xml" ContentType="application/vnd.openxmlformats-officedocument.presentationml.slide+xml"/>
  <Override PartName="/ppt/slides/slide277.xml" ContentType="application/vnd.openxmlformats-officedocument.presentationml.slide+xml"/>
  <Override PartName="/ppt/slides/slide416.xml" ContentType="application/vnd.openxmlformats-officedocument.presentationml.slide+xml"/>
  <Override PartName="/ppt/slides/slide463.xml" ContentType="application/vnd.openxmlformats-officedocument.presentationml.slide+xml"/>
  <Override PartName="/ppt/slides/slide37.xml" ContentType="application/vnd.openxmlformats-officedocument.presentationml.slide+xml"/>
  <Override PartName="/ppt/slides/slide84.xml" ContentType="application/vnd.openxmlformats-officedocument.presentationml.slide+xml"/>
  <Override PartName="/ppt/slides/slide208.xml" ContentType="application/vnd.openxmlformats-officedocument.presentationml.slide+xml"/>
  <Override PartName="/ppt/slides/slide255.xml" ContentType="application/vnd.openxmlformats-officedocument.presentationml.slide+xml"/>
  <Override PartName="/ppt/slides/slide539.xml" ContentType="application/vnd.openxmlformats-officedocument.presentationml.slide+xml"/>
  <Override PartName="/ppt/slides/slide586.xml" ContentType="application/vnd.openxmlformats-officedocument.presentationml.slide+xml"/>
  <Override PartName="/ppt/slides/slide602.xml" ContentType="application/vnd.openxmlformats-officedocument.presentationml.slide+xml"/>
  <Override PartName="/ppt/presProps.xml" ContentType="application/vnd.openxmlformats-officedocument.presentationml.presProps+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378.xml" ContentType="application/vnd.openxmlformats-officedocument.presentationml.slide+xml"/>
  <Override PartName="/ppt/slides/slide441.xml" ContentType="application/vnd.openxmlformats-officedocument.presentationml.slide+xml"/>
  <Override PartName="/ppt/slides/slide233.xml" ContentType="application/vnd.openxmlformats-officedocument.presentationml.slide+xml"/>
  <Override PartName="/ppt/slides/slide280.xml" ContentType="application/vnd.openxmlformats-officedocument.presentationml.slide+xml"/>
  <Override PartName="/ppt/slides/slide517.xml" ContentType="application/vnd.openxmlformats-officedocument.presentationml.slide+xml"/>
  <Override PartName="/ppt/slides/slide564.xml" ContentType="application/vnd.openxmlformats-officedocument.presentationml.slide+xml"/>
  <Override PartName="/ppt/slides/slide40.xml" ContentType="application/vnd.openxmlformats-officedocument.presentationml.slide+xml"/>
  <Override PartName="/ppt/slides/slide211.xml" ContentType="application/vnd.openxmlformats-officedocument.presentationml.slide+xml"/>
  <Override PartName="/ppt/slides/slide309.xml" ContentType="application/vnd.openxmlformats-officedocument.presentationml.slide+xml"/>
  <Override PartName="/ppt/slides/slide356.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479.xml" ContentType="application/vnd.openxmlformats-officedocument.presentationml.slide+xml"/>
  <Override PartName="/ppt/slides/slide542.xml" ContentType="application/vnd.openxmlformats-officedocument.presentationml.slide+xml"/>
  <Default Extension="vml" ContentType="application/vnd.openxmlformats-officedocument.vmlDrawing"/>
  <Override PartName="/ppt/slides/slide126.xml" ContentType="application/vnd.openxmlformats-officedocument.presentationml.slide+xml"/>
  <Override PartName="/ppt/slides/slide173.xml" ContentType="application/vnd.openxmlformats-officedocument.presentationml.slide+xml"/>
  <Override PartName="/ppt/slides/slide334.xml" ContentType="application/vnd.openxmlformats-officedocument.presentationml.slide+xml"/>
  <Override PartName="/ppt/slides/slide381.xml" ContentType="application/vnd.openxmlformats-officedocument.presentationml.slide+xml"/>
  <Override PartName="/ppt/slides/slide520.xml" ContentType="application/vnd.openxmlformats-officedocument.presentationml.slide+xml"/>
  <Override PartName="/ppt/slides/slide618.xml" ContentType="application/vnd.openxmlformats-officedocument.presentationml.slide+xml"/>
  <Override PartName="/ppt/slides/slide78.xml" ContentType="application/vnd.openxmlformats-officedocument.presentationml.slide+xml"/>
  <Override PartName="/ppt/slides/slide312.xml" ContentType="application/vnd.openxmlformats-officedocument.presentationml.slide+xml"/>
  <Override PartName="/ppt/slides/slide457.xml" ContentType="application/vnd.openxmlformats-officedocument.presentationml.slide+xml"/>
  <Override PartName="/ppt/slides/slide643.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49.xml" ContentType="application/vnd.openxmlformats-officedocument.presentationml.slide+xml"/>
  <Override PartName="/ppt/slides/slide296.xml" ContentType="application/vnd.openxmlformats-officedocument.presentationml.slide+xml"/>
  <Override PartName="/ppt/slides/slide435.xml" ContentType="application/vnd.openxmlformats-officedocument.presentationml.slide+xml"/>
  <Override PartName="/ppt/slides/slide482.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50"/>
  </p:notesMasterIdLst>
  <p:sldIdLst>
    <p:sldId id="288" r:id="rId2"/>
    <p:sldId id="817" r:id="rId3"/>
    <p:sldId id="818"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819" r:id="rId34"/>
    <p:sldId id="820" r:id="rId35"/>
    <p:sldId id="821" r:id="rId36"/>
    <p:sldId id="822" r:id="rId37"/>
    <p:sldId id="823" r:id="rId38"/>
    <p:sldId id="824" r:id="rId39"/>
    <p:sldId id="825" r:id="rId40"/>
    <p:sldId id="826" r:id="rId41"/>
    <p:sldId id="828" r:id="rId42"/>
    <p:sldId id="827" r:id="rId43"/>
    <p:sldId id="829" r:id="rId44"/>
    <p:sldId id="830" r:id="rId45"/>
    <p:sldId id="831" r:id="rId46"/>
    <p:sldId id="832" r:id="rId47"/>
    <p:sldId id="833" r:id="rId48"/>
    <p:sldId id="834" r:id="rId49"/>
    <p:sldId id="835" r:id="rId50"/>
    <p:sldId id="836" r:id="rId51"/>
    <p:sldId id="837" r:id="rId52"/>
    <p:sldId id="838" r:id="rId53"/>
    <p:sldId id="839" r:id="rId54"/>
    <p:sldId id="840" r:id="rId55"/>
    <p:sldId id="841" r:id="rId56"/>
    <p:sldId id="842" r:id="rId57"/>
    <p:sldId id="843" r:id="rId58"/>
    <p:sldId id="844" r:id="rId59"/>
    <p:sldId id="845" r:id="rId60"/>
    <p:sldId id="846" r:id="rId61"/>
    <p:sldId id="848" r:id="rId62"/>
    <p:sldId id="849" r:id="rId63"/>
    <p:sldId id="850" r:id="rId64"/>
    <p:sldId id="852" r:id="rId65"/>
    <p:sldId id="851" r:id="rId66"/>
    <p:sldId id="853" r:id="rId67"/>
    <p:sldId id="855" r:id="rId68"/>
    <p:sldId id="856" r:id="rId69"/>
    <p:sldId id="857" r:id="rId70"/>
    <p:sldId id="858" r:id="rId71"/>
    <p:sldId id="859" r:id="rId72"/>
    <p:sldId id="860" r:id="rId73"/>
    <p:sldId id="861" r:id="rId74"/>
    <p:sldId id="862" r:id="rId75"/>
    <p:sldId id="863" r:id="rId76"/>
    <p:sldId id="864" r:id="rId77"/>
    <p:sldId id="865" r:id="rId78"/>
    <p:sldId id="854" r:id="rId79"/>
    <p:sldId id="866" r:id="rId80"/>
    <p:sldId id="867" r:id="rId81"/>
    <p:sldId id="868" r:id="rId82"/>
    <p:sldId id="869" r:id="rId83"/>
    <p:sldId id="870" r:id="rId84"/>
    <p:sldId id="871" r:id="rId85"/>
    <p:sldId id="872" r:id="rId86"/>
    <p:sldId id="874" r:id="rId87"/>
    <p:sldId id="873" r:id="rId88"/>
    <p:sldId id="875" r:id="rId89"/>
    <p:sldId id="876" r:id="rId90"/>
    <p:sldId id="877" r:id="rId91"/>
    <p:sldId id="878" r:id="rId92"/>
    <p:sldId id="879" r:id="rId93"/>
    <p:sldId id="880" r:id="rId94"/>
    <p:sldId id="881" r:id="rId95"/>
    <p:sldId id="882" r:id="rId96"/>
    <p:sldId id="883" r:id="rId97"/>
    <p:sldId id="884" r:id="rId98"/>
    <p:sldId id="885" r:id="rId99"/>
    <p:sldId id="886" r:id="rId100"/>
    <p:sldId id="887" r:id="rId101"/>
    <p:sldId id="888" r:id="rId102"/>
    <p:sldId id="889" r:id="rId103"/>
    <p:sldId id="890" r:id="rId104"/>
    <p:sldId id="891" r:id="rId105"/>
    <p:sldId id="892" r:id="rId106"/>
    <p:sldId id="893" r:id="rId107"/>
    <p:sldId id="894" r:id="rId108"/>
    <p:sldId id="895" r:id="rId109"/>
    <p:sldId id="896" r:id="rId110"/>
    <p:sldId id="897" r:id="rId111"/>
    <p:sldId id="898" r:id="rId112"/>
    <p:sldId id="899" r:id="rId113"/>
    <p:sldId id="900" r:id="rId114"/>
    <p:sldId id="901" r:id="rId115"/>
    <p:sldId id="902" r:id="rId116"/>
    <p:sldId id="903" r:id="rId117"/>
    <p:sldId id="904" r:id="rId118"/>
    <p:sldId id="905" r:id="rId119"/>
    <p:sldId id="302" r:id="rId120"/>
    <p:sldId id="303" r:id="rId121"/>
    <p:sldId id="304" r:id="rId122"/>
    <p:sldId id="305" r:id="rId123"/>
    <p:sldId id="306" r:id="rId124"/>
    <p:sldId id="307" r:id="rId125"/>
    <p:sldId id="308" r:id="rId126"/>
    <p:sldId id="309" r:id="rId127"/>
    <p:sldId id="310" r:id="rId128"/>
    <p:sldId id="311" r:id="rId129"/>
    <p:sldId id="312" r:id="rId130"/>
    <p:sldId id="313" r:id="rId131"/>
    <p:sldId id="314" r:id="rId132"/>
    <p:sldId id="315" r:id="rId133"/>
    <p:sldId id="316" r:id="rId134"/>
    <p:sldId id="317" r:id="rId135"/>
    <p:sldId id="318" r:id="rId136"/>
    <p:sldId id="319" r:id="rId137"/>
    <p:sldId id="320" r:id="rId138"/>
    <p:sldId id="321" r:id="rId139"/>
    <p:sldId id="322" r:id="rId140"/>
    <p:sldId id="323" r:id="rId141"/>
    <p:sldId id="324" r:id="rId142"/>
    <p:sldId id="325" r:id="rId143"/>
    <p:sldId id="326" r:id="rId144"/>
    <p:sldId id="327" r:id="rId145"/>
    <p:sldId id="328" r:id="rId146"/>
    <p:sldId id="329" r:id="rId147"/>
    <p:sldId id="330" r:id="rId148"/>
    <p:sldId id="331" r:id="rId149"/>
    <p:sldId id="332" r:id="rId150"/>
    <p:sldId id="333" r:id="rId151"/>
    <p:sldId id="334" r:id="rId152"/>
    <p:sldId id="335" r:id="rId153"/>
    <p:sldId id="336" r:id="rId154"/>
    <p:sldId id="337" r:id="rId155"/>
    <p:sldId id="338" r:id="rId156"/>
    <p:sldId id="339" r:id="rId157"/>
    <p:sldId id="340" r:id="rId158"/>
    <p:sldId id="341" r:id="rId159"/>
    <p:sldId id="342" r:id="rId160"/>
    <p:sldId id="343" r:id="rId161"/>
    <p:sldId id="344" r:id="rId162"/>
    <p:sldId id="345" r:id="rId163"/>
    <p:sldId id="346" r:id="rId164"/>
    <p:sldId id="347" r:id="rId165"/>
    <p:sldId id="348" r:id="rId166"/>
    <p:sldId id="349" r:id="rId167"/>
    <p:sldId id="350" r:id="rId168"/>
    <p:sldId id="351" r:id="rId169"/>
    <p:sldId id="352" r:id="rId170"/>
    <p:sldId id="353" r:id="rId171"/>
    <p:sldId id="354" r:id="rId172"/>
    <p:sldId id="355" r:id="rId173"/>
    <p:sldId id="356" r:id="rId174"/>
    <p:sldId id="357" r:id="rId175"/>
    <p:sldId id="358" r:id="rId176"/>
    <p:sldId id="359" r:id="rId177"/>
    <p:sldId id="360" r:id="rId178"/>
    <p:sldId id="361" r:id="rId179"/>
    <p:sldId id="362" r:id="rId180"/>
    <p:sldId id="363" r:id="rId181"/>
    <p:sldId id="364" r:id="rId182"/>
    <p:sldId id="365" r:id="rId183"/>
    <p:sldId id="366" r:id="rId184"/>
    <p:sldId id="367" r:id="rId185"/>
    <p:sldId id="368" r:id="rId186"/>
    <p:sldId id="369" r:id="rId187"/>
    <p:sldId id="370" r:id="rId188"/>
    <p:sldId id="371" r:id="rId189"/>
    <p:sldId id="372" r:id="rId190"/>
    <p:sldId id="373" r:id="rId191"/>
    <p:sldId id="374" r:id="rId192"/>
    <p:sldId id="375" r:id="rId193"/>
    <p:sldId id="376" r:id="rId194"/>
    <p:sldId id="377" r:id="rId195"/>
    <p:sldId id="378" r:id="rId196"/>
    <p:sldId id="379" r:id="rId197"/>
    <p:sldId id="380" r:id="rId198"/>
    <p:sldId id="381" r:id="rId199"/>
    <p:sldId id="382" r:id="rId200"/>
    <p:sldId id="383" r:id="rId201"/>
    <p:sldId id="384" r:id="rId202"/>
    <p:sldId id="385" r:id="rId203"/>
    <p:sldId id="386" r:id="rId204"/>
    <p:sldId id="387" r:id="rId205"/>
    <p:sldId id="388" r:id="rId206"/>
    <p:sldId id="389" r:id="rId207"/>
    <p:sldId id="390" r:id="rId208"/>
    <p:sldId id="391" r:id="rId209"/>
    <p:sldId id="392" r:id="rId210"/>
    <p:sldId id="393" r:id="rId211"/>
    <p:sldId id="394" r:id="rId212"/>
    <p:sldId id="395" r:id="rId213"/>
    <p:sldId id="396" r:id="rId214"/>
    <p:sldId id="397" r:id="rId215"/>
    <p:sldId id="398" r:id="rId216"/>
    <p:sldId id="399" r:id="rId217"/>
    <p:sldId id="400" r:id="rId218"/>
    <p:sldId id="401" r:id="rId219"/>
    <p:sldId id="402" r:id="rId220"/>
    <p:sldId id="403" r:id="rId221"/>
    <p:sldId id="404" r:id="rId222"/>
    <p:sldId id="405" r:id="rId223"/>
    <p:sldId id="406" r:id="rId224"/>
    <p:sldId id="407" r:id="rId225"/>
    <p:sldId id="408" r:id="rId226"/>
    <p:sldId id="409" r:id="rId227"/>
    <p:sldId id="410" r:id="rId228"/>
    <p:sldId id="411" r:id="rId229"/>
    <p:sldId id="412" r:id="rId230"/>
    <p:sldId id="413" r:id="rId231"/>
    <p:sldId id="414" r:id="rId232"/>
    <p:sldId id="415" r:id="rId233"/>
    <p:sldId id="416" r:id="rId234"/>
    <p:sldId id="417" r:id="rId235"/>
    <p:sldId id="418" r:id="rId236"/>
    <p:sldId id="419" r:id="rId237"/>
    <p:sldId id="420" r:id="rId238"/>
    <p:sldId id="421" r:id="rId239"/>
    <p:sldId id="422" r:id="rId240"/>
    <p:sldId id="423" r:id="rId241"/>
    <p:sldId id="424" r:id="rId242"/>
    <p:sldId id="425" r:id="rId243"/>
    <p:sldId id="426" r:id="rId244"/>
    <p:sldId id="427" r:id="rId245"/>
    <p:sldId id="428" r:id="rId246"/>
    <p:sldId id="429" r:id="rId247"/>
    <p:sldId id="430" r:id="rId248"/>
    <p:sldId id="431" r:id="rId249"/>
    <p:sldId id="432" r:id="rId250"/>
    <p:sldId id="433" r:id="rId251"/>
    <p:sldId id="434" r:id="rId252"/>
    <p:sldId id="435" r:id="rId253"/>
    <p:sldId id="436" r:id="rId254"/>
    <p:sldId id="437" r:id="rId255"/>
    <p:sldId id="438" r:id="rId256"/>
    <p:sldId id="439" r:id="rId257"/>
    <p:sldId id="440" r:id="rId258"/>
    <p:sldId id="441" r:id="rId259"/>
    <p:sldId id="442" r:id="rId260"/>
    <p:sldId id="443" r:id="rId261"/>
    <p:sldId id="444" r:id="rId262"/>
    <p:sldId id="445" r:id="rId263"/>
    <p:sldId id="446" r:id="rId264"/>
    <p:sldId id="447" r:id="rId265"/>
    <p:sldId id="448" r:id="rId266"/>
    <p:sldId id="449" r:id="rId267"/>
    <p:sldId id="450" r:id="rId268"/>
    <p:sldId id="451" r:id="rId269"/>
    <p:sldId id="452" r:id="rId270"/>
    <p:sldId id="453" r:id="rId271"/>
    <p:sldId id="454" r:id="rId272"/>
    <p:sldId id="455" r:id="rId273"/>
    <p:sldId id="456" r:id="rId274"/>
    <p:sldId id="457" r:id="rId275"/>
    <p:sldId id="458" r:id="rId276"/>
    <p:sldId id="459" r:id="rId277"/>
    <p:sldId id="460" r:id="rId278"/>
    <p:sldId id="461" r:id="rId279"/>
    <p:sldId id="462" r:id="rId280"/>
    <p:sldId id="463" r:id="rId281"/>
    <p:sldId id="464" r:id="rId282"/>
    <p:sldId id="465" r:id="rId283"/>
    <p:sldId id="467" r:id="rId284"/>
    <p:sldId id="466" r:id="rId285"/>
    <p:sldId id="468" r:id="rId286"/>
    <p:sldId id="469" r:id="rId287"/>
    <p:sldId id="470" r:id="rId288"/>
    <p:sldId id="471" r:id="rId289"/>
    <p:sldId id="472" r:id="rId290"/>
    <p:sldId id="473" r:id="rId291"/>
    <p:sldId id="474" r:id="rId292"/>
    <p:sldId id="475" r:id="rId293"/>
    <p:sldId id="476" r:id="rId294"/>
    <p:sldId id="477" r:id="rId295"/>
    <p:sldId id="478" r:id="rId296"/>
    <p:sldId id="479" r:id="rId297"/>
    <p:sldId id="480" r:id="rId298"/>
    <p:sldId id="481" r:id="rId299"/>
    <p:sldId id="482" r:id="rId300"/>
    <p:sldId id="483" r:id="rId301"/>
    <p:sldId id="484" r:id="rId302"/>
    <p:sldId id="485" r:id="rId303"/>
    <p:sldId id="486" r:id="rId304"/>
    <p:sldId id="487" r:id="rId305"/>
    <p:sldId id="488" r:id="rId306"/>
    <p:sldId id="489" r:id="rId307"/>
    <p:sldId id="490" r:id="rId308"/>
    <p:sldId id="491" r:id="rId309"/>
    <p:sldId id="492" r:id="rId310"/>
    <p:sldId id="493" r:id="rId311"/>
    <p:sldId id="494" r:id="rId312"/>
    <p:sldId id="495" r:id="rId313"/>
    <p:sldId id="496" r:id="rId314"/>
    <p:sldId id="497" r:id="rId315"/>
    <p:sldId id="498" r:id="rId316"/>
    <p:sldId id="499" r:id="rId317"/>
    <p:sldId id="500" r:id="rId318"/>
    <p:sldId id="501" r:id="rId319"/>
    <p:sldId id="502" r:id="rId320"/>
    <p:sldId id="503" r:id="rId321"/>
    <p:sldId id="504" r:id="rId322"/>
    <p:sldId id="505" r:id="rId323"/>
    <p:sldId id="506" r:id="rId324"/>
    <p:sldId id="507" r:id="rId325"/>
    <p:sldId id="508" r:id="rId326"/>
    <p:sldId id="509" r:id="rId327"/>
    <p:sldId id="510" r:id="rId328"/>
    <p:sldId id="511" r:id="rId329"/>
    <p:sldId id="512" r:id="rId330"/>
    <p:sldId id="513" r:id="rId331"/>
    <p:sldId id="514" r:id="rId332"/>
    <p:sldId id="515" r:id="rId333"/>
    <p:sldId id="516" r:id="rId334"/>
    <p:sldId id="517" r:id="rId335"/>
    <p:sldId id="518" r:id="rId336"/>
    <p:sldId id="519" r:id="rId337"/>
    <p:sldId id="520" r:id="rId338"/>
    <p:sldId id="521" r:id="rId339"/>
    <p:sldId id="522" r:id="rId340"/>
    <p:sldId id="523" r:id="rId341"/>
    <p:sldId id="524" r:id="rId342"/>
    <p:sldId id="525" r:id="rId343"/>
    <p:sldId id="526" r:id="rId344"/>
    <p:sldId id="527" r:id="rId345"/>
    <p:sldId id="528" r:id="rId346"/>
    <p:sldId id="529" r:id="rId347"/>
    <p:sldId id="530" r:id="rId348"/>
    <p:sldId id="531" r:id="rId349"/>
    <p:sldId id="532" r:id="rId350"/>
    <p:sldId id="533" r:id="rId351"/>
    <p:sldId id="534" r:id="rId352"/>
    <p:sldId id="535" r:id="rId353"/>
    <p:sldId id="536" r:id="rId354"/>
    <p:sldId id="537" r:id="rId355"/>
    <p:sldId id="538" r:id="rId356"/>
    <p:sldId id="539" r:id="rId357"/>
    <p:sldId id="540" r:id="rId358"/>
    <p:sldId id="541" r:id="rId359"/>
    <p:sldId id="542" r:id="rId360"/>
    <p:sldId id="543" r:id="rId361"/>
    <p:sldId id="544" r:id="rId362"/>
    <p:sldId id="545" r:id="rId363"/>
    <p:sldId id="546" r:id="rId364"/>
    <p:sldId id="547" r:id="rId365"/>
    <p:sldId id="548" r:id="rId366"/>
    <p:sldId id="549" r:id="rId367"/>
    <p:sldId id="550" r:id="rId368"/>
    <p:sldId id="551" r:id="rId369"/>
    <p:sldId id="552" r:id="rId370"/>
    <p:sldId id="553" r:id="rId371"/>
    <p:sldId id="554" r:id="rId372"/>
    <p:sldId id="555" r:id="rId373"/>
    <p:sldId id="556" r:id="rId374"/>
    <p:sldId id="557" r:id="rId375"/>
    <p:sldId id="558" r:id="rId376"/>
    <p:sldId id="559" r:id="rId377"/>
    <p:sldId id="560" r:id="rId378"/>
    <p:sldId id="561" r:id="rId379"/>
    <p:sldId id="562" r:id="rId380"/>
    <p:sldId id="563" r:id="rId381"/>
    <p:sldId id="564" r:id="rId382"/>
    <p:sldId id="565" r:id="rId383"/>
    <p:sldId id="566" r:id="rId384"/>
    <p:sldId id="567" r:id="rId385"/>
    <p:sldId id="568" r:id="rId386"/>
    <p:sldId id="569" r:id="rId387"/>
    <p:sldId id="570" r:id="rId388"/>
    <p:sldId id="571" r:id="rId389"/>
    <p:sldId id="572" r:id="rId390"/>
    <p:sldId id="573" r:id="rId391"/>
    <p:sldId id="574" r:id="rId392"/>
    <p:sldId id="575" r:id="rId393"/>
    <p:sldId id="576" r:id="rId394"/>
    <p:sldId id="577" r:id="rId395"/>
    <p:sldId id="578" r:id="rId396"/>
    <p:sldId id="579" r:id="rId397"/>
    <p:sldId id="580" r:id="rId398"/>
    <p:sldId id="581" r:id="rId399"/>
    <p:sldId id="582" r:id="rId400"/>
    <p:sldId id="583" r:id="rId401"/>
    <p:sldId id="584" r:id="rId402"/>
    <p:sldId id="585" r:id="rId403"/>
    <p:sldId id="586" r:id="rId404"/>
    <p:sldId id="587" r:id="rId405"/>
    <p:sldId id="588" r:id="rId406"/>
    <p:sldId id="590" r:id="rId407"/>
    <p:sldId id="591" r:id="rId408"/>
    <p:sldId id="593" r:id="rId409"/>
    <p:sldId id="592" r:id="rId410"/>
    <p:sldId id="589" r:id="rId411"/>
    <p:sldId id="594" r:id="rId412"/>
    <p:sldId id="595" r:id="rId413"/>
    <p:sldId id="596" r:id="rId414"/>
    <p:sldId id="597" r:id="rId415"/>
    <p:sldId id="598" r:id="rId416"/>
    <p:sldId id="599" r:id="rId417"/>
    <p:sldId id="600" r:id="rId418"/>
    <p:sldId id="601" r:id="rId419"/>
    <p:sldId id="602" r:id="rId420"/>
    <p:sldId id="603" r:id="rId421"/>
    <p:sldId id="604" r:id="rId422"/>
    <p:sldId id="605" r:id="rId423"/>
    <p:sldId id="606" r:id="rId424"/>
    <p:sldId id="607" r:id="rId425"/>
    <p:sldId id="608" r:id="rId426"/>
    <p:sldId id="609" r:id="rId427"/>
    <p:sldId id="610" r:id="rId428"/>
    <p:sldId id="611" r:id="rId429"/>
    <p:sldId id="612" r:id="rId430"/>
    <p:sldId id="613" r:id="rId431"/>
    <p:sldId id="614" r:id="rId432"/>
    <p:sldId id="615" r:id="rId433"/>
    <p:sldId id="616" r:id="rId434"/>
    <p:sldId id="617" r:id="rId435"/>
    <p:sldId id="618" r:id="rId436"/>
    <p:sldId id="619" r:id="rId437"/>
    <p:sldId id="620" r:id="rId438"/>
    <p:sldId id="621" r:id="rId439"/>
    <p:sldId id="622" r:id="rId440"/>
    <p:sldId id="623" r:id="rId441"/>
    <p:sldId id="624" r:id="rId442"/>
    <p:sldId id="625" r:id="rId443"/>
    <p:sldId id="626" r:id="rId444"/>
    <p:sldId id="627" r:id="rId445"/>
    <p:sldId id="628" r:id="rId446"/>
    <p:sldId id="629" r:id="rId447"/>
    <p:sldId id="630" r:id="rId448"/>
    <p:sldId id="631" r:id="rId449"/>
    <p:sldId id="633" r:id="rId450"/>
    <p:sldId id="632" r:id="rId451"/>
    <p:sldId id="634" r:id="rId452"/>
    <p:sldId id="635" r:id="rId453"/>
    <p:sldId id="636" r:id="rId454"/>
    <p:sldId id="637" r:id="rId455"/>
    <p:sldId id="638" r:id="rId456"/>
    <p:sldId id="639" r:id="rId457"/>
    <p:sldId id="640" r:id="rId458"/>
    <p:sldId id="641" r:id="rId459"/>
    <p:sldId id="642" r:id="rId460"/>
    <p:sldId id="643" r:id="rId461"/>
    <p:sldId id="644" r:id="rId462"/>
    <p:sldId id="645" r:id="rId463"/>
    <p:sldId id="646" r:id="rId464"/>
    <p:sldId id="647" r:id="rId465"/>
    <p:sldId id="648" r:id="rId466"/>
    <p:sldId id="649" r:id="rId467"/>
    <p:sldId id="650" r:id="rId468"/>
    <p:sldId id="651" r:id="rId469"/>
    <p:sldId id="652" r:id="rId470"/>
    <p:sldId id="653" r:id="rId471"/>
    <p:sldId id="654" r:id="rId472"/>
    <p:sldId id="655" r:id="rId473"/>
    <p:sldId id="656" r:id="rId474"/>
    <p:sldId id="657" r:id="rId475"/>
    <p:sldId id="658" r:id="rId476"/>
    <p:sldId id="659" r:id="rId477"/>
    <p:sldId id="660" r:id="rId478"/>
    <p:sldId id="661" r:id="rId479"/>
    <p:sldId id="662" r:id="rId480"/>
    <p:sldId id="663" r:id="rId481"/>
    <p:sldId id="664" r:id="rId482"/>
    <p:sldId id="665" r:id="rId483"/>
    <p:sldId id="666" r:id="rId484"/>
    <p:sldId id="667" r:id="rId485"/>
    <p:sldId id="668" r:id="rId486"/>
    <p:sldId id="669" r:id="rId487"/>
    <p:sldId id="670" r:id="rId488"/>
    <p:sldId id="671" r:id="rId489"/>
    <p:sldId id="672" r:id="rId490"/>
    <p:sldId id="673" r:id="rId491"/>
    <p:sldId id="674" r:id="rId492"/>
    <p:sldId id="675" r:id="rId493"/>
    <p:sldId id="676" r:id="rId494"/>
    <p:sldId id="677" r:id="rId495"/>
    <p:sldId id="678" r:id="rId496"/>
    <p:sldId id="679" r:id="rId497"/>
    <p:sldId id="680" r:id="rId498"/>
    <p:sldId id="681" r:id="rId499"/>
    <p:sldId id="682" r:id="rId500"/>
    <p:sldId id="683" r:id="rId501"/>
    <p:sldId id="684" r:id="rId502"/>
    <p:sldId id="685" r:id="rId503"/>
    <p:sldId id="686" r:id="rId504"/>
    <p:sldId id="687" r:id="rId505"/>
    <p:sldId id="688" r:id="rId506"/>
    <p:sldId id="689" r:id="rId507"/>
    <p:sldId id="690" r:id="rId508"/>
    <p:sldId id="691" r:id="rId509"/>
    <p:sldId id="692" r:id="rId510"/>
    <p:sldId id="693" r:id="rId511"/>
    <p:sldId id="694" r:id="rId512"/>
    <p:sldId id="695" r:id="rId513"/>
    <p:sldId id="696" r:id="rId514"/>
    <p:sldId id="697" r:id="rId515"/>
    <p:sldId id="698" r:id="rId516"/>
    <p:sldId id="699" r:id="rId517"/>
    <p:sldId id="700" r:id="rId518"/>
    <p:sldId id="701" r:id="rId519"/>
    <p:sldId id="702" r:id="rId520"/>
    <p:sldId id="703" r:id="rId521"/>
    <p:sldId id="704" r:id="rId522"/>
    <p:sldId id="705" r:id="rId523"/>
    <p:sldId id="706" r:id="rId524"/>
    <p:sldId id="707" r:id="rId525"/>
    <p:sldId id="708" r:id="rId526"/>
    <p:sldId id="709" r:id="rId527"/>
    <p:sldId id="710" r:id="rId528"/>
    <p:sldId id="711" r:id="rId529"/>
    <p:sldId id="712" r:id="rId530"/>
    <p:sldId id="713" r:id="rId531"/>
    <p:sldId id="714" r:id="rId532"/>
    <p:sldId id="715" r:id="rId533"/>
    <p:sldId id="716" r:id="rId534"/>
    <p:sldId id="717" r:id="rId535"/>
    <p:sldId id="718" r:id="rId536"/>
    <p:sldId id="719" r:id="rId537"/>
    <p:sldId id="720" r:id="rId538"/>
    <p:sldId id="721" r:id="rId539"/>
    <p:sldId id="722" r:id="rId540"/>
    <p:sldId id="723" r:id="rId541"/>
    <p:sldId id="724" r:id="rId542"/>
    <p:sldId id="725" r:id="rId543"/>
    <p:sldId id="726" r:id="rId544"/>
    <p:sldId id="727" r:id="rId545"/>
    <p:sldId id="728" r:id="rId546"/>
    <p:sldId id="729" r:id="rId547"/>
    <p:sldId id="730" r:id="rId548"/>
    <p:sldId id="731" r:id="rId549"/>
    <p:sldId id="732" r:id="rId550"/>
    <p:sldId id="733" r:id="rId551"/>
    <p:sldId id="734" r:id="rId552"/>
    <p:sldId id="735" r:id="rId553"/>
    <p:sldId id="736" r:id="rId554"/>
    <p:sldId id="737" r:id="rId555"/>
    <p:sldId id="738" r:id="rId556"/>
    <p:sldId id="739" r:id="rId557"/>
    <p:sldId id="740" r:id="rId558"/>
    <p:sldId id="741" r:id="rId559"/>
    <p:sldId id="742" r:id="rId560"/>
    <p:sldId id="743" r:id="rId561"/>
    <p:sldId id="744" r:id="rId562"/>
    <p:sldId id="745" r:id="rId563"/>
    <p:sldId id="746" r:id="rId564"/>
    <p:sldId id="747" r:id="rId565"/>
    <p:sldId id="748" r:id="rId566"/>
    <p:sldId id="749" r:id="rId567"/>
    <p:sldId id="750" r:id="rId568"/>
    <p:sldId id="751" r:id="rId569"/>
    <p:sldId id="752" r:id="rId570"/>
    <p:sldId id="753" r:id="rId571"/>
    <p:sldId id="754" r:id="rId572"/>
    <p:sldId id="755" r:id="rId573"/>
    <p:sldId id="756" r:id="rId574"/>
    <p:sldId id="757" r:id="rId575"/>
    <p:sldId id="758" r:id="rId576"/>
    <p:sldId id="759" r:id="rId577"/>
    <p:sldId id="760" r:id="rId578"/>
    <p:sldId id="761" r:id="rId579"/>
    <p:sldId id="762" r:id="rId580"/>
    <p:sldId id="763" r:id="rId581"/>
    <p:sldId id="764" r:id="rId582"/>
    <p:sldId id="765" r:id="rId583"/>
    <p:sldId id="766" r:id="rId584"/>
    <p:sldId id="767" r:id="rId585"/>
    <p:sldId id="768" r:id="rId586"/>
    <p:sldId id="769" r:id="rId587"/>
    <p:sldId id="770" r:id="rId588"/>
    <p:sldId id="771" r:id="rId589"/>
    <p:sldId id="772" r:id="rId590"/>
    <p:sldId id="773" r:id="rId591"/>
    <p:sldId id="774" r:id="rId592"/>
    <p:sldId id="775" r:id="rId593"/>
    <p:sldId id="776" r:id="rId594"/>
    <p:sldId id="777" r:id="rId595"/>
    <p:sldId id="778" r:id="rId596"/>
    <p:sldId id="779" r:id="rId597"/>
    <p:sldId id="780" r:id="rId598"/>
    <p:sldId id="781" r:id="rId599"/>
    <p:sldId id="782" r:id="rId600"/>
    <p:sldId id="783" r:id="rId601"/>
    <p:sldId id="784" r:id="rId602"/>
    <p:sldId id="785" r:id="rId603"/>
    <p:sldId id="786" r:id="rId604"/>
    <p:sldId id="787" r:id="rId605"/>
    <p:sldId id="788" r:id="rId606"/>
    <p:sldId id="789" r:id="rId607"/>
    <p:sldId id="790" r:id="rId608"/>
    <p:sldId id="791" r:id="rId609"/>
    <p:sldId id="792" r:id="rId610"/>
    <p:sldId id="793" r:id="rId611"/>
    <p:sldId id="794" r:id="rId612"/>
    <p:sldId id="795" r:id="rId613"/>
    <p:sldId id="796" r:id="rId614"/>
    <p:sldId id="797" r:id="rId615"/>
    <p:sldId id="798" r:id="rId616"/>
    <p:sldId id="799" r:id="rId617"/>
    <p:sldId id="800" r:id="rId618"/>
    <p:sldId id="801" r:id="rId619"/>
    <p:sldId id="802" r:id="rId620"/>
    <p:sldId id="803" r:id="rId621"/>
    <p:sldId id="804" r:id="rId622"/>
    <p:sldId id="805" r:id="rId623"/>
    <p:sldId id="806" r:id="rId624"/>
    <p:sldId id="807" r:id="rId625"/>
    <p:sldId id="808" r:id="rId626"/>
    <p:sldId id="809" r:id="rId627"/>
    <p:sldId id="810" r:id="rId628"/>
    <p:sldId id="811" r:id="rId629"/>
    <p:sldId id="812" r:id="rId630"/>
    <p:sldId id="813" r:id="rId631"/>
    <p:sldId id="814" r:id="rId632"/>
    <p:sldId id="815" r:id="rId633"/>
    <p:sldId id="816" r:id="rId634"/>
    <p:sldId id="906" r:id="rId635"/>
    <p:sldId id="907" r:id="rId636"/>
    <p:sldId id="908" r:id="rId637"/>
    <p:sldId id="909" r:id="rId638"/>
    <p:sldId id="910" r:id="rId639"/>
    <p:sldId id="911" r:id="rId640"/>
    <p:sldId id="912" r:id="rId641"/>
    <p:sldId id="913" r:id="rId642"/>
    <p:sldId id="914" r:id="rId643"/>
    <p:sldId id="915" r:id="rId644"/>
    <p:sldId id="916" r:id="rId645"/>
    <p:sldId id="917" r:id="rId646"/>
    <p:sldId id="918" r:id="rId647"/>
    <p:sldId id="919" r:id="rId648"/>
    <p:sldId id="920" r:id="rId6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324" Type="http://schemas.openxmlformats.org/officeDocument/2006/relationships/slide" Target="slides/slide323.xml"/><Relationship Id="rId366" Type="http://schemas.openxmlformats.org/officeDocument/2006/relationships/slide" Target="slides/slide365.xml"/><Relationship Id="rId531" Type="http://schemas.openxmlformats.org/officeDocument/2006/relationships/slide" Target="slides/slide530.xml"/><Relationship Id="rId573" Type="http://schemas.openxmlformats.org/officeDocument/2006/relationships/slide" Target="slides/slide572.xml"/><Relationship Id="rId629" Type="http://schemas.openxmlformats.org/officeDocument/2006/relationships/slide" Target="slides/slide628.xml"/><Relationship Id="rId170" Type="http://schemas.openxmlformats.org/officeDocument/2006/relationships/slide" Target="slides/slide169.xml"/><Relationship Id="rId226" Type="http://schemas.openxmlformats.org/officeDocument/2006/relationships/slide" Target="slides/slide225.xml"/><Relationship Id="rId433" Type="http://schemas.openxmlformats.org/officeDocument/2006/relationships/slide" Target="slides/slide432.xml"/><Relationship Id="rId268" Type="http://schemas.openxmlformats.org/officeDocument/2006/relationships/slide" Target="slides/slide267.xml"/><Relationship Id="rId475" Type="http://schemas.openxmlformats.org/officeDocument/2006/relationships/slide" Target="slides/slide474.xml"/><Relationship Id="rId640" Type="http://schemas.openxmlformats.org/officeDocument/2006/relationships/slide" Target="slides/slide639.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335" Type="http://schemas.openxmlformats.org/officeDocument/2006/relationships/slide" Target="slides/slide334.xml"/><Relationship Id="rId377" Type="http://schemas.openxmlformats.org/officeDocument/2006/relationships/slide" Target="slides/slide376.xml"/><Relationship Id="rId500" Type="http://schemas.openxmlformats.org/officeDocument/2006/relationships/slide" Target="slides/slide499.xml"/><Relationship Id="rId542" Type="http://schemas.openxmlformats.org/officeDocument/2006/relationships/slide" Target="slides/slide541.xml"/><Relationship Id="rId584" Type="http://schemas.openxmlformats.org/officeDocument/2006/relationships/slide" Target="slides/slide583.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402" Type="http://schemas.openxmlformats.org/officeDocument/2006/relationships/slide" Target="slides/slide401.xml"/><Relationship Id="rId279" Type="http://schemas.openxmlformats.org/officeDocument/2006/relationships/slide" Target="slides/slide278.xml"/><Relationship Id="rId444" Type="http://schemas.openxmlformats.org/officeDocument/2006/relationships/slide" Target="slides/slide443.xml"/><Relationship Id="rId486" Type="http://schemas.openxmlformats.org/officeDocument/2006/relationships/slide" Target="slides/slide485.xml"/><Relationship Id="rId651" Type="http://schemas.openxmlformats.org/officeDocument/2006/relationships/presProps" Target="presProps.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346" Type="http://schemas.openxmlformats.org/officeDocument/2006/relationships/slide" Target="slides/slide345.xml"/><Relationship Id="rId388" Type="http://schemas.openxmlformats.org/officeDocument/2006/relationships/slide" Target="slides/slide387.xml"/><Relationship Id="rId511" Type="http://schemas.openxmlformats.org/officeDocument/2006/relationships/slide" Target="slides/slide510.xml"/><Relationship Id="rId553" Type="http://schemas.openxmlformats.org/officeDocument/2006/relationships/slide" Target="slides/slide552.xml"/><Relationship Id="rId609" Type="http://schemas.openxmlformats.org/officeDocument/2006/relationships/slide" Target="slides/slide608.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413" Type="http://schemas.openxmlformats.org/officeDocument/2006/relationships/slide" Target="slides/slide412.xml"/><Relationship Id="rId595" Type="http://schemas.openxmlformats.org/officeDocument/2006/relationships/slide" Target="slides/slide594.xml"/><Relationship Id="rId248" Type="http://schemas.openxmlformats.org/officeDocument/2006/relationships/slide" Target="slides/slide247.xml"/><Relationship Id="rId455" Type="http://schemas.openxmlformats.org/officeDocument/2006/relationships/slide" Target="slides/slide454.xml"/><Relationship Id="rId497" Type="http://schemas.openxmlformats.org/officeDocument/2006/relationships/slide" Target="slides/slide496.xml"/><Relationship Id="rId620" Type="http://schemas.openxmlformats.org/officeDocument/2006/relationships/slide" Target="slides/slide619.xml"/><Relationship Id="rId12" Type="http://schemas.openxmlformats.org/officeDocument/2006/relationships/slide" Target="slides/slide11.xml"/><Relationship Id="rId108" Type="http://schemas.openxmlformats.org/officeDocument/2006/relationships/slide" Target="slides/slide107.xml"/><Relationship Id="rId315" Type="http://schemas.openxmlformats.org/officeDocument/2006/relationships/slide" Target="slides/slide314.xml"/><Relationship Id="rId357" Type="http://schemas.openxmlformats.org/officeDocument/2006/relationships/slide" Target="slides/slide356.xml"/><Relationship Id="rId522" Type="http://schemas.openxmlformats.org/officeDocument/2006/relationships/slide" Target="slides/slide521.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399" Type="http://schemas.openxmlformats.org/officeDocument/2006/relationships/slide" Target="slides/slide398.xml"/><Relationship Id="rId564" Type="http://schemas.openxmlformats.org/officeDocument/2006/relationships/slide" Target="slides/slide563.xml"/><Relationship Id="rId259" Type="http://schemas.openxmlformats.org/officeDocument/2006/relationships/slide" Target="slides/slide258.xml"/><Relationship Id="rId424" Type="http://schemas.openxmlformats.org/officeDocument/2006/relationships/slide" Target="slides/slide423.xml"/><Relationship Id="rId466" Type="http://schemas.openxmlformats.org/officeDocument/2006/relationships/slide" Target="slides/slide465.xml"/><Relationship Id="rId631" Type="http://schemas.openxmlformats.org/officeDocument/2006/relationships/slide" Target="slides/slide630.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326" Type="http://schemas.openxmlformats.org/officeDocument/2006/relationships/slide" Target="slides/slide325.xml"/><Relationship Id="rId533" Type="http://schemas.openxmlformats.org/officeDocument/2006/relationships/slide" Target="slides/slide532.xml"/><Relationship Id="rId65" Type="http://schemas.openxmlformats.org/officeDocument/2006/relationships/slide" Target="slides/slide64.xml"/><Relationship Id="rId130" Type="http://schemas.openxmlformats.org/officeDocument/2006/relationships/slide" Target="slides/slide129.xml"/><Relationship Id="rId368" Type="http://schemas.openxmlformats.org/officeDocument/2006/relationships/slide" Target="slides/slide367.xml"/><Relationship Id="rId575" Type="http://schemas.openxmlformats.org/officeDocument/2006/relationships/slide" Target="slides/slide574.xml"/><Relationship Id="rId172" Type="http://schemas.openxmlformats.org/officeDocument/2006/relationships/slide" Target="slides/slide171.xml"/><Relationship Id="rId228" Type="http://schemas.openxmlformats.org/officeDocument/2006/relationships/slide" Target="slides/slide227.xml"/><Relationship Id="rId435" Type="http://schemas.openxmlformats.org/officeDocument/2006/relationships/slide" Target="slides/slide434.xml"/><Relationship Id="rId477" Type="http://schemas.openxmlformats.org/officeDocument/2006/relationships/slide" Target="slides/slide476.xml"/><Relationship Id="rId600" Type="http://schemas.openxmlformats.org/officeDocument/2006/relationships/slide" Target="slides/slide599.xml"/><Relationship Id="rId642" Type="http://schemas.openxmlformats.org/officeDocument/2006/relationships/slide" Target="slides/slide641.xml"/><Relationship Id="rId281" Type="http://schemas.openxmlformats.org/officeDocument/2006/relationships/slide" Target="slides/slide280.xml"/><Relationship Id="rId337" Type="http://schemas.openxmlformats.org/officeDocument/2006/relationships/slide" Target="slides/slide336.xml"/><Relationship Id="rId502" Type="http://schemas.openxmlformats.org/officeDocument/2006/relationships/slide" Target="slides/slide501.xml"/><Relationship Id="rId34" Type="http://schemas.openxmlformats.org/officeDocument/2006/relationships/slide" Target="slides/slide33.xml"/><Relationship Id="rId76" Type="http://schemas.openxmlformats.org/officeDocument/2006/relationships/slide" Target="slides/slide75.xml"/><Relationship Id="rId141" Type="http://schemas.openxmlformats.org/officeDocument/2006/relationships/slide" Target="slides/slide140.xml"/><Relationship Id="rId379" Type="http://schemas.openxmlformats.org/officeDocument/2006/relationships/slide" Target="slides/slide378.xml"/><Relationship Id="rId544" Type="http://schemas.openxmlformats.org/officeDocument/2006/relationships/slide" Target="slides/slide543.xml"/><Relationship Id="rId586" Type="http://schemas.openxmlformats.org/officeDocument/2006/relationships/slide" Target="slides/slide585.xml"/><Relationship Id="rId7" Type="http://schemas.openxmlformats.org/officeDocument/2006/relationships/slide" Target="slides/slide6.xml"/><Relationship Id="rId183" Type="http://schemas.openxmlformats.org/officeDocument/2006/relationships/slide" Target="slides/slide182.xml"/><Relationship Id="rId239" Type="http://schemas.openxmlformats.org/officeDocument/2006/relationships/slide" Target="slides/slide238.xml"/><Relationship Id="rId390" Type="http://schemas.openxmlformats.org/officeDocument/2006/relationships/slide" Target="slides/slide389.xml"/><Relationship Id="rId404" Type="http://schemas.openxmlformats.org/officeDocument/2006/relationships/slide" Target="slides/slide403.xml"/><Relationship Id="rId446" Type="http://schemas.openxmlformats.org/officeDocument/2006/relationships/slide" Target="slides/slide445.xml"/><Relationship Id="rId611" Type="http://schemas.openxmlformats.org/officeDocument/2006/relationships/slide" Target="slides/slide610.xml"/><Relationship Id="rId653" Type="http://schemas.openxmlformats.org/officeDocument/2006/relationships/theme" Target="theme/theme1.xml"/><Relationship Id="rId250" Type="http://schemas.openxmlformats.org/officeDocument/2006/relationships/slide" Target="slides/slide249.xml"/><Relationship Id="rId292" Type="http://schemas.openxmlformats.org/officeDocument/2006/relationships/slide" Target="slides/slide291.xml"/><Relationship Id="rId306" Type="http://schemas.openxmlformats.org/officeDocument/2006/relationships/slide" Target="slides/slide305.xml"/><Relationship Id="rId488" Type="http://schemas.openxmlformats.org/officeDocument/2006/relationships/slide" Target="slides/slide487.xml"/><Relationship Id="rId45" Type="http://schemas.openxmlformats.org/officeDocument/2006/relationships/slide" Target="slides/slide44.xml"/><Relationship Id="rId87" Type="http://schemas.openxmlformats.org/officeDocument/2006/relationships/slide" Target="slides/slide86.xml"/><Relationship Id="rId110" Type="http://schemas.openxmlformats.org/officeDocument/2006/relationships/slide" Target="slides/slide109.xml"/><Relationship Id="rId348" Type="http://schemas.openxmlformats.org/officeDocument/2006/relationships/slide" Target="slides/slide347.xml"/><Relationship Id="rId513" Type="http://schemas.openxmlformats.org/officeDocument/2006/relationships/slide" Target="slides/slide512.xml"/><Relationship Id="rId555" Type="http://schemas.openxmlformats.org/officeDocument/2006/relationships/slide" Target="slides/slide554.xml"/><Relationship Id="rId597" Type="http://schemas.openxmlformats.org/officeDocument/2006/relationships/slide" Target="slides/slide596.xml"/><Relationship Id="rId152" Type="http://schemas.openxmlformats.org/officeDocument/2006/relationships/slide" Target="slides/slide151.xml"/><Relationship Id="rId194" Type="http://schemas.openxmlformats.org/officeDocument/2006/relationships/slide" Target="slides/slide193.xml"/><Relationship Id="rId208" Type="http://schemas.openxmlformats.org/officeDocument/2006/relationships/slide" Target="slides/slide207.xml"/><Relationship Id="rId415" Type="http://schemas.openxmlformats.org/officeDocument/2006/relationships/slide" Target="slides/slide414.xml"/><Relationship Id="rId457" Type="http://schemas.openxmlformats.org/officeDocument/2006/relationships/slide" Target="slides/slide456.xml"/><Relationship Id="rId622" Type="http://schemas.openxmlformats.org/officeDocument/2006/relationships/slide" Target="slides/slide621.xml"/><Relationship Id="rId261" Type="http://schemas.openxmlformats.org/officeDocument/2006/relationships/slide" Target="slides/slide260.xml"/><Relationship Id="rId499" Type="http://schemas.openxmlformats.org/officeDocument/2006/relationships/slide" Target="slides/slide498.xml"/><Relationship Id="rId14" Type="http://schemas.openxmlformats.org/officeDocument/2006/relationships/slide" Target="slides/slide13.xml"/><Relationship Id="rId56" Type="http://schemas.openxmlformats.org/officeDocument/2006/relationships/slide" Target="slides/slide55.xml"/><Relationship Id="rId317" Type="http://schemas.openxmlformats.org/officeDocument/2006/relationships/slide" Target="slides/slide316.xml"/><Relationship Id="rId359" Type="http://schemas.openxmlformats.org/officeDocument/2006/relationships/slide" Target="slides/slide358.xml"/><Relationship Id="rId524" Type="http://schemas.openxmlformats.org/officeDocument/2006/relationships/slide" Target="slides/slide523.xml"/><Relationship Id="rId566" Type="http://schemas.openxmlformats.org/officeDocument/2006/relationships/slide" Target="slides/slide565.xml"/><Relationship Id="rId98" Type="http://schemas.openxmlformats.org/officeDocument/2006/relationships/slide" Target="slides/slide97.xml"/><Relationship Id="rId121" Type="http://schemas.openxmlformats.org/officeDocument/2006/relationships/slide" Target="slides/slide120.xml"/><Relationship Id="rId163" Type="http://schemas.openxmlformats.org/officeDocument/2006/relationships/slide" Target="slides/slide162.xml"/><Relationship Id="rId219" Type="http://schemas.openxmlformats.org/officeDocument/2006/relationships/slide" Target="slides/slide218.xml"/><Relationship Id="rId370" Type="http://schemas.openxmlformats.org/officeDocument/2006/relationships/slide" Target="slides/slide369.xml"/><Relationship Id="rId426" Type="http://schemas.openxmlformats.org/officeDocument/2006/relationships/slide" Target="slides/slide425.xml"/><Relationship Id="rId633" Type="http://schemas.openxmlformats.org/officeDocument/2006/relationships/slide" Target="slides/slide632.xml"/><Relationship Id="rId230" Type="http://schemas.openxmlformats.org/officeDocument/2006/relationships/slide" Target="slides/slide229.xml"/><Relationship Id="rId468" Type="http://schemas.openxmlformats.org/officeDocument/2006/relationships/slide" Target="slides/slide467.xml"/><Relationship Id="rId25" Type="http://schemas.openxmlformats.org/officeDocument/2006/relationships/slide" Target="slides/slide24.xml"/><Relationship Id="rId67" Type="http://schemas.openxmlformats.org/officeDocument/2006/relationships/slide" Target="slides/slide66.xml"/><Relationship Id="rId272" Type="http://schemas.openxmlformats.org/officeDocument/2006/relationships/slide" Target="slides/slide271.xml"/><Relationship Id="rId328" Type="http://schemas.openxmlformats.org/officeDocument/2006/relationships/slide" Target="slides/slide327.xml"/><Relationship Id="rId535" Type="http://schemas.openxmlformats.org/officeDocument/2006/relationships/slide" Target="slides/slide534.xml"/><Relationship Id="rId577" Type="http://schemas.openxmlformats.org/officeDocument/2006/relationships/slide" Target="slides/slide576.xml"/><Relationship Id="rId132" Type="http://schemas.openxmlformats.org/officeDocument/2006/relationships/slide" Target="slides/slide131.xml"/><Relationship Id="rId174" Type="http://schemas.openxmlformats.org/officeDocument/2006/relationships/slide" Target="slides/slide173.xml"/><Relationship Id="rId381" Type="http://schemas.openxmlformats.org/officeDocument/2006/relationships/slide" Target="slides/slide380.xml"/><Relationship Id="rId602" Type="http://schemas.openxmlformats.org/officeDocument/2006/relationships/slide" Target="slides/slide601.xml"/><Relationship Id="rId241" Type="http://schemas.openxmlformats.org/officeDocument/2006/relationships/slide" Target="slides/slide240.xml"/><Relationship Id="rId437" Type="http://schemas.openxmlformats.org/officeDocument/2006/relationships/slide" Target="slides/slide436.xml"/><Relationship Id="rId479" Type="http://schemas.openxmlformats.org/officeDocument/2006/relationships/slide" Target="slides/slide478.xml"/><Relationship Id="rId644" Type="http://schemas.openxmlformats.org/officeDocument/2006/relationships/slide" Target="slides/slide643.xml"/><Relationship Id="rId36" Type="http://schemas.openxmlformats.org/officeDocument/2006/relationships/slide" Target="slides/slide35.xml"/><Relationship Id="rId283" Type="http://schemas.openxmlformats.org/officeDocument/2006/relationships/slide" Target="slides/slide282.xml"/><Relationship Id="rId339" Type="http://schemas.openxmlformats.org/officeDocument/2006/relationships/slide" Target="slides/slide338.xml"/><Relationship Id="rId490" Type="http://schemas.openxmlformats.org/officeDocument/2006/relationships/slide" Target="slides/slide489.xml"/><Relationship Id="rId504" Type="http://schemas.openxmlformats.org/officeDocument/2006/relationships/slide" Target="slides/slide503.xml"/><Relationship Id="rId546" Type="http://schemas.openxmlformats.org/officeDocument/2006/relationships/slide" Target="slides/slide545.xml"/><Relationship Id="rId78" Type="http://schemas.openxmlformats.org/officeDocument/2006/relationships/slide" Target="slides/slide77.xml"/><Relationship Id="rId101" Type="http://schemas.openxmlformats.org/officeDocument/2006/relationships/slide" Target="slides/slide100.xml"/><Relationship Id="rId143" Type="http://schemas.openxmlformats.org/officeDocument/2006/relationships/slide" Target="slides/slide142.xml"/><Relationship Id="rId185" Type="http://schemas.openxmlformats.org/officeDocument/2006/relationships/slide" Target="slides/slide184.xml"/><Relationship Id="rId350" Type="http://schemas.openxmlformats.org/officeDocument/2006/relationships/slide" Target="slides/slide349.xml"/><Relationship Id="rId406" Type="http://schemas.openxmlformats.org/officeDocument/2006/relationships/slide" Target="slides/slide405.xml"/><Relationship Id="rId588" Type="http://schemas.openxmlformats.org/officeDocument/2006/relationships/slide" Target="slides/slide587.xml"/><Relationship Id="rId9" Type="http://schemas.openxmlformats.org/officeDocument/2006/relationships/slide" Target="slides/slide8.xml"/><Relationship Id="rId210" Type="http://schemas.openxmlformats.org/officeDocument/2006/relationships/slide" Target="slides/slide209.xml"/><Relationship Id="rId392" Type="http://schemas.openxmlformats.org/officeDocument/2006/relationships/slide" Target="slides/slide391.xml"/><Relationship Id="rId448" Type="http://schemas.openxmlformats.org/officeDocument/2006/relationships/slide" Target="slides/slide447.xml"/><Relationship Id="rId613" Type="http://schemas.openxmlformats.org/officeDocument/2006/relationships/slide" Target="slides/slide612.xml"/><Relationship Id="rId252" Type="http://schemas.openxmlformats.org/officeDocument/2006/relationships/slide" Target="slides/slide251.xml"/><Relationship Id="rId294" Type="http://schemas.openxmlformats.org/officeDocument/2006/relationships/slide" Target="slides/slide293.xml"/><Relationship Id="rId308" Type="http://schemas.openxmlformats.org/officeDocument/2006/relationships/slide" Target="slides/slide307.xml"/><Relationship Id="rId515" Type="http://schemas.openxmlformats.org/officeDocument/2006/relationships/slide" Target="slides/slide514.xml"/><Relationship Id="rId47" Type="http://schemas.openxmlformats.org/officeDocument/2006/relationships/slide" Target="slides/slide46.xml"/><Relationship Id="rId89" Type="http://schemas.openxmlformats.org/officeDocument/2006/relationships/slide" Target="slides/slide88.xml"/><Relationship Id="rId112" Type="http://schemas.openxmlformats.org/officeDocument/2006/relationships/slide" Target="slides/slide111.xml"/><Relationship Id="rId154" Type="http://schemas.openxmlformats.org/officeDocument/2006/relationships/slide" Target="slides/slide153.xml"/><Relationship Id="rId361" Type="http://schemas.openxmlformats.org/officeDocument/2006/relationships/slide" Target="slides/slide360.xml"/><Relationship Id="rId557" Type="http://schemas.openxmlformats.org/officeDocument/2006/relationships/slide" Target="slides/slide556.xml"/><Relationship Id="rId599" Type="http://schemas.openxmlformats.org/officeDocument/2006/relationships/slide" Target="slides/slide598.xml"/><Relationship Id="rId196" Type="http://schemas.openxmlformats.org/officeDocument/2006/relationships/slide" Target="slides/slide195.xml"/><Relationship Id="rId417" Type="http://schemas.openxmlformats.org/officeDocument/2006/relationships/slide" Target="slides/slide416.xml"/><Relationship Id="rId459" Type="http://schemas.openxmlformats.org/officeDocument/2006/relationships/slide" Target="slides/slide458.xml"/><Relationship Id="rId624" Type="http://schemas.openxmlformats.org/officeDocument/2006/relationships/slide" Target="slides/slide623.xml"/><Relationship Id="rId16" Type="http://schemas.openxmlformats.org/officeDocument/2006/relationships/slide" Target="slides/slide15.xml"/><Relationship Id="rId221" Type="http://schemas.openxmlformats.org/officeDocument/2006/relationships/slide" Target="slides/slide220.xml"/><Relationship Id="rId263" Type="http://schemas.openxmlformats.org/officeDocument/2006/relationships/slide" Target="slides/slide262.xml"/><Relationship Id="rId319" Type="http://schemas.openxmlformats.org/officeDocument/2006/relationships/slide" Target="slides/slide318.xml"/><Relationship Id="rId470" Type="http://schemas.openxmlformats.org/officeDocument/2006/relationships/slide" Target="slides/slide469.xml"/><Relationship Id="rId526" Type="http://schemas.openxmlformats.org/officeDocument/2006/relationships/slide" Target="slides/slide525.xml"/><Relationship Id="rId58" Type="http://schemas.openxmlformats.org/officeDocument/2006/relationships/slide" Target="slides/slide57.xml"/><Relationship Id="rId123" Type="http://schemas.openxmlformats.org/officeDocument/2006/relationships/slide" Target="slides/slide122.xml"/><Relationship Id="rId330" Type="http://schemas.openxmlformats.org/officeDocument/2006/relationships/slide" Target="slides/slide329.xml"/><Relationship Id="rId568" Type="http://schemas.openxmlformats.org/officeDocument/2006/relationships/slide" Target="slides/slide567.xml"/><Relationship Id="rId165" Type="http://schemas.openxmlformats.org/officeDocument/2006/relationships/slide" Target="slides/slide164.xml"/><Relationship Id="rId372" Type="http://schemas.openxmlformats.org/officeDocument/2006/relationships/slide" Target="slides/slide371.xml"/><Relationship Id="rId428" Type="http://schemas.openxmlformats.org/officeDocument/2006/relationships/slide" Target="slides/slide427.xml"/><Relationship Id="rId635" Type="http://schemas.openxmlformats.org/officeDocument/2006/relationships/slide" Target="slides/slide634.xml"/><Relationship Id="rId232" Type="http://schemas.openxmlformats.org/officeDocument/2006/relationships/slide" Target="slides/slide231.xml"/><Relationship Id="rId274" Type="http://schemas.openxmlformats.org/officeDocument/2006/relationships/slide" Target="slides/slide273.xml"/><Relationship Id="rId481" Type="http://schemas.openxmlformats.org/officeDocument/2006/relationships/slide" Target="slides/slide480.xml"/><Relationship Id="rId27" Type="http://schemas.openxmlformats.org/officeDocument/2006/relationships/slide" Target="slides/slide26.xml"/><Relationship Id="rId69" Type="http://schemas.openxmlformats.org/officeDocument/2006/relationships/slide" Target="slides/slide68.xml"/><Relationship Id="rId134" Type="http://schemas.openxmlformats.org/officeDocument/2006/relationships/slide" Target="slides/slide133.xml"/><Relationship Id="rId537" Type="http://schemas.openxmlformats.org/officeDocument/2006/relationships/slide" Target="slides/slide536.xml"/><Relationship Id="rId579" Type="http://schemas.openxmlformats.org/officeDocument/2006/relationships/slide" Target="slides/slide578.xml"/><Relationship Id="rId80" Type="http://schemas.openxmlformats.org/officeDocument/2006/relationships/slide" Target="slides/slide79.xml"/><Relationship Id="rId176" Type="http://schemas.openxmlformats.org/officeDocument/2006/relationships/slide" Target="slides/slide175.xml"/><Relationship Id="rId341" Type="http://schemas.openxmlformats.org/officeDocument/2006/relationships/slide" Target="slides/slide340.xml"/><Relationship Id="rId383" Type="http://schemas.openxmlformats.org/officeDocument/2006/relationships/slide" Target="slides/slide382.xml"/><Relationship Id="rId439" Type="http://schemas.openxmlformats.org/officeDocument/2006/relationships/slide" Target="slides/slide438.xml"/><Relationship Id="rId590" Type="http://schemas.openxmlformats.org/officeDocument/2006/relationships/slide" Target="slides/slide589.xml"/><Relationship Id="rId604" Type="http://schemas.openxmlformats.org/officeDocument/2006/relationships/slide" Target="slides/slide603.xml"/><Relationship Id="rId646" Type="http://schemas.openxmlformats.org/officeDocument/2006/relationships/slide" Target="slides/slide645.xml"/><Relationship Id="rId201" Type="http://schemas.openxmlformats.org/officeDocument/2006/relationships/slide" Target="slides/slide200.xml"/><Relationship Id="rId243" Type="http://schemas.openxmlformats.org/officeDocument/2006/relationships/slide" Target="slides/slide242.xml"/><Relationship Id="rId285" Type="http://schemas.openxmlformats.org/officeDocument/2006/relationships/slide" Target="slides/slide284.xml"/><Relationship Id="rId450" Type="http://schemas.openxmlformats.org/officeDocument/2006/relationships/slide" Target="slides/slide449.xml"/><Relationship Id="rId506" Type="http://schemas.openxmlformats.org/officeDocument/2006/relationships/slide" Target="slides/slide505.xml"/><Relationship Id="rId38" Type="http://schemas.openxmlformats.org/officeDocument/2006/relationships/slide" Target="slides/slide37.xml"/><Relationship Id="rId103" Type="http://schemas.openxmlformats.org/officeDocument/2006/relationships/slide" Target="slides/slide102.xml"/><Relationship Id="rId310" Type="http://schemas.openxmlformats.org/officeDocument/2006/relationships/slide" Target="slides/slide309.xml"/><Relationship Id="rId492" Type="http://schemas.openxmlformats.org/officeDocument/2006/relationships/slide" Target="slides/slide491.xml"/><Relationship Id="rId548" Type="http://schemas.openxmlformats.org/officeDocument/2006/relationships/slide" Target="slides/slide547.xml"/><Relationship Id="rId91" Type="http://schemas.openxmlformats.org/officeDocument/2006/relationships/slide" Target="slides/slide90.xml"/><Relationship Id="rId145" Type="http://schemas.openxmlformats.org/officeDocument/2006/relationships/slide" Target="slides/slide144.xml"/><Relationship Id="rId187" Type="http://schemas.openxmlformats.org/officeDocument/2006/relationships/slide" Target="slides/slide186.xml"/><Relationship Id="rId352" Type="http://schemas.openxmlformats.org/officeDocument/2006/relationships/slide" Target="slides/slide351.xml"/><Relationship Id="rId394" Type="http://schemas.openxmlformats.org/officeDocument/2006/relationships/slide" Target="slides/slide393.xml"/><Relationship Id="rId408" Type="http://schemas.openxmlformats.org/officeDocument/2006/relationships/slide" Target="slides/slide407.xml"/><Relationship Id="rId615" Type="http://schemas.openxmlformats.org/officeDocument/2006/relationships/slide" Target="slides/slide614.xml"/><Relationship Id="rId212" Type="http://schemas.openxmlformats.org/officeDocument/2006/relationships/slide" Target="slides/slide211.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461" Type="http://schemas.openxmlformats.org/officeDocument/2006/relationships/slide" Target="slides/slide460.xml"/><Relationship Id="rId482" Type="http://schemas.openxmlformats.org/officeDocument/2006/relationships/slide" Target="slides/slide481.xml"/><Relationship Id="rId517" Type="http://schemas.openxmlformats.org/officeDocument/2006/relationships/slide" Target="slides/slide516.xml"/><Relationship Id="rId538" Type="http://schemas.openxmlformats.org/officeDocument/2006/relationships/slide" Target="slides/slide537.xml"/><Relationship Id="rId559" Type="http://schemas.openxmlformats.org/officeDocument/2006/relationships/slide" Target="slides/slide558.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slide" Target="slides/slide320.xml"/><Relationship Id="rId342" Type="http://schemas.openxmlformats.org/officeDocument/2006/relationships/slide" Target="slides/slide341.xml"/><Relationship Id="rId363" Type="http://schemas.openxmlformats.org/officeDocument/2006/relationships/slide" Target="slides/slide362.xml"/><Relationship Id="rId384" Type="http://schemas.openxmlformats.org/officeDocument/2006/relationships/slide" Target="slides/slide383.xml"/><Relationship Id="rId419" Type="http://schemas.openxmlformats.org/officeDocument/2006/relationships/slide" Target="slides/slide418.xml"/><Relationship Id="rId570" Type="http://schemas.openxmlformats.org/officeDocument/2006/relationships/slide" Target="slides/slide569.xml"/><Relationship Id="rId591" Type="http://schemas.openxmlformats.org/officeDocument/2006/relationships/slide" Target="slides/slide590.xml"/><Relationship Id="rId605" Type="http://schemas.openxmlformats.org/officeDocument/2006/relationships/slide" Target="slides/slide604.xml"/><Relationship Id="rId626" Type="http://schemas.openxmlformats.org/officeDocument/2006/relationships/slide" Target="slides/slide625.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430" Type="http://schemas.openxmlformats.org/officeDocument/2006/relationships/slide" Target="slides/slide429.xml"/><Relationship Id="rId647" Type="http://schemas.openxmlformats.org/officeDocument/2006/relationships/slide" Target="slides/slide646.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451" Type="http://schemas.openxmlformats.org/officeDocument/2006/relationships/slide" Target="slides/slide450.xml"/><Relationship Id="rId472" Type="http://schemas.openxmlformats.org/officeDocument/2006/relationships/slide" Target="slides/slide471.xml"/><Relationship Id="rId493" Type="http://schemas.openxmlformats.org/officeDocument/2006/relationships/slide" Target="slides/slide492.xml"/><Relationship Id="rId507" Type="http://schemas.openxmlformats.org/officeDocument/2006/relationships/slide" Target="slides/slide506.xml"/><Relationship Id="rId528" Type="http://schemas.openxmlformats.org/officeDocument/2006/relationships/slide" Target="slides/slide527.xml"/><Relationship Id="rId549" Type="http://schemas.openxmlformats.org/officeDocument/2006/relationships/slide" Target="slides/slide54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332" Type="http://schemas.openxmlformats.org/officeDocument/2006/relationships/slide" Target="slides/slide331.xml"/><Relationship Id="rId353" Type="http://schemas.openxmlformats.org/officeDocument/2006/relationships/slide" Target="slides/slide352.xml"/><Relationship Id="rId374" Type="http://schemas.openxmlformats.org/officeDocument/2006/relationships/slide" Target="slides/slide373.xml"/><Relationship Id="rId395" Type="http://schemas.openxmlformats.org/officeDocument/2006/relationships/slide" Target="slides/slide394.xml"/><Relationship Id="rId409" Type="http://schemas.openxmlformats.org/officeDocument/2006/relationships/slide" Target="slides/slide408.xml"/><Relationship Id="rId560" Type="http://schemas.openxmlformats.org/officeDocument/2006/relationships/slide" Target="slides/slide559.xml"/><Relationship Id="rId581" Type="http://schemas.openxmlformats.org/officeDocument/2006/relationships/slide" Target="slides/slide580.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420" Type="http://schemas.openxmlformats.org/officeDocument/2006/relationships/slide" Target="slides/slide419.xml"/><Relationship Id="rId616" Type="http://schemas.openxmlformats.org/officeDocument/2006/relationships/slide" Target="slides/slide615.xml"/><Relationship Id="rId637" Type="http://schemas.openxmlformats.org/officeDocument/2006/relationships/slide" Target="slides/slide636.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41" Type="http://schemas.openxmlformats.org/officeDocument/2006/relationships/slide" Target="slides/slide440.xml"/><Relationship Id="rId462" Type="http://schemas.openxmlformats.org/officeDocument/2006/relationships/slide" Target="slides/slide461.xml"/><Relationship Id="rId483" Type="http://schemas.openxmlformats.org/officeDocument/2006/relationships/slide" Target="slides/slide482.xml"/><Relationship Id="rId518" Type="http://schemas.openxmlformats.org/officeDocument/2006/relationships/slide" Target="slides/slide517.xml"/><Relationship Id="rId539" Type="http://schemas.openxmlformats.org/officeDocument/2006/relationships/slide" Target="slides/slide53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slide" Target="slides/slide321.xml"/><Relationship Id="rId343" Type="http://schemas.openxmlformats.org/officeDocument/2006/relationships/slide" Target="slides/slide342.xml"/><Relationship Id="rId364" Type="http://schemas.openxmlformats.org/officeDocument/2006/relationships/slide" Target="slides/slide363.xml"/><Relationship Id="rId550" Type="http://schemas.openxmlformats.org/officeDocument/2006/relationships/slide" Target="slides/slide549.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385" Type="http://schemas.openxmlformats.org/officeDocument/2006/relationships/slide" Target="slides/slide384.xml"/><Relationship Id="rId571" Type="http://schemas.openxmlformats.org/officeDocument/2006/relationships/slide" Target="slides/slide570.xml"/><Relationship Id="rId592" Type="http://schemas.openxmlformats.org/officeDocument/2006/relationships/slide" Target="slides/slide591.xml"/><Relationship Id="rId606" Type="http://schemas.openxmlformats.org/officeDocument/2006/relationships/slide" Target="slides/slide605.xml"/><Relationship Id="rId627" Type="http://schemas.openxmlformats.org/officeDocument/2006/relationships/slide" Target="slides/slide626.xml"/><Relationship Id="rId648" Type="http://schemas.openxmlformats.org/officeDocument/2006/relationships/slide" Target="slides/slide647.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410" Type="http://schemas.openxmlformats.org/officeDocument/2006/relationships/slide" Target="slides/slide409.xml"/><Relationship Id="rId431" Type="http://schemas.openxmlformats.org/officeDocument/2006/relationships/slide" Target="slides/slide430.xml"/><Relationship Id="rId452" Type="http://schemas.openxmlformats.org/officeDocument/2006/relationships/slide" Target="slides/slide451.xml"/><Relationship Id="rId473" Type="http://schemas.openxmlformats.org/officeDocument/2006/relationships/slide" Target="slides/slide472.xml"/><Relationship Id="rId494" Type="http://schemas.openxmlformats.org/officeDocument/2006/relationships/slide" Target="slides/slide493.xml"/><Relationship Id="rId508" Type="http://schemas.openxmlformats.org/officeDocument/2006/relationships/slide" Target="slides/slide507.xml"/><Relationship Id="rId529" Type="http://schemas.openxmlformats.org/officeDocument/2006/relationships/slide" Target="slides/slide528.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333" Type="http://schemas.openxmlformats.org/officeDocument/2006/relationships/slide" Target="slides/slide332.xml"/><Relationship Id="rId354" Type="http://schemas.openxmlformats.org/officeDocument/2006/relationships/slide" Target="slides/slide353.xml"/><Relationship Id="rId540" Type="http://schemas.openxmlformats.org/officeDocument/2006/relationships/slide" Target="slides/slide539.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75" Type="http://schemas.openxmlformats.org/officeDocument/2006/relationships/slide" Target="slides/slide374.xml"/><Relationship Id="rId396" Type="http://schemas.openxmlformats.org/officeDocument/2006/relationships/slide" Target="slides/slide395.xml"/><Relationship Id="rId561" Type="http://schemas.openxmlformats.org/officeDocument/2006/relationships/slide" Target="slides/slide560.xml"/><Relationship Id="rId582" Type="http://schemas.openxmlformats.org/officeDocument/2006/relationships/slide" Target="slides/slide581.xml"/><Relationship Id="rId617" Type="http://schemas.openxmlformats.org/officeDocument/2006/relationships/slide" Target="slides/slide616.xml"/><Relationship Id="rId638" Type="http://schemas.openxmlformats.org/officeDocument/2006/relationships/slide" Target="slides/slide637.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400" Type="http://schemas.openxmlformats.org/officeDocument/2006/relationships/slide" Target="slides/slide399.xml"/><Relationship Id="rId421" Type="http://schemas.openxmlformats.org/officeDocument/2006/relationships/slide" Target="slides/slide420.xml"/><Relationship Id="rId442" Type="http://schemas.openxmlformats.org/officeDocument/2006/relationships/slide" Target="slides/slide441.xml"/><Relationship Id="rId463" Type="http://schemas.openxmlformats.org/officeDocument/2006/relationships/slide" Target="slides/slide462.xml"/><Relationship Id="rId484" Type="http://schemas.openxmlformats.org/officeDocument/2006/relationships/slide" Target="slides/slide483.xml"/><Relationship Id="rId519" Type="http://schemas.openxmlformats.org/officeDocument/2006/relationships/slide" Target="slides/slide518.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323" Type="http://schemas.openxmlformats.org/officeDocument/2006/relationships/slide" Target="slides/slide322.xml"/><Relationship Id="rId344" Type="http://schemas.openxmlformats.org/officeDocument/2006/relationships/slide" Target="slides/slide343.xml"/><Relationship Id="rId530" Type="http://schemas.openxmlformats.org/officeDocument/2006/relationships/slide" Target="slides/slide529.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365" Type="http://schemas.openxmlformats.org/officeDocument/2006/relationships/slide" Target="slides/slide364.xml"/><Relationship Id="rId386" Type="http://schemas.openxmlformats.org/officeDocument/2006/relationships/slide" Target="slides/slide385.xml"/><Relationship Id="rId551" Type="http://schemas.openxmlformats.org/officeDocument/2006/relationships/slide" Target="slides/slide550.xml"/><Relationship Id="rId572" Type="http://schemas.openxmlformats.org/officeDocument/2006/relationships/slide" Target="slides/slide571.xml"/><Relationship Id="rId593" Type="http://schemas.openxmlformats.org/officeDocument/2006/relationships/slide" Target="slides/slide592.xml"/><Relationship Id="rId607" Type="http://schemas.openxmlformats.org/officeDocument/2006/relationships/slide" Target="slides/slide606.xml"/><Relationship Id="rId628" Type="http://schemas.openxmlformats.org/officeDocument/2006/relationships/slide" Target="slides/slide627.xml"/><Relationship Id="rId649" Type="http://schemas.openxmlformats.org/officeDocument/2006/relationships/slide" Target="slides/slide64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411" Type="http://schemas.openxmlformats.org/officeDocument/2006/relationships/slide" Target="slides/slide410.xml"/><Relationship Id="rId432" Type="http://schemas.openxmlformats.org/officeDocument/2006/relationships/slide" Target="slides/slide431.xml"/><Relationship Id="rId453" Type="http://schemas.openxmlformats.org/officeDocument/2006/relationships/slide" Target="slides/slide452.xml"/><Relationship Id="rId474" Type="http://schemas.openxmlformats.org/officeDocument/2006/relationships/slide" Target="slides/slide473.xml"/><Relationship Id="rId509" Type="http://schemas.openxmlformats.org/officeDocument/2006/relationships/slide" Target="slides/slide508.xml"/><Relationship Id="rId106" Type="http://schemas.openxmlformats.org/officeDocument/2006/relationships/slide" Target="slides/slide105.xml"/><Relationship Id="rId127" Type="http://schemas.openxmlformats.org/officeDocument/2006/relationships/slide" Target="slides/slide126.xml"/><Relationship Id="rId313" Type="http://schemas.openxmlformats.org/officeDocument/2006/relationships/slide" Target="slides/slide312.xml"/><Relationship Id="rId495" Type="http://schemas.openxmlformats.org/officeDocument/2006/relationships/slide" Target="slides/slide494.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334" Type="http://schemas.openxmlformats.org/officeDocument/2006/relationships/slide" Target="slides/slide333.xml"/><Relationship Id="rId355" Type="http://schemas.openxmlformats.org/officeDocument/2006/relationships/slide" Target="slides/slide354.xml"/><Relationship Id="rId376" Type="http://schemas.openxmlformats.org/officeDocument/2006/relationships/slide" Target="slides/slide375.xml"/><Relationship Id="rId397" Type="http://schemas.openxmlformats.org/officeDocument/2006/relationships/slide" Target="slides/slide396.xml"/><Relationship Id="rId520" Type="http://schemas.openxmlformats.org/officeDocument/2006/relationships/slide" Target="slides/slide519.xml"/><Relationship Id="rId541" Type="http://schemas.openxmlformats.org/officeDocument/2006/relationships/slide" Target="slides/slide540.xml"/><Relationship Id="rId562" Type="http://schemas.openxmlformats.org/officeDocument/2006/relationships/slide" Target="slides/slide561.xml"/><Relationship Id="rId583" Type="http://schemas.openxmlformats.org/officeDocument/2006/relationships/slide" Target="slides/slide582.xml"/><Relationship Id="rId618" Type="http://schemas.openxmlformats.org/officeDocument/2006/relationships/slide" Target="slides/slide617.xml"/><Relationship Id="rId639" Type="http://schemas.openxmlformats.org/officeDocument/2006/relationships/slide" Target="slides/slide63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01" Type="http://schemas.openxmlformats.org/officeDocument/2006/relationships/slide" Target="slides/slide400.xml"/><Relationship Id="rId422" Type="http://schemas.openxmlformats.org/officeDocument/2006/relationships/slide" Target="slides/slide421.xml"/><Relationship Id="rId443" Type="http://schemas.openxmlformats.org/officeDocument/2006/relationships/slide" Target="slides/slide442.xml"/><Relationship Id="rId464" Type="http://schemas.openxmlformats.org/officeDocument/2006/relationships/slide" Target="slides/slide463.xml"/><Relationship Id="rId650" Type="http://schemas.openxmlformats.org/officeDocument/2006/relationships/notesMaster" Target="notesMasters/notesMaster1.xml"/><Relationship Id="rId303" Type="http://schemas.openxmlformats.org/officeDocument/2006/relationships/slide" Target="slides/slide302.xml"/><Relationship Id="rId485" Type="http://schemas.openxmlformats.org/officeDocument/2006/relationships/slide" Target="slides/slide484.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345" Type="http://schemas.openxmlformats.org/officeDocument/2006/relationships/slide" Target="slides/slide344.xml"/><Relationship Id="rId387" Type="http://schemas.openxmlformats.org/officeDocument/2006/relationships/slide" Target="slides/slide386.xml"/><Relationship Id="rId510" Type="http://schemas.openxmlformats.org/officeDocument/2006/relationships/slide" Target="slides/slide509.xml"/><Relationship Id="rId552" Type="http://schemas.openxmlformats.org/officeDocument/2006/relationships/slide" Target="slides/slide551.xml"/><Relationship Id="rId594" Type="http://schemas.openxmlformats.org/officeDocument/2006/relationships/slide" Target="slides/slide593.xml"/><Relationship Id="rId608" Type="http://schemas.openxmlformats.org/officeDocument/2006/relationships/slide" Target="slides/slide60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412" Type="http://schemas.openxmlformats.org/officeDocument/2006/relationships/slide" Target="slides/slide411.xml"/><Relationship Id="rId107" Type="http://schemas.openxmlformats.org/officeDocument/2006/relationships/slide" Target="slides/slide106.xml"/><Relationship Id="rId289" Type="http://schemas.openxmlformats.org/officeDocument/2006/relationships/slide" Target="slides/slide288.xml"/><Relationship Id="rId454" Type="http://schemas.openxmlformats.org/officeDocument/2006/relationships/slide" Target="slides/slide453.xml"/><Relationship Id="rId496" Type="http://schemas.openxmlformats.org/officeDocument/2006/relationships/slide" Target="slides/slide495.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314" Type="http://schemas.openxmlformats.org/officeDocument/2006/relationships/slide" Target="slides/slide313.xml"/><Relationship Id="rId356" Type="http://schemas.openxmlformats.org/officeDocument/2006/relationships/slide" Target="slides/slide355.xml"/><Relationship Id="rId398" Type="http://schemas.openxmlformats.org/officeDocument/2006/relationships/slide" Target="slides/slide397.xml"/><Relationship Id="rId521" Type="http://schemas.openxmlformats.org/officeDocument/2006/relationships/slide" Target="slides/slide520.xml"/><Relationship Id="rId563" Type="http://schemas.openxmlformats.org/officeDocument/2006/relationships/slide" Target="slides/slide562.xml"/><Relationship Id="rId619" Type="http://schemas.openxmlformats.org/officeDocument/2006/relationships/slide" Target="slides/slide61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423" Type="http://schemas.openxmlformats.org/officeDocument/2006/relationships/slide" Target="slides/slide422.xml"/><Relationship Id="rId258" Type="http://schemas.openxmlformats.org/officeDocument/2006/relationships/slide" Target="slides/slide257.xml"/><Relationship Id="rId465" Type="http://schemas.openxmlformats.org/officeDocument/2006/relationships/slide" Target="slides/slide464.xml"/><Relationship Id="rId630" Type="http://schemas.openxmlformats.org/officeDocument/2006/relationships/slide" Target="slides/slide629.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325" Type="http://schemas.openxmlformats.org/officeDocument/2006/relationships/slide" Target="slides/slide324.xml"/><Relationship Id="rId367" Type="http://schemas.openxmlformats.org/officeDocument/2006/relationships/slide" Target="slides/slide366.xml"/><Relationship Id="rId532" Type="http://schemas.openxmlformats.org/officeDocument/2006/relationships/slide" Target="slides/slide531.xml"/><Relationship Id="rId574" Type="http://schemas.openxmlformats.org/officeDocument/2006/relationships/slide" Target="slides/slide573.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434" Type="http://schemas.openxmlformats.org/officeDocument/2006/relationships/slide" Target="slides/slide433.xml"/><Relationship Id="rId476" Type="http://schemas.openxmlformats.org/officeDocument/2006/relationships/slide" Target="slides/slide475.xml"/><Relationship Id="rId641" Type="http://schemas.openxmlformats.org/officeDocument/2006/relationships/slide" Target="slides/slide640.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336" Type="http://schemas.openxmlformats.org/officeDocument/2006/relationships/slide" Target="slides/slide335.xml"/><Relationship Id="rId501" Type="http://schemas.openxmlformats.org/officeDocument/2006/relationships/slide" Target="slides/slide500.xml"/><Relationship Id="rId543" Type="http://schemas.openxmlformats.org/officeDocument/2006/relationships/slide" Target="slides/slide542.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378" Type="http://schemas.openxmlformats.org/officeDocument/2006/relationships/slide" Target="slides/slide377.xml"/><Relationship Id="rId403" Type="http://schemas.openxmlformats.org/officeDocument/2006/relationships/slide" Target="slides/slide402.xml"/><Relationship Id="rId585" Type="http://schemas.openxmlformats.org/officeDocument/2006/relationships/slide" Target="slides/slide584.xml"/><Relationship Id="rId6" Type="http://schemas.openxmlformats.org/officeDocument/2006/relationships/slide" Target="slides/slide5.xml"/><Relationship Id="rId238" Type="http://schemas.openxmlformats.org/officeDocument/2006/relationships/slide" Target="slides/slide237.xml"/><Relationship Id="rId445" Type="http://schemas.openxmlformats.org/officeDocument/2006/relationships/slide" Target="slides/slide444.xml"/><Relationship Id="rId487" Type="http://schemas.openxmlformats.org/officeDocument/2006/relationships/slide" Target="slides/slide486.xml"/><Relationship Id="rId610" Type="http://schemas.openxmlformats.org/officeDocument/2006/relationships/slide" Target="slides/slide609.xml"/><Relationship Id="rId652" Type="http://schemas.openxmlformats.org/officeDocument/2006/relationships/viewProps" Target="viewProps.xml"/><Relationship Id="rId291" Type="http://schemas.openxmlformats.org/officeDocument/2006/relationships/slide" Target="slides/slide290.xml"/><Relationship Id="rId305" Type="http://schemas.openxmlformats.org/officeDocument/2006/relationships/slide" Target="slides/slide304.xml"/><Relationship Id="rId347" Type="http://schemas.openxmlformats.org/officeDocument/2006/relationships/slide" Target="slides/slide346.xml"/><Relationship Id="rId512" Type="http://schemas.openxmlformats.org/officeDocument/2006/relationships/slide" Target="slides/slide511.xml"/><Relationship Id="rId44" Type="http://schemas.openxmlformats.org/officeDocument/2006/relationships/slide" Target="slides/slide43.xml"/><Relationship Id="rId86" Type="http://schemas.openxmlformats.org/officeDocument/2006/relationships/slide" Target="slides/slide85.xml"/><Relationship Id="rId151" Type="http://schemas.openxmlformats.org/officeDocument/2006/relationships/slide" Target="slides/slide150.xml"/><Relationship Id="rId389" Type="http://schemas.openxmlformats.org/officeDocument/2006/relationships/slide" Target="slides/slide388.xml"/><Relationship Id="rId554" Type="http://schemas.openxmlformats.org/officeDocument/2006/relationships/slide" Target="slides/slide553.xml"/><Relationship Id="rId596" Type="http://schemas.openxmlformats.org/officeDocument/2006/relationships/slide" Target="slides/slide595.xml"/><Relationship Id="rId193" Type="http://schemas.openxmlformats.org/officeDocument/2006/relationships/slide" Target="slides/slide192.xml"/><Relationship Id="rId207" Type="http://schemas.openxmlformats.org/officeDocument/2006/relationships/slide" Target="slides/slide206.xml"/><Relationship Id="rId249" Type="http://schemas.openxmlformats.org/officeDocument/2006/relationships/slide" Target="slides/slide248.xml"/><Relationship Id="rId414" Type="http://schemas.openxmlformats.org/officeDocument/2006/relationships/slide" Target="slides/slide413.xml"/><Relationship Id="rId456" Type="http://schemas.openxmlformats.org/officeDocument/2006/relationships/slide" Target="slides/slide455.xml"/><Relationship Id="rId498" Type="http://schemas.openxmlformats.org/officeDocument/2006/relationships/slide" Target="slides/slide497.xml"/><Relationship Id="rId621" Type="http://schemas.openxmlformats.org/officeDocument/2006/relationships/slide" Target="slides/slide620.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316" Type="http://schemas.openxmlformats.org/officeDocument/2006/relationships/slide" Target="slides/slide315.xml"/><Relationship Id="rId523" Type="http://schemas.openxmlformats.org/officeDocument/2006/relationships/slide" Target="slides/slide522.xml"/><Relationship Id="rId55" Type="http://schemas.openxmlformats.org/officeDocument/2006/relationships/slide" Target="slides/slide54.xml"/><Relationship Id="rId97" Type="http://schemas.openxmlformats.org/officeDocument/2006/relationships/slide" Target="slides/slide96.xml"/><Relationship Id="rId120" Type="http://schemas.openxmlformats.org/officeDocument/2006/relationships/slide" Target="slides/slide119.xml"/><Relationship Id="rId358" Type="http://schemas.openxmlformats.org/officeDocument/2006/relationships/slide" Target="slides/slide357.xml"/><Relationship Id="rId565" Type="http://schemas.openxmlformats.org/officeDocument/2006/relationships/slide" Target="slides/slide564.xml"/><Relationship Id="rId162" Type="http://schemas.openxmlformats.org/officeDocument/2006/relationships/slide" Target="slides/slide161.xml"/><Relationship Id="rId218" Type="http://schemas.openxmlformats.org/officeDocument/2006/relationships/slide" Target="slides/slide217.xml"/><Relationship Id="rId425" Type="http://schemas.openxmlformats.org/officeDocument/2006/relationships/slide" Target="slides/slide424.xml"/><Relationship Id="rId467" Type="http://schemas.openxmlformats.org/officeDocument/2006/relationships/slide" Target="slides/slide466.xml"/><Relationship Id="rId632" Type="http://schemas.openxmlformats.org/officeDocument/2006/relationships/slide" Target="slides/slide631.xml"/><Relationship Id="rId271" Type="http://schemas.openxmlformats.org/officeDocument/2006/relationships/slide" Target="slides/slide270.xml"/><Relationship Id="rId24" Type="http://schemas.openxmlformats.org/officeDocument/2006/relationships/slide" Target="slides/slide23.xml"/><Relationship Id="rId66" Type="http://schemas.openxmlformats.org/officeDocument/2006/relationships/slide" Target="slides/slide65.xml"/><Relationship Id="rId131" Type="http://schemas.openxmlformats.org/officeDocument/2006/relationships/slide" Target="slides/slide130.xml"/><Relationship Id="rId327" Type="http://schemas.openxmlformats.org/officeDocument/2006/relationships/slide" Target="slides/slide326.xml"/><Relationship Id="rId369" Type="http://schemas.openxmlformats.org/officeDocument/2006/relationships/slide" Target="slides/slide368.xml"/><Relationship Id="rId534" Type="http://schemas.openxmlformats.org/officeDocument/2006/relationships/slide" Target="slides/slide533.xml"/><Relationship Id="rId576" Type="http://schemas.openxmlformats.org/officeDocument/2006/relationships/slide" Target="slides/slide575.xml"/><Relationship Id="rId173" Type="http://schemas.openxmlformats.org/officeDocument/2006/relationships/slide" Target="slides/slide172.xml"/><Relationship Id="rId229" Type="http://schemas.openxmlformats.org/officeDocument/2006/relationships/slide" Target="slides/slide228.xml"/><Relationship Id="rId380" Type="http://schemas.openxmlformats.org/officeDocument/2006/relationships/slide" Target="slides/slide379.xml"/><Relationship Id="rId436" Type="http://schemas.openxmlformats.org/officeDocument/2006/relationships/slide" Target="slides/slide435.xml"/><Relationship Id="rId601" Type="http://schemas.openxmlformats.org/officeDocument/2006/relationships/slide" Target="slides/slide600.xml"/><Relationship Id="rId643" Type="http://schemas.openxmlformats.org/officeDocument/2006/relationships/slide" Target="slides/slide642.xml"/><Relationship Id="rId240" Type="http://schemas.openxmlformats.org/officeDocument/2006/relationships/slide" Target="slides/slide239.xml"/><Relationship Id="rId478" Type="http://schemas.openxmlformats.org/officeDocument/2006/relationships/slide" Target="slides/slide477.xml"/><Relationship Id="rId35" Type="http://schemas.openxmlformats.org/officeDocument/2006/relationships/slide" Target="slides/slide34.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38" Type="http://schemas.openxmlformats.org/officeDocument/2006/relationships/slide" Target="slides/slide337.xml"/><Relationship Id="rId503" Type="http://schemas.openxmlformats.org/officeDocument/2006/relationships/slide" Target="slides/slide502.xml"/><Relationship Id="rId545" Type="http://schemas.openxmlformats.org/officeDocument/2006/relationships/slide" Target="slides/slide544.xml"/><Relationship Id="rId587" Type="http://schemas.openxmlformats.org/officeDocument/2006/relationships/slide" Target="slides/slide586.xml"/><Relationship Id="rId8" Type="http://schemas.openxmlformats.org/officeDocument/2006/relationships/slide" Target="slides/slide7.xml"/><Relationship Id="rId142" Type="http://schemas.openxmlformats.org/officeDocument/2006/relationships/slide" Target="slides/slide141.xml"/><Relationship Id="rId184" Type="http://schemas.openxmlformats.org/officeDocument/2006/relationships/slide" Target="slides/slide183.xml"/><Relationship Id="rId391" Type="http://schemas.openxmlformats.org/officeDocument/2006/relationships/slide" Target="slides/slide390.xml"/><Relationship Id="rId405" Type="http://schemas.openxmlformats.org/officeDocument/2006/relationships/slide" Target="slides/slide404.xml"/><Relationship Id="rId447" Type="http://schemas.openxmlformats.org/officeDocument/2006/relationships/slide" Target="slides/slide446.xml"/><Relationship Id="rId612" Type="http://schemas.openxmlformats.org/officeDocument/2006/relationships/slide" Target="slides/slide611.xml"/><Relationship Id="rId251" Type="http://schemas.openxmlformats.org/officeDocument/2006/relationships/slide" Target="slides/slide250.xml"/><Relationship Id="rId489" Type="http://schemas.openxmlformats.org/officeDocument/2006/relationships/slide" Target="slides/slide488.xml"/><Relationship Id="rId654" Type="http://schemas.openxmlformats.org/officeDocument/2006/relationships/tableStyles" Target="tableStyles.xml"/><Relationship Id="rId46" Type="http://schemas.openxmlformats.org/officeDocument/2006/relationships/slide" Target="slides/slide45.xml"/><Relationship Id="rId293" Type="http://schemas.openxmlformats.org/officeDocument/2006/relationships/slide" Target="slides/slide292.xml"/><Relationship Id="rId307" Type="http://schemas.openxmlformats.org/officeDocument/2006/relationships/slide" Target="slides/slide306.xml"/><Relationship Id="rId349" Type="http://schemas.openxmlformats.org/officeDocument/2006/relationships/slide" Target="slides/slide348.xml"/><Relationship Id="rId514" Type="http://schemas.openxmlformats.org/officeDocument/2006/relationships/slide" Target="slides/slide513.xml"/><Relationship Id="rId556" Type="http://schemas.openxmlformats.org/officeDocument/2006/relationships/slide" Target="slides/slide555.xml"/><Relationship Id="rId88" Type="http://schemas.openxmlformats.org/officeDocument/2006/relationships/slide" Target="slides/slide87.xml"/><Relationship Id="rId111" Type="http://schemas.openxmlformats.org/officeDocument/2006/relationships/slide" Target="slides/slide110.xml"/><Relationship Id="rId153" Type="http://schemas.openxmlformats.org/officeDocument/2006/relationships/slide" Target="slides/slide152.xml"/><Relationship Id="rId195" Type="http://schemas.openxmlformats.org/officeDocument/2006/relationships/slide" Target="slides/slide194.xml"/><Relationship Id="rId209" Type="http://schemas.openxmlformats.org/officeDocument/2006/relationships/slide" Target="slides/slide208.xml"/><Relationship Id="rId360" Type="http://schemas.openxmlformats.org/officeDocument/2006/relationships/slide" Target="slides/slide359.xml"/><Relationship Id="rId416" Type="http://schemas.openxmlformats.org/officeDocument/2006/relationships/slide" Target="slides/slide415.xml"/><Relationship Id="rId598" Type="http://schemas.openxmlformats.org/officeDocument/2006/relationships/slide" Target="slides/slide597.xml"/><Relationship Id="rId220" Type="http://schemas.openxmlformats.org/officeDocument/2006/relationships/slide" Target="slides/slide219.xml"/><Relationship Id="rId458" Type="http://schemas.openxmlformats.org/officeDocument/2006/relationships/slide" Target="slides/slide457.xml"/><Relationship Id="rId623" Type="http://schemas.openxmlformats.org/officeDocument/2006/relationships/slide" Target="slides/slide622.xml"/><Relationship Id="rId15" Type="http://schemas.openxmlformats.org/officeDocument/2006/relationships/slide" Target="slides/slide14.xml"/><Relationship Id="rId57" Type="http://schemas.openxmlformats.org/officeDocument/2006/relationships/slide" Target="slides/slide56.xml"/><Relationship Id="rId262" Type="http://schemas.openxmlformats.org/officeDocument/2006/relationships/slide" Target="slides/slide261.xml"/><Relationship Id="rId318" Type="http://schemas.openxmlformats.org/officeDocument/2006/relationships/slide" Target="slides/slide317.xml"/><Relationship Id="rId525" Type="http://schemas.openxmlformats.org/officeDocument/2006/relationships/slide" Target="slides/slide524.xml"/><Relationship Id="rId567" Type="http://schemas.openxmlformats.org/officeDocument/2006/relationships/slide" Target="slides/slide566.xml"/><Relationship Id="rId99" Type="http://schemas.openxmlformats.org/officeDocument/2006/relationships/slide" Target="slides/slide98.xml"/><Relationship Id="rId122" Type="http://schemas.openxmlformats.org/officeDocument/2006/relationships/slide" Target="slides/slide121.xml"/><Relationship Id="rId164" Type="http://schemas.openxmlformats.org/officeDocument/2006/relationships/slide" Target="slides/slide163.xml"/><Relationship Id="rId371" Type="http://schemas.openxmlformats.org/officeDocument/2006/relationships/slide" Target="slides/slide370.xml"/><Relationship Id="rId427" Type="http://schemas.openxmlformats.org/officeDocument/2006/relationships/slide" Target="slides/slide426.xml"/><Relationship Id="rId469" Type="http://schemas.openxmlformats.org/officeDocument/2006/relationships/slide" Target="slides/slide468.xml"/><Relationship Id="rId634" Type="http://schemas.openxmlformats.org/officeDocument/2006/relationships/slide" Target="slides/slide633.xml"/><Relationship Id="rId26" Type="http://schemas.openxmlformats.org/officeDocument/2006/relationships/slide" Target="slides/slide25.xml"/><Relationship Id="rId231" Type="http://schemas.openxmlformats.org/officeDocument/2006/relationships/slide" Target="slides/slide230.xml"/><Relationship Id="rId273" Type="http://schemas.openxmlformats.org/officeDocument/2006/relationships/slide" Target="slides/slide272.xml"/><Relationship Id="rId329" Type="http://schemas.openxmlformats.org/officeDocument/2006/relationships/slide" Target="slides/slide328.xml"/><Relationship Id="rId480" Type="http://schemas.openxmlformats.org/officeDocument/2006/relationships/slide" Target="slides/slide479.xml"/><Relationship Id="rId536" Type="http://schemas.openxmlformats.org/officeDocument/2006/relationships/slide" Target="slides/slide535.xml"/><Relationship Id="rId68" Type="http://schemas.openxmlformats.org/officeDocument/2006/relationships/slide" Target="slides/slide67.xml"/><Relationship Id="rId133" Type="http://schemas.openxmlformats.org/officeDocument/2006/relationships/slide" Target="slides/slide132.xml"/><Relationship Id="rId175" Type="http://schemas.openxmlformats.org/officeDocument/2006/relationships/slide" Target="slides/slide174.xml"/><Relationship Id="rId340" Type="http://schemas.openxmlformats.org/officeDocument/2006/relationships/slide" Target="slides/slide339.xml"/><Relationship Id="rId578" Type="http://schemas.openxmlformats.org/officeDocument/2006/relationships/slide" Target="slides/slide577.xml"/><Relationship Id="rId200" Type="http://schemas.openxmlformats.org/officeDocument/2006/relationships/slide" Target="slides/slide199.xml"/><Relationship Id="rId382" Type="http://schemas.openxmlformats.org/officeDocument/2006/relationships/slide" Target="slides/slide381.xml"/><Relationship Id="rId438" Type="http://schemas.openxmlformats.org/officeDocument/2006/relationships/slide" Target="slides/slide437.xml"/><Relationship Id="rId603" Type="http://schemas.openxmlformats.org/officeDocument/2006/relationships/slide" Target="slides/slide602.xml"/><Relationship Id="rId645" Type="http://schemas.openxmlformats.org/officeDocument/2006/relationships/slide" Target="slides/slide644.xml"/><Relationship Id="rId242" Type="http://schemas.openxmlformats.org/officeDocument/2006/relationships/slide" Target="slides/slide241.xml"/><Relationship Id="rId284" Type="http://schemas.openxmlformats.org/officeDocument/2006/relationships/slide" Target="slides/slide283.xml"/><Relationship Id="rId491" Type="http://schemas.openxmlformats.org/officeDocument/2006/relationships/slide" Target="slides/slide490.xml"/><Relationship Id="rId505" Type="http://schemas.openxmlformats.org/officeDocument/2006/relationships/slide" Target="slides/slide504.xml"/><Relationship Id="rId37" Type="http://schemas.openxmlformats.org/officeDocument/2006/relationships/slide" Target="slides/slide36.xml"/><Relationship Id="rId79" Type="http://schemas.openxmlformats.org/officeDocument/2006/relationships/slide" Target="slides/slide78.xml"/><Relationship Id="rId102" Type="http://schemas.openxmlformats.org/officeDocument/2006/relationships/slide" Target="slides/slide101.xml"/><Relationship Id="rId144" Type="http://schemas.openxmlformats.org/officeDocument/2006/relationships/slide" Target="slides/slide143.xml"/><Relationship Id="rId547" Type="http://schemas.openxmlformats.org/officeDocument/2006/relationships/slide" Target="slides/slide546.xml"/><Relationship Id="rId589" Type="http://schemas.openxmlformats.org/officeDocument/2006/relationships/slide" Target="slides/slide588.xml"/><Relationship Id="rId90" Type="http://schemas.openxmlformats.org/officeDocument/2006/relationships/slide" Target="slides/slide89.xml"/><Relationship Id="rId186" Type="http://schemas.openxmlformats.org/officeDocument/2006/relationships/slide" Target="slides/slide185.xml"/><Relationship Id="rId351" Type="http://schemas.openxmlformats.org/officeDocument/2006/relationships/slide" Target="slides/slide350.xml"/><Relationship Id="rId393" Type="http://schemas.openxmlformats.org/officeDocument/2006/relationships/slide" Target="slides/slide392.xml"/><Relationship Id="rId407" Type="http://schemas.openxmlformats.org/officeDocument/2006/relationships/slide" Target="slides/slide406.xml"/><Relationship Id="rId449" Type="http://schemas.openxmlformats.org/officeDocument/2006/relationships/slide" Target="slides/slide448.xml"/><Relationship Id="rId614" Type="http://schemas.openxmlformats.org/officeDocument/2006/relationships/slide" Target="slides/slide613.xml"/><Relationship Id="rId211" Type="http://schemas.openxmlformats.org/officeDocument/2006/relationships/slide" Target="slides/slide210.xml"/><Relationship Id="rId253" Type="http://schemas.openxmlformats.org/officeDocument/2006/relationships/slide" Target="slides/slide252.xml"/><Relationship Id="rId295" Type="http://schemas.openxmlformats.org/officeDocument/2006/relationships/slide" Target="slides/slide294.xml"/><Relationship Id="rId309" Type="http://schemas.openxmlformats.org/officeDocument/2006/relationships/slide" Target="slides/slide308.xml"/><Relationship Id="rId460" Type="http://schemas.openxmlformats.org/officeDocument/2006/relationships/slide" Target="slides/slide459.xml"/><Relationship Id="rId516" Type="http://schemas.openxmlformats.org/officeDocument/2006/relationships/slide" Target="slides/slide515.xml"/><Relationship Id="rId48" Type="http://schemas.openxmlformats.org/officeDocument/2006/relationships/slide" Target="slides/slide47.xml"/><Relationship Id="rId113" Type="http://schemas.openxmlformats.org/officeDocument/2006/relationships/slide" Target="slides/slide112.xml"/><Relationship Id="rId320" Type="http://schemas.openxmlformats.org/officeDocument/2006/relationships/slide" Target="slides/slide319.xml"/><Relationship Id="rId558" Type="http://schemas.openxmlformats.org/officeDocument/2006/relationships/slide" Target="slides/slide557.xml"/><Relationship Id="rId155" Type="http://schemas.openxmlformats.org/officeDocument/2006/relationships/slide" Target="slides/slide154.xml"/><Relationship Id="rId197" Type="http://schemas.openxmlformats.org/officeDocument/2006/relationships/slide" Target="slides/slide196.xml"/><Relationship Id="rId362" Type="http://schemas.openxmlformats.org/officeDocument/2006/relationships/slide" Target="slides/slide361.xml"/><Relationship Id="rId418" Type="http://schemas.openxmlformats.org/officeDocument/2006/relationships/slide" Target="slides/slide417.xml"/><Relationship Id="rId625" Type="http://schemas.openxmlformats.org/officeDocument/2006/relationships/slide" Target="slides/slide624.xml"/><Relationship Id="rId222" Type="http://schemas.openxmlformats.org/officeDocument/2006/relationships/slide" Target="slides/slide221.xml"/><Relationship Id="rId264" Type="http://schemas.openxmlformats.org/officeDocument/2006/relationships/slide" Target="slides/slide263.xml"/><Relationship Id="rId471" Type="http://schemas.openxmlformats.org/officeDocument/2006/relationships/slide" Target="slides/slide470.xml"/><Relationship Id="rId17" Type="http://schemas.openxmlformats.org/officeDocument/2006/relationships/slide" Target="slides/slide16.xml"/><Relationship Id="rId59" Type="http://schemas.openxmlformats.org/officeDocument/2006/relationships/slide" Target="slides/slide58.xml"/><Relationship Id="rId124" Type="http://schemas.openxmlformats.org/officeDocument/2006/relationships/slide" Target="slides/slide123.xml"/><Relationship Id="rId527" Type="http://schemas.openxmlformats.org/officeDocument/2006/relationships/slide" Target="slides/slide526.xml"/><Relationship Id="rId569" Type="http://schemas.openxmlformats.org/officeDocument/2006/relationships/slide" Target="slides/slide568.xml"/><Relationship Id="rId70" Type="http://schemas.openxmlformats.org/officeDocument/2006/relationships/slide" Target="slides/slide69.xml"/><Relationship Id="rId166" Type="http://schemas.openxmlformats.org/officeDocument/2006/relationships/slide" Target="slides/slide165.xml"/><Relationship Id="rId331" Type="http://schemas.openxmlformats.org/officeDocument/2006/relationships/slide" Target="slides/slide330.xml"/><Relationship Id="rId373" Type="http://schemas.openxmlformats.org/officeDocument/2006/relationships/slide" Target="slides/slide372.xml"/><Relationship Id="rId429" Type="http://schemas.openxmlformats.org/officeDocument/2006/relationships/slide" Target="slides/slide428.xml"/><Relationship Id="rId580" Type="http://schemas.openxmlformats.org/officeDocument/2006/relationships/slide" Target="slides/slide579.xml"/><Relationship Id="rId636" Type="http://schemas.openxmlformats.org/officeDocument/2006/relationships/slide" Target="slides/slide635.xml"/><Relationship Id="rId1" Type="http://schemas.openxmlformats.org/officeDocument/2006/relationships/slideMaster" Target="slideMasters/slideMaster1.xml"/><Relationship Id="rId233" Type="http://schemas.openxmlformats.org/officeDocument/2006/relationships/slide" Target="slides/slide232.xml"/><Relationship Id="rId440" Type="http://schemas.openxmlformats.org/officeDocument/2006/relationships/slide" Target="slides/slide43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E74AF-2755-497D-BFE7-B9B2B78DAAE2}" type="datetimeFigureOut">
              <a:rPr lang="ru-RU" smtClean="0"/>
              <a:pPr/>
              <a:t>19.11.2014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824BDA-F225-4666-8994-76450CB83A0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8824BDA-F225-4666-8994-76450CB83A09}" type="slidenum">
              <a:rPr lang="ru-RU" smtClean="0"/>
              <a:pPr/>
              <a:t>165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0620670D-0D75-4356-8D0B-81949560F496}" type="datetimeFigureOut">
              <a:rPr lang="ru-RU" smtClean="0"/>
              <a:pPr/>
              <a:t>19.11.2014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6D8B358B-1272-41FD-A55C-6B9390ED0BD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20670D-0D75-4356-8D0B-81949560F496}" type="datetimeFigureOut">
              <a:rPr lang="ru-RU" smtClean="0"/>
              <a:pPr/>
              <a:t>19.11.2014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8B358B-1272-41FD-A55C-6B9390ED0BD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20670D-0D75-4356-8D0B-81949560F496}" type="datetimeFigureOut">
              <a:rPr lang="ru-RU" smtClean="0"/>
              <a:pPr/>
              <a:t>19.11.2014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8B358B-1272-41FD-A55C-6B9390ED0BD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0620670D-0D75-4356-8D0B-81949560F496}" type="datetimeFigureOut">
              <a:rPr lang="ru-RU" smtClean="0"/>
              <a:pPr/>
              <a:t>19.11.2014</a:t>
            </a:fld>
            <a:endParaRPr lang="ru-RU"/>
          </a:p>
        </p:txBody>
      </p:sp>
      <p:sp>
        <p:nvSpPr>
          <p:cNvPr id="9" name="Номер слайда 8"/>
          <p:cNvSpPr>
            <a:spLocks noGrp="1"/>
          </p:cNvSpPr>
          <p:nvPr>
            <p:ph type="sldNum" sz="quarter" idx="15"/>
          </p:nvPr>
        </p:nvSpPr>
        <p:spPr/>
        <p:txBody>
          <a:bodyPr rtlCol="0"/>
          <a:lstStyle/>
          <a:p>
            <a:fld id="{6D8B358B-1272-41FD-A55C-6B9390ED0BDF}"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620670D-0D75-4356-8D0B-81949560F496}" type="datetimeFigureOut">
              <a:rPr lang="ru-RU" smtClean="0"/>
              <a:pPr/>
              <a:t>19.11.2014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6D8B358B-1272-41FD-A55C-6B9390ED0BD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620670D-0D75-4356-8D0B-81949560F496}" type="datetimeFigureOut">
              <a:rPr lang="ru-RU" smtClean="0"/>
              <a:pPr/>
              <a:t>19.11.2014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8B358B-1272-41FD-A55C-6B9390ED0BDF}"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620670D-0D75-4356-8D0B-81949560F496}" type="datetimeFigureOut">
              <a:rPr lang="ru-RU" smtClean="0"/>
              <a:pPr/>
              <a:t>19.11.2014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D8B358B-1272-41FD-A55C-6B9390ED0BDF}"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0620670D-0D75-4356-8D0B-81949560F496}" type="datetimeFigureOut">
              <a:rPr lang="ru-RU" smtClean="0"/>
              <a:pPr/>
              <a:t>19.11.2014</a:t>
            </a:fld>
            <a:endParaRPr lang="ru-RU"/>
          </a:p>
        </p:txBody>
      </p:sp>
      <p:sp>
        <p:nvSpPr>
          <p:cNvPr id="7" name="Номер слайда 6"/>
          <p:cNvSpPr>
            <a:spLocks noGrp="1"/>
          </p:cNvSpPr>
          <p:nvPr>
            <p:ph type="sldNum" sz="quarter" idx="11"/>
          </p:nvPr>
        </p:nvSpPr>
        <p:spPr/>
        <p:txBody>
          <a:bodyPr rtlCol="0"/>
          <a:lstStyle/>
          <a:p>
            <a:fld id="{6D8B358B-1272-41FD-A55C-6B9390ED0BDF}"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20670D-0D75-4356-8D0B-81949560F496}" type="datetimeFigureOut">
              <a:rPr lang="ru-RU" smtClean="0"/>
              <a:pPr/>
              <a:t>19.11.2014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D8B358B-1272-41FD-A55C-6B9390ED0BD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0620670D-0D75-4356-8D0B-81949560F496}" type="datetimeFigureOut">
              <a:rPr lang="ru-RU" smtClean="0"/>
              <a:pPr/>
              <a:t>19.11.2014</a:t>
            </a:fld>
            <a:endParaRPr lang="ru-RU"/>
          </a:p>
        </p:txBody>
      </p:sp>
      <p:sp>
        <p:nvSpPr>
          <p:cNvPr id="22" name="Номер слайда 21"/>
          <p:cNvSpPr>
            <a:spLocks noGrp="1"/>
          </p:cNvSpPr>
          <p:nvPr>
            <p:ph type="sldNum" sz="quarter" idx="15"/>
          </p:nvPr>
        </p:nvSpPr>
        <p:spPr/>
        <p:txBody>
          <a:bodyPr rtlCol="0"/>
          <a:lstStyle/>
          <a:p>
            <a:fld id="{6D8B358B-1272-41FD-A55C-6B9390ED0BDF}"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0620670D-0D75-4356-8D0B-81949560F496}" type="datetimeFigureOut">
              <a:rPr lang="ru-RU" smtClean="0"/>
              <a:pPr/>
              <a:t>19.11.2014</a:t>
            </a:fld>
            <a:endParaRPr lang="ru-RU"/>
          </a:p>
        </p:txBody>
      </p:sp>
      <p:sp>
        <p:nvSpPr>
          <p:cNvPr id="18" name="Номер слайда 17"/>
          <p:cNvSpPr>
            <a:spLocks noGrp="1"/>
          </p:cNvSpPr>
          <p:nvPr>
            <p:ph type="sldNum" sz="quarter" idx="11"/>
          </p:nvPr>
        </p:nvSpPr>
        <p:spPr/>
        <p:txBody>
          <a:bodyPr rtlCol="0"/>
          <a:lstStyle/>
          <a:p>
            <a:fld id="{6D8B358B-1272-41FD-A55C-6B9390ED0BDF}"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620670D-0D75-4356-8D0B-81949560F496}" type="datetimeFigureOut">
              <a:rPr lang="ru-RU" smtClean="0"/>
              <a:pPr/>
              <a:t>19.11.2014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D8B358B-1272-41FD-A55C-6B9390ED0BD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584176"/>
          </a:xfrm>
        </p:spPr>
        <p:txBody>
          <a:bodyPr>
            <a:normAutofit fontScale="90000"/>
          </a:bodyPr>
          <a:lstStyle/>
          <a:p>
            <a:pPr marL="365760" lvl="0" indent="-256032" algn="ctr">
              <a:spcBef>
                <a:spcPts val="400"/>
              </a:spcBef>
              <a:defRPr/>
            </a:pPr>
            <a:r>
              <a:rPr lang="ru-RU" sz="1600" cap="none" dirty="0" smtClean="0">
                <a:solidFill>
                  <a:srgbClr val="000000"/>
                </a:solidFill>
                <a:latin typeface="Times New Roman" pitchFamily="18" charset="0"/>
                <a:cs typeface="Times New Roman" pitchFamily="18" charset="0"/>
              </a:rPr>
              <a:t>Министерство образования и науки РФ</a:t>
            </a:r>
            <a:br>
              <a:rPr lang="ru-RU" sz="1600" cap="none" dirty="0" smtClean="0">
                <a:solidFill>
                  <a:srgbClr val="000000"/>
                </a:solidFill>
                <a:latin typeface="Times New Roman" pitchFamily="18" charset="0"/>
                <a:cs typeface="Times New Roman" pitchFamily="18" charset="0"/>
              </a:rPr>
            </a:br>
            <a:r>
              <a:rPr lang="ru-RU" sz="1600" cap="none" dirty="0" smtClean="0">
                <a:solidFill>
                  <a:srgbClr val="000000"/>
                </a:solidFill>
                <a:latin typeface="Times New Roman" pitchFamily="18" charset="0"/>
                <a:cs typeface="Times New Roman" pitchFamily="18" charset="0"/>
              </a:rPr>
              <a:t>Федеральное государственное бюджетное образовательное</a:t>
            </a:r>
            <a:br>
              <a:rPr lang="ru-RU" sz="1600" cap="none" dirty="0" smtClean="0">
                <a:solidFill>
                  <a:srgbClr val="000000"/>
                </a:solidFill>
                <a:latin typeface="Times New Roman" pitchFamily="18" charset="0"/>
                <a:cs typeface="Times New Roman" pitchFamily="18" charset="0"/>
              </a:rPr>
            </a:br>
            <a:r>
              <a:rPr lang="ru-RU" sz="1600" cap="none" dirty="0" smtClean="0">
                <a:solidFill>
                  <a:srgbClr val="000000"/>
                </a:solidFill>
                <a:latin typeface="Times New Roman" pitchFamily="18" charset="0"/>
                <a:cs typeface="Times New Roman" pitchFamily="18" charset="0"/>
              </a:rPr>
              <a:t>учреждение высшего профессионального образования</a:t>
            </a:r>
            <a:br>
              <a:rPr lang="ru-RU" sz="1600" cap="none" dirty="0" smtClean="0">
                <a:solidFill>
                  <a:srgbClr val="000000"/>
                </a:solidFill>
                <a:latin typeface="Times New Roman" pitchFamily="18" charset="0"/>
                <a:cs typeface="Times New Roman" pitchFamily="18" charset="0"/>
              </a:rPr>
            </a:br>
            <a:r>
              <a:rPr lang="ru-RU" sz="1600" cap="none" dirty="0" smtClean="0">
                <a:solidFill>
                  <a:srgbClr val="000000"/>
                </a:solidFill>
                <a:latin typeface="Times New Roman" pitchFamily="18" charset="0"/>
                <a:cs typeface="Times New Roman" pitchFamily="18" charset="0"/>
              </a:rPr>
              <a:t>«Кузбасский государственный технический университет</a:t>
            </a:r>
            <a:br>
              <a:rPr lang="ru-RU" sz="1600" cap="none" dirty="0" smtClean="0">
                <a:solidFill>
                  <a:srgbClr val="000000"/>
                </a:solidFill>
                <a:latin typeface="Times New Roman" pitchFamily="18" charset="0"/>
                <a:cs typeface="Times New Roman" pitchFamily="18" charset="0"/>
              </a:rPr>
            </a:br>
            <a:r>
              <a:rPr lang="ru-RU" sz="1600" cap="none" dirty="0" smtClean="0">
                <a:solidFill>
                  <a:srgbClr val="000000"/>
                </a:solidFill>
                <a:latin typeface="Times New Roman" pitchFamily="18" charset="0"/>
                <a:cs typeface="Times New Roman" pitchFamily="18" charset="0"/>
              </a:rPr>
              <a:t>имени Т.Ф. Горбачева» </a:t>
            </a:r>
            <a:r>
              <a:rPr lang="ru-RU" sz="3200" cap="none" dirty="0" smtClean="0">
                <a:solidFill>
                  <a:srgbClr val="000000"/>
                </a:solidFill>
                <a:latin typeface="Times New Roman" pitchFamily="18" charset="0"/>
                <a:cs typeface="Times New Roman" pitchFamily="18" charset="0"/>
              </a:rPr>
              <a:t/>
            </a:r>
            <a:br>
              <a:rPr lang="ru-RU" sz="3200" cap="none" dirty="0" smtClean="0">
                <a:solidFill>
                  <a:srgbClr val="000000"/>
                </a:solidFill>
                <a:latin typeface="Times New Roman" pitchFamily="18" charset="0"/>
                <a:cs typeface="Times New Roman" pitchFamily="18" charset="0"/>
              </a:rPr>
            </a:br>
            <a:endParaRPr lang="ru-RU" dirty="0"/>
          </a:p>
        </p:txBody>
      </p:sp>
      <p:sp>
        <p:nvSpPr>
          <p:cNvPr id="3" name="Содержимое 2"/>
          <p:cNvSpPr>
            <a:spLocks noGrp="1"/>
          </p:cNvSpPr>
          <p:nvPr>
            <p:ph sz="quarter" idx="1"/>
          </p:nvPr>
        </p:nvSpPr>
        <p:spPr>
          <a:xfrm>
            <a:off x="467544" y="1700808"/>
            <a:ext cx="8229600" cy="4021907"/>
          </a:xfrm>
        </p:spPr>
        <p:txBody>
          <a:bodyPr>
            <a:normAutofit fontScale="32500" lnSpcReduction="20000"/>
          </a:bodyPr>
          <a:lstStyle/>
          <a:p>
            <a:pPr marL="365760" lvl="0" indent="-256032" algn="ctr">
              <a:spcBef>
                <a:spcPts val="400"/>
              </a:spcBef>
              <a:buSzPct val="68000"/>
              <a:buNone/>
              <a:defRPr/>
            </a:pPr>
            <a:r>
              <a:rPr lang="ru-RU" sz="3000" b="1" dirty="0" smtClean="0">
                <a:solidFill>
                  <a:srgbClr val="000000"/>
                </a:solidFill>
                <a:latin typeface="Times New Roman" pitchFamily="18" charset="0"/>
                <a:cs typeface="Times New Roman" pitchFamily="18" charset="0"/>
              </a:rPr>
              <a:t>И. В. </a:t>
            </a:r>
            <a:r>
              <a:rPr lang="ru-RU" sz="3000" b="1" dirty="0" err="1" smtClean="0">
                <a:solidFill>
                  <a:srgbClr val="000000"/>
                </a:solidFill>
                <a:latin typeface="Times New Roman" pitchFamily="18" charset="0"/>
                <a:cs typeface="Times New Roman" pitchFamily="18" charset="0"/>
              </a:rPr>
              <a:t>Овчинникова</a:t>
            </a:r>
            <a:endParaRPr lang="ru-RU" sz="3000" b="1"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endParaRPr lang="ru-RU" sz="2800"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endParaRPr lang="ru-RU" sz="2800"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endParaRPr lang="ru-RU" sz="2800" dirty="0" smtClean="0">
              <a:solidFill>
                <a:srgbClr val="000000"/>
              </a:solidFill>
              <a:latin typeface="Times New Roman" pitchFamily="18" charset="0"/>
              <a:cs typeface="Times New Roman" pitchFamily="18" charset="0"/>
            </a:endParaRPr>
          </a:p>
          <a:p>
            <a:pPr algn="ctr"/>
            <a:r>
              <a:rPr lang="ru-RU" sz="9600" b="1" dirty="0" smtClean="0">
                <a:latin typeface="Times New Roman" pitchFamily="18" charset="0"/>
                <a:cs typeface="Times New Roman" pitchFamily="18" charset="0"/>
              </a:rPr>
              <a:t>Бухгалтерский учет</a:t>
            </a:r>
            <a:endParaRPr lang="ru-RU" sz="9600" dirty="0" smtClean="0">
              <a:solidFill>
                <a:srgbClr val="000000"/>
              </a:solidFill>
              <a:latin typeface="Times New Roman" pitchFamily="18" charset="0"/>
              <a:cs typeface="Times New Roman" pitchFamily="18" charset="0"/>
            </a:endParaRPr>
          </a:p>
          <a:p>
            <a:pPr algn="ctr"/>
            <a:endParaRPr lang="ru-RU" cap="all"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r>
              <a:rPr lang="ru-RU" sz="3000" b="1" cap="all" dirty="0" smtClean="0">
                <a:solidFill>
                  <a:srgbClr val="000000"/>
                </a:solidFill>
                <a:latin typeface="Times New Roman" pitchFamily="18" charset="0"/>
                <a:cs typeface="Times New Roman" pitchFamily="18" charset="0"/>
              </a:rPr>
              <a:t>Материалы к лекционному курсу</a:t>
            </a:r>
            <a:endParaRPr lang="ru-RU" sz="3000" b="1" dirty="0" smtClean="0">
              <a:solidFill>
                <a:srgbClr val="000000"/>
              </a:solidFill>
              <a:latin typeface="Times New Roman" pitchFamily="18" charset="0"/>
              <a:cs typeface="Times New Roman" pitchFamily="18" charset="0"/>
            </a:endParaRPr>
          </a:p>
          <a:p>
            <a:pPr marL="365760" lvl="0" indent="-256032" algn="ctr">
              <a:spcBef>
                <a:spcPts val="400"/>
              </a:spcBef>
              <a:buSzPct val="68000"/>
              <a:buFont typeface="Wingdings 3"/>
              <a:buChar char=""/>
              <a:defRPr/>
            </a:pPr>
            <a:endParaRPr lang="ru-RU" sz="1000"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r>
              <a:rPr lang="ru-RU" sz="1000" dirty="0" smtClean="0">
                <a:solidFill>
                  <a:srgbClr val="000000"/>
                </a:solidFill>
                <a:latin typeface="Times New Roman" pitchFamily="18" charset="0"/>
                <a:cs typeface="Times New Roman" pitchFamily="18" charset="0"/>
              </a:rPr>
              <a:t> </a:t>
            </a:r>
          </a:p>
          <a:p>
            <a:pPr marL="365760" lvl="0" indent="-256032" algn="ctr">
              <a:spcBef>
                <a:spcPts val="400"/>
              </a:spcBef>
              <a:buSzPct val="68000"/>
              <a:buNone/>
              <a:defRPr/>
            </a:pPr>
            <a:r>
              <a:rPr lang="ru-RU" sz="2000" dirty="0" smtClean="0">
                <a:solidFill>
                  <a:srgbClr val="000000"/>
                </a:solidFill>
                <a:latin typeface="Times New Roman" pitchFamily="18" charset="0"/>
                <a:cs typeface="Times New Roman" pitchFamily="18" charset="0"/>
              </a:rPr>
              <a:t> </a:t>
            </a:r>
          </a:p>
          <a:p>
            <a:pPr marL="365760" lvl="0" indent="-256032" algn="ctr">
              <a:spcBef>
                <a:spcPts val="400"/>
              </a:spcBef>
              <a:buSzPct val="68000"/>
              <a:buNone/>
              <a:defRPr/>
            </a:pPr>
            <a:endParaRPr lang="ru-RU" sz="2000" dirty="0" smtClean="0">
              <a:solidFill>
                <a:srgbClr val="000000"/>
              </a:solidFill>
              <a:latin typeface="Times New Roman" pitchFamily="18" charset="0"/>
              <a:cs typeface="Times New Roman" pitchFamily="18" charset="0"/>
            </a:endParaRPr>
          </a:p>
          <a:p>
            <a:pPr marL="365760" lvl="0" indent="-256032" algn="ctr">
              <a:spcBef>
                <a:spcPts val="400"/>
              </a:spcBef>
              <a:buSzPct val="68000"/>
              <a:buNone/>
              <a:defRPr/>
            </a:pPr>
            <a:endParaRPr lang="ru-RU" sz="2000" dirty="0" smtClean="0">
              <a:solidFill>
                <a:srgbClr val="000000"/>
              </a:solidFill>
              <a:latin typeface="Times New Roman" pitchFamily="18" charset="0"/>
              <a:cs typeface="Times New Roman" pitchFamily="18" charset="0"/>
            </a:endParaRPr>
          </a:p>
          <a:p>
            <a:pPr marL="365760" lvl="0" indent="-256032" algn="ctr">
              <a:spcBef>
                <a:spcPts val="400"/>
              </a:spcBef>
              <a:buClr>
                <a:schemeClr val="accent1"/>
              </a:buClr>
              <a:buSzPct val="68000"/>
            </a:pPr>
            <a:r>
              <a:rPr lang="ru-RU" sz="3700" dirty="0" smtClean="0">
                <a:solidFill>
                  <a:srgbClr val="000000"/>
                </a:solidFill>
                <a:latin typeface="Times New Roman" pitchFamily="18" charset="0"/>
                <a:cs typeface="Times New Roman" pitchFamily="18" charset="0"/>
              </a:rPr>
              <a:t>Рекомендовано учебно-методической комиссией специальности  38.05.01 «Экономическая безопасность»</a:t>
            </a:r>
          </a:p>
          <a:p>
            <a:pPr marL="365760" lvl="0" indent="-256032" algn="ctr">
              <a:spcBef>
                <a:spcPts val="400"/>
              </a:spcBef>
              <a:buSzPct val="68000"/>
              <a:buNone/>
              <a:defRPr/>
            </a:pPr>
            <a:r>
              <a:rPr lang="ru-RU" sz="3700" dirty="0" smtClean="0">
                <a:solidFill>
                  <a:srgbClr val="000000"/>
                </a:solidFill>
                <a:latin typeface="Times New Roman" pitchFamily="18" charset="0"/>
                <a:cs typeface="Times New Roman" pitchFamily="18" charset="0"/>
              </a:rPr>
              <a:t> </a:t>
            </a:r>
          </a:p>
          <a:p>
            <a:pPr marL="365760" lvl="0" indent="-256032" algn="ctr">
              <a:buClr>
                <a:schemeClr val="accent1"/>
              </a:buClr>
              <a:buSzPct val="68000"/>
              <a:defRPr/>
            </a:pPr>
            <a:r>
              <a:rPr lang="ru-RU" sz="3700" dirty="0" smtClean="0">
                <a:solidFill>
                  <a:srgbClr val="000000"/>
                </a:solidFill>
                <a:latin typeface="Times New Roman" pitchFamily="18" charset="0"/>
                <a:cs typeface="Times New Roman" pitchFamily="18" charset="0"/>
              </a:rPr>
              <a:t>в качестве электронного издания для использования в учебном процессе  </a:t>
            </a:r>
          </a:p>
          <a:p>
            <a:pPr marL="365760" lvl="0" indent="-256032" algn="ctr">
              <a:spcBef>
                <a:spcPts val="400"/>
              </a:spcBef>
              <a:buSzPct val="68000"/>
              <a:buNone/>
              <a:defRPr/>
            </a:pPr>
            <a:r>
              <a:rPr lang="ru-RU" sz="2500" dirty="0" smtClean="0">
                <a:solidFill>
                  <a:srgbClr val="000000"/>
                </a:solidFill>
                <a:latin typeface="Times New Roman" pitchFamily="18" charset="0"/>
                <a:cs typeface="Times New Roman" pitchFamily="18" charset="0"/>
              </a:rPr>
              <a:t> </a:t>
            </a:r>
          </a:p>
          <a:p>
            <a:pPr marL="365760" lvl="0" indent="-256032" algn="ctr">
              <a:spcBef>
                <a:spcPts val="400"/>
              </a:spcBef>
              <a:buSzPct val="68000"/>
              <a:buNone/>
              <a:defRPr/>
            </a:pPr>
            <a:r>
              <a:rPr lang="ru-RU" sz="2500" dirty="0" smtClean="0">
                <a:solidFill>
                  <a:srgbClr val="000000"/>
                </a:solidFill>
                <a:latin typeface="Times New Roman" pitchFamily="18" charset="0"/>
                <a:cs typeface="Times New Roman" pitchFamily="18" charset="0"/>
              </a:rPr>
              <a:t> </a:t>
            </a:r>
          </a:p>
          <a:p>
            <a:pPr marL="365760" lvl="0" indent="-256032">
              <a:spcBef>
                <a:spcPts val="400"/>
              </a:spcBef>
              <a:buSzPct val="68000"/>
              <a:buFont typeface="Wingdings 3"/>
              <a:buChar char=""/>
              <a:defRPr/>
            </a:pPr>
            <a:endParaRPr lang="ru-RU" sz="2500" dirty="0" smtClean="0">
              <a:solidFill>
                <a:srgbClr val="000000"/>
              </a:solidFill>
              <a:latin typeface="Times New Roman" pitchFamily="18" charset="0"/>
              <a:cs typeface="Times New Roman" pitchFamily="18" charset="0"/>
            </a:endParaRPr>
          </a:p>
          <a:p>
            <a:pPr marL="365760" lvl="0" indent="-256032">
              <a:spcBef>
                <a:spcPts val="400"/>
              </a:spcBef>
              <a:buSzPct val="68000"/>
              <a:buNone/>
              <a:defRPr/>
            </a:pPr>
            <a:r>
              <a:rPr lang="ru-RU" sz="2500" dirty="0" smtClean="0">
                <a:solidFill>
                  <a:srgbClr val="000000"/>
                </a:solidFill>
                <a:latin typeface="Times New Roman" pitchFamily="18" charset="0"/>
                <a:cs typeface="Times New Roman" pitchFamily="18" charset="0"/>
              </a:rPr>
              <a:t> </a:t>
            </a:r>
          </a:p>
          <a:p>
            <a:pPr marL="365760" lvl="0" indent="-256032">
              <a:spcBef>
                <a:spcPts val="400"/>
              </a:spcBef>
              <a:buSzPct val="68000"/>
              <a:buNone/>
              <a:defRPr/>
            </a:pPr>
            <a:r>
              <a:rPr lang="ru-RU" sz="2500" dirty="0" smtClean="0">
                <a:solidFill>
                  <a:srgbClr val="000000"/>
                </a:solidFill>
                <a:latin typeface="Times New Roman" pitchFamily="18" charset="0"/>
                <a:cs typeface="Times New Roman" pitchFamily="18" charset="0"/>
              </a:rPr>
              <a:t> </a:t>
            </a:r>
          </a:p>
          <a:p>
            <a:pPr marL="365760" lvl="0" indent="-256032" algn="ctr">
              <a:spcBef>
                <a:spcPts val="400"/>
              </a:spcBef>
              <a:buSzPct val="68000"/>
              <a:buNone/>
              <a:defRPr/>
            </a:pPr>
            <a:r>
              <a:rPr lang="ru-RU" sz="2500" dirty="0" smtClean="0">
                <a:solidFill>
                  <a:srgbClr val="000000"/>
                </a:solidFill>
                <a:latin typeface="Times New Roman" pitchFamily="18" charset="0"/>
                <a:cs typeface="Times New Roman" pitchFamily="18" charset="0"/>
              </a:rPr>
              <a:t>Кемерово 2014</a:t>
            </a:r>
          </a:p>
          <a:p>
            <a:pPr marL="365760" lvl="0" indent="-256032" algn="ctr">
              <a:spcBef>
                <a:spcPts val="400"/>
              </a:spcBef>
              <a:buSzPct val="68000"/>
              <a:buNone/>
              <a:defRPr/>
            </a:pPr>
            <a:endParaRPr lang="ru-RU" sz="25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881336"/>
            <a:ext cx="8229600" cy="5499992"/>
          </a:xfrm>
        </p:spPr>
        <p:txBody>
          <a:bodyPr>
            <a:normAutofit/>
          </a:bodyPr>
          <a:lstStyle/>
          <a:p>
            <a:pPr algn="just">
              <a:buNone/>
            </a:pPr>
            <a:r>
              <a:rPr lang="ru-RU" sz="4000" dirty="0">
                <a:latin typeface="Times New Roman" pitchFamily="18" charset="0"/>
                <a:cs typeface="Times New Roman" pitchFamily="18" charset="0"/>
              </a:rPr>
              <a:t>В процессе становления системы бухгалтерского учета в России многие положения были изменены, дополнены и уточнены. На настоящий момент действуют 24 положения по бухгалтерскому учету, они приведены в качестве приложений к учебному пособию.</a:t>
            </a:r>
          </a:p>
          <a:p>
            <a:pPr>
              <a:buNone/>
            </a:pPr>
            <a:endParaRPr lang="ru-RU"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a:t>
            </a:r>
            <a:r>
              <a:rPr lang="ru-RU" sz="3200" dirty="0" smtClean="0"/>
              <a:t> Различают два типа  холдингов: </a:t>
            </a:r>
            <a:endParaRPr lang="ru-RU" sz="2800" dirty="0" smtClean="0"/>
          </a:p>
          <a:p>
            <a:pPr algn="just"/>
            <a:r>
              <a:rPr lang="ru-RU" sz="2800" i="1" dirty="0" smtClean="0"/>
              <a:t>чистый холдинг, </a:t>
            </a:r>
            <a:r>
              <a:rPr lang="ru-RU" sz="2800" dirty="0" smtClean="0"/>
              <a:t>когда через систему участия в акционерном  капитале других фирм холдинг-компания занята лишь тем, что получает и наращивает доходы на вложенный капитал;</a:t>
            </a:r>
          </a:p>
          <a:p>
            <a:pPr algn="just"/>
            <a:r>
              <a:rPr lang="ru-RU" sz="2800" i="1" dirty="0" smtClean="0"/>
              <a:t>смешанный холдинг, </a:t>
            </a:r>
            <a:r>
              <a:rPr lang="ru-RU" sz="2800" dirty="0" smtClean="0"/>
              <a:t>когда холдинговая компания занимает самостоятельной предпринимательской деятельностью и одновременно  с целью расширения сферы влияния захватывает контрольные  пакеты акций новых зависимых фирм и филиалов.</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sz="2800" dirty="0" smtClean="0"/>
              <a:t>	 	Чистые холдинги, как правило, возглавляются крупными банками, в то время как во главе смешанного холдинга может находиться любое крупное объединение, преимущественно связанно с производством. Естественно, эта классификация достаточно условна. Диверсифицированные современные объединения могут быть холдингами по отношению к</a:t>
            </a:r>
            <a:r>
              <a:rPr lang="ru-RU" sz="2800" i="1" dirty="0" smtClean="0"/>
              <a:t> </a:t>
            </a:r>
            <a:r>
              <a:rPr lang="ru-RU" sz="2800" dirty="0" smtClean="0"/>
              <a:t>своим дочерним фирмам и одновременно сами могут входить в качестве дочерних фирм в состав других, более могущественных холдингов. Такая форма объединения часто используется для проведения единой политики и контроля за соблюдением интересов головной холдинговой компании. Гигантские холдинги могут контролировать финансовую деятельность сотен акционерных обществ  включая крупные концерны и банки.</a:t>
            </a:r>
          </a:p>
          <a:p>
            <a:pPr algn="just">
              <a:buNone/>
            </a:pPr>
            <a:endParaRPr lang="ru-RU" sz="2800" dirty="0" smtClean="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85000" lnSpcReduction="10000"/>
          </a:bodyPr>
          <a:lstStyle/>
          <a:p>
            <a:pPr algn="just">
              <a:buNone/>
            </a:pPr>
            <a:r>
              <a:rPr lang="ru-RU" sz="2800" dirty="0" smtClean="0"/>
              <a:t>		 Их собственный капитал и активы при этом часто </a:t>
            </a:r>
            <a:br>
              <a:rPr lang="ru-RU" sz="2800" dirty="0" smtClean="0"/>
            </a:br>
            <a:r>
              <a:rPr lang="ru-RU" sz="2800" dirty="0" smtClean="0"/>
              <a:t>бывают в несколько раз меньше суммарного капитала дочерних фирм. Некоторые компании создаются с большой долей участия государственного капитала, что позволяет правительству  контролировать и регулировать развитие отдельных важнейших отраслей экономики страны. После распада СССР в России холдинги и другие объединения создавались не только ради прибыли, но и для сохранения прежних производственных связей и взаимопомощи, без которых не могли бы функционировать многие отрасли экономики. Перечисляя в распоряжение холдинга часть прибыли, предприятия получили взамен поддержку при заключении договоров на поставку сырья и материалов, топлива и других средств производства, а также помощь при организации сбыта своих изделий. Имея свои банки или крупные суммы на счетах в других банках, холдинги предоставляют дочерним предприятиям льготные кредиты, оказывают помощь в вопросах технического перевооружения производства.</a:t>
            </a:r>
          </a:p>
          <a:p>
            <a:pPr algn="just">
              <a:buNone/>
            </a:pPr>
            <a:endParaRPr lang="ru-RU" sz="2800" dirty="0"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sz="2800" dirty="0" smtClean="0"/>
              <a:t>		</a:t>
            </a:r>
            <a:r>
              <a:rPr lang="ru-RU" sz="2800" b="1" i="1" dirty="0" smtClean="0"/>
              <a:t> Унитарным предприятием</a:t>
            </a:r>
            <a:r>
              <a:rPr lang="ru-RU" sz="2800" dirty="0" smtClean="0"/>
              <a:t> </a:t>
            </a:r>
            <a:r>
              <a:rPr lang="ru-RU" sz="2800" i="1" dirty="0" smtClean="0"/>
              <a:t>признается коммер­ческая организация, не наделенная правом собственности на закрепленное за ней собственником имущество</a:t>
            </a:r>
            <a:r>
              <a:rPr lang="ru-RU" sz="2800" dirty="0" smtClean="0"/>
              <a:t>. Имущество унитарного предприятия является неделимым и не может быть распределено по вкладам (долям, паям), в том числе между работниками предприятия.</a:t>
            </a:r>
          </a:p>
          <a:p>
            <a:pPr algn="just">
              <a:buNone/>
            </a:pPr>
            <a:r>
              <a:rPr lang="ru-RU" sz="2800" dirty="0" smtClean="0"/>
              <a:t>		Устав унитарного предприятия должен содержать кроме обычных сведений (наименование, место его нахождения и др.) сведения о предмете и целях деятельности предприятия, а также о размере уставного фонда предприятия, порядке и источнике его формирования. В форме унитарного предприятия могут быть созданы только государственные и муниципальные предприятия.</a:t>
            </a:r>
          </a:p>
          <a:p>
            <a:pPr algn="just">
              <a:buNone/>
            </a:pPr>
            <a:endParaRPr lang="ru-RU" sz="2800" dirty="0"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10000"/>
          </a:bodyPr>
          <a:lstStyle/>
          <a:p>
            <a:pPr algn="just">
              <a:buNone/>
            </a:pPr>
            <a:r>
              <a:rPr lang="ru-RU" sz="2800" dirty="0" smtClean="0"/>
              <a:t>		 Имущество государственного и муниципального унитар­ного предприятия находится соответственно в государствен­ной или муниципальной собственности и принадлежит такому предприятию на праве хозяйственного ведения или оператив­ного управления.</a:t>
            </a:r>
          </a:p>
          <a:p>
            <a:pPr algn="just">
              <a:buNone/>
            </a:pPr>
            <a:r>
              <a:rPr lang="ru-RU" sz="2800" dirty="0" smtClean="0"/>
              <a:t>		Возглавляет унитарное предприятие руководитель, кото­рый назначается собственником либо уполномоченным им органом и им подотчетен.</a:t>
            </a:r>
          </a:p>
          <a:p>
            <a:pPr algn="just">
              <a:buNone/>
            </a:pPr>
            <a:r>
              <a:rPr lang="ru-RU" sz="2800" dirty="0" smtClean="0"/>
              <a:t>		Унитарные предприятия отвечают по своим обязательст­вам всем принадлежащим им имуществом и не несут ответст­венности по обязательствам собственника его имуществом.</a:t>
            </a:r>
          </a:p>
          <a:p>
            <a:pPr algn="just">
              <a:buNone/>
            </a:pPr>
            <a:r>
              <a:rPr lang="ru-RU" sz="2800" dirty="0" smtClean="0"/>
              <a:t>		Правовое положение государственных и муниципальных унитарных предприятий определяется ГК РФ и законом об этих предприятиях.</a:t>
            </a:r>
          </a:p>
          <a:p>
            <a:pPr algn="just">
              <a:buNone/>
            </a:pPr>
            <a:endParaRPr lang="ru-RU" sz="2800" dirty="0"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sz="2800" dirty="0" smtClean="0"/>
              <a:t>		</a:t>
            </a:r>
            <a:r>
              <a:rPr lang="ru-RU" dirty="0" smtClean="0"/>
              <a:t>Унитарные предприятия по сравнению с другими коммер­ческими организациями имеют ряд особенностей:</a:t>
            </a:r>
          </a:p>
          <a:p>
            <a:pPr algn="just"/>
            <a:r>
              <a:rPr lang="ru-RU" dirty="0" smtClean="0"/>
              <a:t>в форму хозяйствования унитарного предприятия заложен принцип унитарности. Он означает, что соответствующая ком­мерческая организация не наделяется правом собственности на закрепленное за ней имущество. Собственником этого имущест­ва остается учредитель такой организации, т.е. государство;</a:t>
            </a:r>
          </a:p>
          <a:p>
            <a:pPr algn="just"/>
            <a:r>
              <a:rPr lang="ru-RU" dirty="0" smtClean="0"/>
              <a:t>имущество унитарного предприятия является неделимым и ни при каких условиях не может быть распределено по вкладам, долям и паям, в том числе между работниками унитарного предприятия;</a:t>
            </a:r>
          </a:p>
          <a:p>
            <a:pPr algn="just"/>
            <a:r>
              <a:rPr lang="ru-RU" dirty="0" smtClean="0"/>
              <a:t>право ответственности сохраняется за учредителем, и имущество закрепляется за унитарным предприятием лишь на ограниченном вещном праве (хозяйственного ведения либо оперативного управления);</a:t>
            </a:r>
          </a:p>
          <a:p>
            <a:pPr algn="just"/>
            <a:r>
              <a:rPr lang="ru-RU" dirty="0" smtClean="0"/>
              <a:t>во главе предприятия стоит единоличный руководитель, который назначается собственником либо уполномоченным им органом и им подотчетен.</a:t>
            </a:r>
            <a:endParaRPr lang="ru-RU" sz="2800" dirty="0"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Унитарными предприятиями в зависимости от того, кому принадлежит собственность, могут быть государственные или муниципальные.</a:t>
            </a:r>
          </a:p>
          <a:p>
            <a:pPr algn="just">
              <a:buNone/>
            </a:pPr>
            <a:r>
              <a:rPr lang="ru-RU" sz="2800" dirty="0" smtClean="0"/>
              <a:t>		В зависимости от того, какие права предоставляет учредитель, унитарные предприятия подразделяются на две категории:</a:t>
            </a:r>
          </a:p>
          <a:p>
            <a:pPr algn="just"/>
            <a:r>
              <a:rPr lang="ru-RU" sz="2800" dirty="0" smtClean="0"/>
              <a:t>унитарные предприятия, основанные на праве хозяй­ственного ведения;</a:t>
            </a:r>
          </a:p>
          <a:p>
            <a:pPr algn="just"/>
            <a:r>
              <a:rPr lang="ru-RU" sz="2800" dirty="0" smtClean="0"/>
              <a:t>унитарные предприятия, основанные на праве оператив­ного управления.</a:t>
            </a:r>
          </a:p>
          <a:p>
            <a:pPr>
              <a:buNone/>
            </a:pPr>
            <a:endParaRPr lang="ru-RU" sz="2800" dirty="0"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Право хозяйственного ведения и право оперативного упра­вления составляют особую разновидность вещных прав, не известную странам с классической рыночной экономикой. Они призваны оформить имущественную базу для самостоятель­ного участия в гражданских правоотношениях юридических лиц — несобственников.</a:t>
            </a:r>
          </a:p>
          <a:p>
            <a:pPr algn="just">
              <a:buNone/>
            </a:pPr>
            <a:r>
              <a:rPr lang="ru-RU" sz="2800" dirty="0" smtClean="0"/>
              <a:t>		В соответствии с ГК право хозяйственного ведения — это право государственного или муниципального предприятия владеть, пользоваться и распоряжаться имуществом собствен­ника в пределах, установленных законом или иными правовы­ми актами.</a:t>
            </a:r>
          </a:p>
          <a:p>
            <a:pPr>
              <a:buNone/>
            </a:pPr>
            <a:endParaRPr lang="ru-RU" sz="2800" dirty="0" smtClean="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sz="2800" dirty="0" smtClean="0"/>
              <a:t>		 </a:t>
            </a:r>
            <a:r>
              <a:rPr lang="ru-RU" sz="2800" b="1" i="1" dirty="0" smtClean="0"/>
              <a:t>Ассоциация – </a:t>
            </a:r>
            <a:r>
              <a:rPr lang="ru-RU" sz="2800" i="1" dirty="0" smtClean="0"/>
              <a:t>это добровольное объединение (союз) независимых производственных предприятий, научных, проектных, конструкторских, строительных и прочих организаций. </a:t>
            </a:r>
            <a:r>
              <a:rPr lang="ru-RU" sz="2800" dirty="0" smtClean="0"/>
              <a:t>Ассоциация –орган, как правило, с ограниченной, а порой с чисто номинальной взаимной ответственностью. Участники ассоциации являются самостоятельными юридическими лицами и отвечают лишь по своим обязательствам перед партнерами. Как правило, лишь в пределах имущества и денег, которые были добровольно переданы ими в коллективное пользование. Участники, не несут ответственность за результаты </a:t>
            </a:r>
            <a:br>
              <a:rPr lang="ru-RU" sz="2800" dirty="0" smtClean="0"/>
            </a:br>
            <a:r>
              <a:rPr lang="ru-RU" sz="2800" dirty="0" smtClean="0"/>
              <a:t>деятельности ассоциации в целом. Ассоциация не отвечает за результаты деятельности вошедших в нее предприятий и лиц, если это специально не оговорено в уставе. </a:t>
            </a:r>
          </a:p>
          <a:p>
            <a:pPr>
              <a:buNone/>
            </a:pPr>
            <a:endParaRPr lang="ru-RU" sz="2800" dirty="0"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Предприятия и организации, входящие в ассоциацию, координируют свою деятельность лишь в той области хозяйства, к которой имеет отношение ассоциация. Как правило, входящие в ассоциацию предприятия самостоятельно разрабатывают годовые и долгосрочные планы собственного экономического и социального </a:t>
            </a:r>
            <a:br>
              <a:rPr lang="ru-RU" sz="2800" dirty="0" smtClean="0"/>
            </a:br>
            <a:r>
              <a:rPr lang="ru-RU" sz="2800" dirty="0" smtClean="0"/>
              <a:t>развития. После согласования планов отдельных участников с партнерами по ассоциации (по установленному перечню показателей) составляется объединенный план, выполнение которого контролируется правлением ассоциации. </a:t>
            </a:r>
          </a:p>
          <a:p>
            <a:pPr>
              <a:buNone/>
            </a:pPr>
            <a:endParaRPr lang="ru-RU" sz="2800" dirty="0" smtClean="0"/>
          </a:p>
          <a:p>
            <a:pPr>
              <a:buNone/>
            </a:pPr>
            <a:endParaRPr lang="ru-RU" sz="28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76672"/>
            <a:ext cx="8229600" cy="4525963"/>
          </a:xfrm>
        </p:spPr>
        <p:txBody>
          <a:bodyPr>
            <a:noAutofit/>
          </a:bodyPr>
          <a:lstStyle/>
          <a:p>
            <a:pPr algn="just">
              <a:buNone/>
            </a:pPr>
            <a:r>
              <a:rPr lang="ru-RU" sz="3600" i="1" dirty="0">
                <a:latin typeface="Times New Roman" pitchFamily="18" charset="0"/>
                <a:cs typeface="Times New Roman" pitchFamily="18" charset="0"/>
              </a:rPr>
              <a:t>Третий уровень нормативного регулирования </a:t>
            </a:r>
            <a:r>
              <a:rPr lang="ru-RU" sz="3600" dirty="0">
                <a:latin typeface="Times New Roman" pitchFamily="18" charset="0"/>
                <a:cs typeface="Times New Roman" pitchFamily="18" charset="0"/>
              </a:rPr>
              <a:t>формируют методические рекомендации, инструкции, письма и другие нормативные документы, разъясняющие применение отдельных положений по бухгалтерскому учету. Они разрабатываются и утверждаются в федеральных и отраслевых органах управления.</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sz="2800" dirty="0" smtClean="0"/>
              <a:t>		 Предприятия и организации, вступившие в ассоциацию, заключают договор о совместной деятельности. Члены ассоциации могут вступать в другие договорные обязательства без согласования </a:t>
            </a:r>
            <a:br>
              <a:rPr lang="ru-RU" sz="2800" dirty="0" smtClean="0"/>
            </a:br>
            <a:r>
              <a:rPr lang="ru-RU" sz="2800" dirty="0" smtClean="0"/>
              <a:t>с отдельными участниками. Коллективным органом управления является </a:t>
            </a:r>
            <a:r>
              <a:rPr lang="ru-RU" sz="2800" i="1" dirty="0" smtClean="0"/>
              <a:t>хозяйственный совет; </a:t>
            </a:r>
            <a:r>
              <a:rPr lang="ru-RU" sz="2800" dirty="0" smtClean="0"/>
              <a:t>в состав которого входят директора, а в ряде случаев — другие специалисты. Совет, как правило, собирается не реже двух раз в год. Решение совета принимается простым большинством голосов (50% + 1 голос). Хозяйственный совет ассоциации избирает правление и образует исполнительную дирекцию, выбирает председателя ассоциации, который возглавляет правление. Совет  и исполнительная дирекция ассоциации не могут принимать решений, противоречащих интересам отдельного предприятия или остальных членов ассоциации.</a:t>
            </a:r>
          </a:p>
          <a:p>
            <a:pPr>
              <a:buNone/>
            </a:pPr>
            <a:endParaRPr lang="ru-RU" sz="2800" dirty="0" smtClean="0"/>
          </a:p>
          <a:p>
            <a:pPr>
              <a:buNone/>
            </a:pPr>
            <a:endParaRPr lang="ru-RU" sz="2800" dirty="0" smtClean="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85000" lnSpcReduction="10000"/>
          </a:bodyPr>
          <a:lstStyle/>
          <a:p>
            <a:pPr algn="just">
              <a:buNone/>
            </a:pPr>
            <a:r>
              <a:rPr lang="ru-RU" sz="2800" dirty="0" smtClean="0"/>
              <a:t>		 В функции хозяйственного совета обычно входят: </a:t>
            </a:r>
          </a:p>
          <a:p>
            <a:pPr lvl="0" algn="just"/>
            <a:r>
              <a:rPr lang="ru-RU" sz="2800" dirty="0" smtClean="0"/>
              <a:t>определение и корректировка основных выгод для участников, направлений совместной деятельности ассоциации; </a:t>
            </a:r>
          </a:p>
          <a:p>
            <a:pPr lvl="0" algn="just"/>
            <a:r>
              <a:rPr lang="ru-RU" sz="2800" dirty="0" smtClean="0"/>
              <a:t>подготовка и утверждение нормативных документов, регулирующих взаимоотношения внутри ассоциации;</a:t>
            </a:r>
          </a:p>
          <a:p>
            <a:pPr lvl="0" algn="just"/>
            <a:r>
              <a:rPr lang="ru-RU" sz="2800" dirty="0" smtClean="0"/>
              <a:t>согласование планов деятельности предприятий и отчет их выполнении; </a:t>
            </a:r>
          </a:p>
          <a:p>
            <a:pPr lvl="0" algn="just"/>
            <a:r>
              <a:rPr lang="ru-RU" sz="2800" dirty="0" smtClean="0"/>
              <a:t>утверждение инвестиционной и коммерческой политики; </a:t>
            </a:r>
          </a:p>
          <a:p>
            <a:pPr lvl="0" algn="just"/>
            <a:r>
              <a:rPr lang="ru-RU" sz="2800" dirty="0" smtClean="0"/>
              <a:t>контроль исполнения программ технического развития предприятий, входящих в ассоциацию; </a:t>
            </a:r>
          </a:p>
          <a:p>
            <a:pPr algn="just"/>
            <a:r>
              <a:rPr lang="ru-RU" sz="2800" dirty="0" smtClean="0"/>
              <a:t>организация прямых внутренних и внешних хозяйственных связей между предприятиями.</a:t>
            </a:r>
          </a:p>
          <a:p>
            <a:pPr algn="just">
              <a:buNone/>
            </a:pPr>
            <a:r>
              <a:rPr lang="ru-RU" sz="2800" dirty="0" smtClean="0"/>
              <a:t>		Текущая координация хозяйственной деятельности в периоды  между заседаниями совета возложена на правление и исполнительную дирекцию ассоциации.</a:t>
            </a:r>
          </a:p>
          <a:p>
            <a:pPr>
              <a:buNone/>
            </a:pPr>
            <a:endParaRPr lang="ru-RU" sz="2800" dirty="0" smtClean="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lnSpcReduction="10000"/>
          </a:bodyPr>
          <a:lstStyle/>
          <a:p>
            <a:pPr algn="just">
              <a:buNone/>
            </a:pPr>
            <a:r>
              <a:rPr lang="ru-RU" sz="2800" dirty="0" smtClean="0"/>
              <a:t>		Основная цель создания ассоциации — повышение эффективности работы на основе коллективного предпринимательства. Для этого по соглашению участников ассоциации могут быть полностью или частично централизованы следующие функции управления: </a:t>
            </a:r>
          </a:p>
          <a:p>
            <a:pPr lvl="0" algn="just"/>
            <a:r>
              <a:rPr lang="ru-RU" sz="2800" dirty="0" smtClean="0"/>
              <a:t>материально-техническим обеспечением; </a:t>
            </a:r>
          </a:p>
          <a:p>
            <a:pPr lvl="0" algn="just"/>
            <a:r>
              <a:rPr lang="ru-RU" sz="2800" dirty="0" smtClean="0"/>
              <a:t>сбытом и внешнеэкономическими связями; </a:t>
            </a:r>
          </a:p>
          <a:p>
            <a:pPr lvl="0" algn="just"/>
            <a:r>
              <a:rPr lang="ru-RU" sz="2800" dirty="0" smtClean="0"/>
              <a:t>маркетингом; </a:t>
            </a:r>
          </a:p>
          <a:p>
            <a:pPr lvl="0" algn="just"/>
            <a:r>
              <a:rPr lang="ru-RU" sz="2800" dirty="0" smtClean="0"/>
              <a:t>капитальным строительством; </a:t>
            </a:r>
          </a:p>
          <a:p>
            <a:pPr lvl="0" algn="just"/>
            <a:r>
              <a:rPr lang="ru-RU" sz="2800" dirty="0" smtClean="0"/>
              <a:t>конструкторскими и технологическими разработками и </a:t>
            </a:r>
            <a:r>
              <a:rPr lang="en-US" sz="2800" dirty="0" smtClean="0"/>
              <a:t>op</a:t>
            </a:r>
            <a:r>
              <a:rPr lang="ru-RU" sz="2800" dirty="0" err="1" smtClean="0"/>
              <a:t>ганизацией</a:t>
            </a:r>
            <a:r>
              <a:rPr lang="ru-RU" sz="2800" dirty="0" smtClean="0"/>
              <a:t> технического развития производства; </a:t>
            </a:r>
          </a:p>
          <a:p>
            <a:pPr lvl="0" algn="just"/>
            <a:r>
              <a:rPr lang="ru-RU" sz="2800" dirty="0" smtClean="0"/>
              <a:t>планово-экономическими расчетами и бухгалтерским учетом</a:t>
            </a:r>
          </a:p>
          <a:p>
            <a:pPr>
              <a:buNone/>
            </a:pPr>
            <a:endParaRPr lang="ru-RU" sz="2800" dirty="0" smtClean="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lnSpcReduction="10000"/>
          </a:bodyPr>
          <a:lstStyle/>
          <a:p>
            <a:pPr algn="just">
              <a:buNone/>
            </a:pPr>
            <a:r>
              <a:rPr lang="ru-RU" sz="2800" dirty="0" smtClean="0"/>
              <a:t>		В аппарате управления создаются соответствующие подразделения, которые частично субсидируются предприятиями -участниками, но часто действуют на основе хозяйственного расчета по договорам с предприятиями, в том числе участниками. Таким образом, основным источником дохода аппарата управления являются только субсидии, поступающие на его содержание от учредителей, но также средства, полученные за выполнение заключенных договоров, в том числе со сторонними заказчиками. За несвоевременное оказание обязательных услуг членам ассоциации центр несет материальную ответственность в размере, предусмотренном соглашением. </a:t>
            </a:r>
          </a:p>
          <a:p>
            <a:pPr>
              <a:buNone/>
            </a:pPr>
            <a:endParaRPr lang="ru-RU" sz="2800" dirty="0" smtClean="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20000"/>
          </a:bodyPr>
          <a:lstStyle/>
          <a:p>
            <a:pPr algn="just">
              <a:buNone/>
            </a:pPr>
            <a:r>
              <a:rPr lang="ru-RU" sz="2800" dirty="0" smtClean="0"/>
              <a:t>		 По  соглашению участников в рамках ассоциации могут быть  образованы централизованные инвестиционные фонды различного назначения (фонды капитальных вложений, технического развития, социальной поддержки, риска и др.). Могут создаваться конкретные целевые фонды для финансирования отдельных целевых программ принятых участниками ассоциации, например программ по созданию и развитию социальной инфраструктуры, по созданию и освоению выпуска новых изделий и т. д. Кроме того, для оказания помощи предприятиям и организациям, входящим в ассоциацию и испытывающим временные финансовые затруднения, создается централизованный страховой фонд. Он образуется на добровольных началах в доле, согласованной и принятой на правлении, и расходуется строго по смете, утвержденной правлением ассоциации.</a:t>
            </a:r>
            <a:endParaRPr lang="ru-RU" sz="2800" b="1" dirty="0" smtClean="0"/>
          </a:p>
          <a:p>
            <a:pPr>
              <a:buNone/>
            </a:pPr>
            <a:endParaRPr lang="ru-RU" sz="2800" dirty="0" smtClean="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a:t>
            </a:r>
            <a:r>
              <a:rPr lang="ru-RU" sz="2800" i="1" dirty="0" smtClean="0"/>
              <a:t>В процессе деятельности может возникнуть необходимость в </a:t>
            </a:r>
            <a:r>
              <a:rPr lang="ru-RU" sz="2800" b="1" dirty="0" smtClean="0"/>
              <a:t>реорганизации предприятия</a:t>
            </a:r>
            <a:r>
              <a:rPr lang="ru-RU" sz="2800" dirty="0" smtClean="0"/>
              <a:t> которая  может осуществляться в следующих видах:</a:t>
            </a:r>
          </a:p>
          <a:p>
            <a:pPr algn="just"/>
            <a:r>
              <a:rPr lang="ru-RU" sz="2800" dirty="0" smtClean="0"/>
              <a:t> </a:t>
            </a:r>
            <a:r>
              <a:rPr lang="ru-RU" sz="2800" i="1" dirty="0" smtClean="0"/>
              <a:t>присоединение </a:t>
            </a:r>
            <a:r>
              <a:rPr lang="ru-RU" sz="2800" dirty="0" smtClean="0"/>
              <a:t>заключается в том, что существующая организация за счет того, что одна или несколько других организаций вливаются в нее, сами, утрачивая признаки юридического лица. Это способ реорганизации при котором права и обязанности одного ранее существовавшего юридического лица переходят к другому юридическому лицу. Права и обязанности переходят к укрупняющемуся юридическому лицу в соответствии с передаточным актом.</a:t>
            </a:r>
          </a:p>
          <a:p>
            <a:pPr algn="just">
              <a:buNone/>
            </a:pPr>
            <a:endParaRPr lang="ru-RU" sz="2800" b="1" dirty="0" smtClean="0"/>
          </a:p>
          <a:p>
            <a:pPr>
              <a:buNone/>
            </a:pPr>
            <a:endParaRPr lang="ru-RU" sz="2800" dirty="0" smtClean="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r>
              <a:rPr lang="ru-RU" sz="3200" dirty="0" smtClean="0"/>
              <a:t>	</a:t>
            </a:r>
            <a:r>
              <a:rPr lang="ru-RU" sz="3200" i="1" dirty="0" smtClean="0"/>
              <a:t>слияние</a:t>
            </a:r>
            <a:r>
              <a:rPr lang="ru-RU" sz="3200" dirty="0" smtClean="0"/>
              <a:t>, как способ реорганизации юридического лица означает укрупнение вновь возникающего субъекта гражданского права за счет прекращения нескольких юридических лиц. При этом все права и обязанности каждого из них суммируются организацией, возникающей в результате слияния, в соответствии с передаточным актом;</a:t>
            </a:r>
            <a:endParaRPr lang="ru-RU" sz="3200" b="1" dirty="0" smtClean="0"/>
          </a:p>
          <a:p>
            <a:pPr>
              <a:buNone/>
            </a:pPr>
            <a:endParaRPr lang="ru-RU" sz="2800" dirty="0" smtClean="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55000" lnSpcReduction="20000"/>
          </a:bodyPr>
          <a:lstStyle/>
          <a:p>
            <a:pPr algn="just"/>
            <a:r>
              <a:rPr lang="ru-RU" sz="3600" dirty="0" smtClean="0"/>
              <a:t> </a:t>
            </a:r>
            <a:r>
              <a:rPr lang="ru-RU" sz="4500" i="1" dirty="0" smtClean="0"/>
              <a:t>преобразование</a:t>
            </a:r>
            <a:r>
              <a:rPr lang="ru-RU" sz="4500" dirty="0" smtClean="0"/>
              <a:t>, т. е. изменение их организационно-правовой формы юридического лица. При этом сама организация, ее участники и ее имущество в количественном плане могут остаться неизменными; но изменяется совокупность определенных признаков, характеризующих тип соответствующего юридического лица: его назначение как объединение других лиц и их имущества; правовой режим имущества, закрепленного за ним; методы решения тех или иных вопросов, возникающих в деятельности данной организации; объем требований, предъявляемых к учредительным документам данного юридического лица и к величине его уставного капитала; зависящий от всего этого способ образования и прекращения данного юридического лица. При преобразовании юридического лица ко вновь возникшему субъекту переходят права и обязанности преобразуемого юридического лица в соответствии с передаточным актом;</a:t>
            </a:r>
            <a:endParaRPr lang="ru-RU" sz="3600" b="1" dirty="0" smtClean="0"/>
          </a:p>
          <a:p>
            <a:pPr>
              <a:buNone/>
            </a:pPr>
            <a:endParaRPr lang="ru-RU" sz="2800" dirty="0" smtClean="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20000"/>
          </a:bodyPr>
          <a:lstStyle/>
          <a:p>
            <a:pPr algn="just"/>
            <a:r>
              <a:rPr lang="ru-RU" sz="2800" i="1" dirty="0" smtClean="0"/>
              <a:t>разделение</a:t>
            </a:r>
            <a:r>
              <a:rPr lang="ru-RU" sz="2800" dirty="0" smtClean="0"/>
              <a:t> означает дробление одного юридического лица, прекращающего свое существование, на несколько более мелких организаций. Следовательно, права и обязанности прекращаемого юридического лица тоже дробятся: они переходят ко вновь возникшим организациям на основании данных разделительного баланса; </a:t>
            </a:r>
          </a:p>
          <a:p>
            <a:pPr algn="just"/>
            <a:r>
              <a:rPr lang="ru-RU" sz="2800" i="1" dirty="0" smtClean="0"/>
              <a:t>выделение</a:t>
            </a:r>
            <a:r>
              <a:rPr lang="ru-RU" sz="2800" dirty="0" smtClean="0"/>
              <a:t> - это, как и разделение, способ разукрупнения юридических лиц; в отличие же от разделения, при этом способе разукрупнения организация не перестает существовать, но уменьшаются объемы ее характеристик как юридической личности: уменьшается закрепленный за ней имущественный комплекс, численность ее участников, объем гражданской правоспособности. Все это как бы вычитывается из нее и переходит ко вновь возникающим на такой основе другим юридическим лицам. Документом, фиксирующим подробности данного процесса, является составляемый при этом разделительный баланс.</a:t>
            </a:r>
          </a:p>
          <a:p>
            <a:pPr>
              <a:buNone/>
            </a:pPr>
            <a:endParaRPr lang="ru-RU" sz="2800" dirty="0" smtClean="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normAutofit fontScale="90000"/>
          </a:bodyPr>
          <a:lstStyle/>
          <a:p>
            <a:pPr algn="ctr"/>
            <a:r>
              <a:rPr lang="ru-RU" b="1" dirty="0">
                <a:latin typeface="Times New Roman" pitchFamily="18" charset="0"/>
                <a:cs typeface="Times New Roman" pitchFamily="18" charset="0"/>
              </a:rPr>
              <a:t>Тема </a:t>
            </a:r>
            <a:r>
              <a:rPr lang="ru-RU" b="1" dirty="0" smtClean="0">
                <a:latin typeface="Times New Roman" pitchFamily="18" charset="0"/>
                <a:cs typeface="Times New Roman" pitchFamily="18" charset="0"/>
              </a:rPr>
              <a:t>3. </a:t>
            </a:r>
            <a:r>
              <a:rPr lang="ru-RU" b="1" dirty="0">
                <a:latin typeface="Times New Roman" pitchFamily="18" charset="0"/>
                <a:cs typeface="Times New Roman" pitchFamily="18" charset="0"/>
              </a:rPr>
              <a:t>УЧЕТ ВЛОЖЕНИЙ ВО ВНЕОБОРОТНЫЕ АКТИВЫ.</a:t>
            </a:r>
            <a:r>
              <a:rPr lang="ru-RU" b="1" dirty="0"/>
              <a:t/>
            </a:r>
            <a:br>
              <a:rPr lang="ru-RU" b="1" dirty="0"/>
            </a:br>
            <a:endParaRPr lang="ru-RU" dirty="0"/>
          </a:p>
        </p:txBody>
      </p:sp>
      <p:sp>
        <p:nvSpPr>
          <p:cNvPr id="3" name="Содержимое 2"/>
          <p:cNvSpPr>
            <a:spLocks noGrp="1"/>
          </p:cNvSpPr>
          <p:nvPr>
            <p:ph sz="quarter" idx="1"/>
          </p:nvPr>
        </p:nvSpPr>
        <p:spPr>
          <a:xfrm>
            <a:off x="755576" y="1340768"/>
            <a:ext cx="7467600" cy="4873752"/>
          </a:xfrm>
        </p:spPr>
        <p:txBody>
          <a:bodyPr>
            <a:normAutofit fontScale="92500" lnSpcReduction="20000"/>
          </a:bodyPr>
          <a:lstStyle/>
          <a:p>
            <a:pPr marL="514350" indent="-514350" algn="just">
              <a:buFont typeface="+mj-lt"/>
              <a:buAutoNum type="arabicPeriod"/>
            </a:pPr>
            <a:r>
              <a:rPr lang="ru-RU" b="1" dirty="0" smtClean="0">
                <a:latin typeface="Times New Roman" pitchFamily="18" charset="0"/>
                <a:cs typeface="Times New Roman" pitchFamily="18" charset="0"/>
              </a:rPr>
              <a:t>Понятие</a:t>
            </a:r>
            <a:r>
              <a:rPr lang="ru-RU" b="1" dirty="0">
                <a:latin typeface="Times New Roman" pitchFamily="18" charset="0"/>
                <a:cs typeface="Times New Roman" pitchFamily="18" charset="0"/>
              </a:rPr>
              <a:t>, классификация и задачи учета долгосрочных инвестиций.</a:t>
            </a:r>
            <a:endParaRPr lang="ru-RU" dirty="0">
              <a:latin typeface="Times New Roman" pitchFamily="18" charset="0"/>
              <a:cs typeface="Times New Roman" pitchFamily="18" charset="0"/>
            </a:endParaRPr>
          </a:p>
          <a:p>
            <a:pPr marL="514350" indent="-514350" algn="just">
              <a:buFont typeface="+mj-lt"/>
              <a:buAutoNum type="arabicPeriod"/>
            </a:pPr>
            <a:r>
              <a:rPr lang="ru-RU" b="1" dirty="0" smtClean="0">
                <a:latin typeface="Times New Roman" pitchFamily="18" charset="0"/>
                <a:cs typeface="Times New Roman" pitchFamily="18" charset="0"/>
              </a:rPr>
              <a:t>Источники </a:t>
            </a:r>
            <a:r>
              <a:rPr lang="ru-RU" b="1" dirty="0">
                <a:latin typeface="Times New Roman" pitchFamily="18" charset="0"/>
                <a:cs typeface="Times New Roman" pitchFamily="18" charset="0"/>
              </a:rPr>
              <a:t>финансирования долгосрочных инвестиций. Оценка долгосрочных инвестиций. </a:t>
            </a:r>
            <a:endParaRPr lang="ru-RU" dirty="0">
              <a:latin typeface="Times New Roman" pitchFamily="18" charset="0"/>
              <a:cs typeface="Times New Roman" pitchFamily="18" charset="0"/>
            </a:endParaRPr>
          </a:p>
          <a:p>
            <a:pPr marL="514350" indent="-514350" algn="just">
              <a:buFont typeface="+mj-lt"/>
              <a:buAutoNum type="arabicPeriod"/>
            </a:pPr>
            <a:r>
              <a:rPr lang="ru-RU" b="1" dirty="0" smtClean="0">
                <a:latin typeface="Times New Roman" pitchFamily="18" charset="0"/>
                <a:cs typeface="Times New Roman" pitchFamily="18" charset="0"/>
              </a:rPr>
              <a:t> </a:t>
            </a:r>
            <a:r>
              <a:rPr lang="ru-RU" b="1" dirty="0">
                <a:latin typeface="Times New Roman" pitchFamily="18" charset="0"/>
                <a:cs typeface="Times New Roman" pitchFamily="18" charset="0"/>
              </a:rPr>
              <a:t>Учет операций по приобретению земельных участков и объектов природопользования.</a:t>
            </a:r>
            <a:endParaRPr lang="ru-RU" dirty="0">
              <a:latin typeface="Times New Roman" pitchFamily="18" charset="0"/>
              <a:cs typeface="Times New Roman" pitchFamily="18" charset="0"/>
            </a:endParaRPr>
          </a:p>
          <a:p>
            <a:pPr marL="514350" lvl="0" indent="-514350" algn="just">
              <a:buFont typeface="+mj-lt"/>
              <a:buAutoNum type="arabicPeriod"/>
            </a:pPr>
            <a:r>
              <a:rPr lang="ru-RU" b="1" dirty="0">
                <a:latin typeface="Times New Roman" pitchFamily="18" charset="0"/>
                <a:cs typeface="Times New Roman" pitchFamily="18" charset="0"/>
              </a:rPr>
              <a:t>Учет затрат по строительству объектов.</a:t>
            </a:r>
            <a:endParaRPr lang="ru-RU" dirty="0">
              <a:latin typeface="Times New Roman" pitchFamily="18" charset="0"/>
              <a:cs typeface="Times New Roman" pitchFamily="18" charset="0"/>
            </a:endParaRPr>
          </a:p>
          <a:p>
            <a:pPr marL="514350" lvl="0" indent="-514350" algn="just">
              <a:buFont typeface="+mj-lt"/>
              <a:buAutoNum type="arabicPeriod"/>
            </a:pPr>
            <a:r>
              <a:rPr lang="ru-RU" b="1" dirty="0">
                <a:latin typeface="Times New Roman" pitchFamily="18" charset="0"/>
                <a:cs typeface="Times New Roman" pitchFamily="18" charset="0"/>
              </a:rPr>
              <a:t>Учет приобретения основных средств и нематериальных активов. </a:t>
            </a:r>
            <a:endParaRPr lang="ru-RU" dirty="0">
              <a:latin typeface="Times New Roman" pitchFamily="18" charset="0"/>
              <a:cs typeface="Times New Roman" pitchFamily="18" charset="0"/>
            </a:endParaRPr>
          </a:p>
          <a:p>
            <a:pPr marL="514350" lvl="0" indent="-514350" algn="just">
              <a:buFont typeface="+mj-lt"/>
              <a:buAutoNum type="arabicPeriod"/>
            </a:pPr>
            <a:r>
              <a:rPr lang="ru-RU" b="1" dirty="0">
                <a:latin typeface="Times New Roman" pitchFamily="18" charset="0"/>
                <a:cs typeface="Times New Roman" pitchFamily="18" charset="0"/>
              </a:rPr>
              <a:t> Раскрытие информации о долгосрочных инвестициях в бухгалтерской отчетности</a:t>
            </a:r>
            <a:r>
              <a:rPr lang="ru-RU" b="1" dirty="0" smtClean="0">
                <a:latin typeface="Times New Roman" pitchFamily="18" charset="0"/>
                <a:cs typeface="Times New Roman" pitchFamily="18" charset="0"/>
              </a:rPr>
              <a:t>.</a:t>
            </a:r>
          </a:p>
          <a:p>
            <a:pPr marL="514350" indent="-514350" algn="just">
              <a:buNone/>
            </a:pPr>
            <a:r>
              <a:rPr lang="ru-RU" dirty="0">
                <a:latin typeface="Times New Roman" pitchFamily="18" charset="0"/>
                <a:cs typeface="Times New Roman" pitchFamily="18" charset="0"/>
              </a:rPr>
              <a:t>Положение по бухгалтерскому учету «Учет договоров строительного подряда» (ПБУ 2/2008), утверждено приказом Минфина РФ от 24.10.2008 г. № 116н, в ред. 08.11.2010 г. № 186н. </a:t>
            </a:r>
          </a:p>
          <a:p>
            <a:pPr marL="514350" lvl="0" indent="-514350" algn="just">
              <a:buNone/>
            </a:pP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229600" cy="5793507"/>
          </a:xfrm>
        </p:spPr>
        <p:txBody>
          <a:bodyPr>
            <a:noAutofit/>
          </a:bodyPr>
          <a:lstStyle/>
          <a:p>
            <a:pPr algn="just">
              <a:buNone/>
            </a:pPr>
            <a:r>
              <a:rPr lang="ru-RU" sz="3600" dirty="0">
                <a:latin typeface="Times New Roman" pitchFamily="18" charset="0"/>
                <a:cs typeface="Times New Roman" pitchFamily="18" charset="0"/>
              </a:rPr>
              <a:t>Документы этого уровня содержат конкретные указания по отражению в бухгалтерском учете различных фактов хозяйственной деятельности. Например, методические указания: по бухгалтерскому учету основных средств; по инвентаризации имущества и финансовых обязательств; по планированию, учету и </a:t>
            </a:r>
            <a:r>
              <a:rPr lang="ru-RU" sz="3600" dirty="0" err="1">
                <a:latin typeface="Times New Roman" pitchFamily="18" charset="0"/>
                <a:cs typeface="Times New Roman" pitchFamily="18" charset="0"/>
              </a:rPr>
              <a:t>калькулированию</a:t>
            </a:r>
            <a:r>
              <a:rPr lang="ru-RU" sz="3600" dirty="0">
                <a:latin typeface="Times New Roman" pitchFamily="18" charset="0"/>
                <a:cs typeface="Times New Roman" pitchFamily="18" charset="0"/>
              </a:rPr>
              <a:t> себестоимости в строительстве и т.д. </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24744"/>
            <a:ext cx="8229600" cy="998984"/>
          </a:xfrm>
        </p:spPr>
        <p:txBody>
          <a:bodyPr>
            <a:normAutofit fontScale="90000"/>
          </a:bodyPr>
          <a:lstStyle/>
          <a:p>
            <a:pPr lvl="0" algn="ctr"/>
            <a:r>
              <a:rPr lang="ru-RU" sz="3600" b="1" dirty="0" smtClean="0">
                <a:latin typeface="Times New Roman" pitchFamily="18" charset="0"/>
                <a:cs typeface="Times New Roman" pitchFamily="18" charset="0"/>
              </a:rPr>
              <a:t>1.Понятие</a:t>
            </a:r>
            <a:r>
              <a:rPr lang="ru-RU" sz="3600" b="1" dirty="0">
                <a:latin typeface="Times New Roman" pitchFamily="18" charset="0"/>
                <a:cs typeface="Times New Roman" pitchFamily="18" charset="0"/>
              </a:rPr>
              <a:t>, классификация и задачи учета долгосрочных инвестиций</a:t>
            </a:r>
            <a:r>
              <a:rPr lang="ru-RU" sz="3600" dirty="0">
                <a:latin typeface="Times New Roman" pitchFamily="18" charset="0"/>
                <a:cs typeface="Times New Roman" pitchFamily="18" charset="0"/>
              </a:rPr>
              <a:t>.</a:t>
            </a:r>
            <a:r>
              <a:rPr lang="ru-RU" sz="4000" b="1" dirty="0"/>
              <a:t/>
            </a:r>
            <a:br>
              <a:rPr lang="ru-RU" sz="4000" b="1" dirty="0"/>
            </a:br>
            <a:r>
              <a:rPr lang="ru-RU" sz="4000" dirty="0"/>
              <a:t> </a:t>
            </a:r>
            <a:r>
              <a:rPr lang="ru-RU" dirty="0"/>
              <a:t/>
            </a:r>
            <a:br>
              <a:rPr lang="ru-RU" dirty="0"/>
            </a:br>
            <a:endParaRPr lang="ru-RU" dirty="0"/>
          </a:p>
        </p:txBody>
      </p:sp>
      <p:sp>
        <p:nvSpPr>
          <p:cNvPr id="3" name="Содержимое 2"/>
          <p:cNvSpPr>
            <a:spLocks noGrp="1"/>
          </p:cNvSpPr>
          <p:nvPr>
            <p:ph sz="quarter" idx="1"/>
          </p:nvPr>
        </p:nvSpPr>
        <p:spPr>
          <a:xfrm>
            <a:off x="395536" y="1268760"/>
            <a:ext cx="8229600" cy="2952329"/>
          </a:xfrm>
        </p:spPr>
        <p:txBody>
          <a:bodyPr>
            <a:noAutofit/>
          </a:bodyPr>
          <a:lstStyle/>
          <a:p>
            <a:pPr algn="just">
              <a:buNone/>
            </a:pPr>
            <a:r>
              <a:rPr lang="ru-RU" sz="2200" i="1" dirty="0">
                <a:latin typeface="Times New Roman" pitchFamily="18" charset="0"/>
                <a:cs typeface="Times New Roman" pitchFamily="18" charset="0"/>
              </a:rPr>
              <a:t>Долгосрочные инвестиции </a:t>
            </a:r>
            <a:r>
              <a:rPr lang="ru-RU" sz="2200" dirty="0">
                <a:latin typeface="Times New Roman" pitchFamily="18" charset="0"/>
                <a:cs typeface="Times New Roman" pitchFamily="18" charset="0"/>
              </a:rPr>
              <a:t>– это затраты на создание, увеличение и приобретение </a:t>
            </a:r>
            <a:r>
              <a:rPr lang="ru-RU" sz="2200" dirty="0" err="1">
                <a:latin typeface="Times New Roman" pitchFamily="18" charset="0"/>
                <a:cs typeface="Times New Roman" pitchFamily="18" charset="0"/>
              </a:rPr>
              <a:t>внеоборотных</a:t>
            </a:r>
            <a:r>
              <a:rPr lang="ru-RU" sz="2200" dirty="0">
                <a:latin typeface="Times New Roman" pitchFamily="18" charset="0"/>
                <a:cs typeface="Times New Roman" pitchFamily="18" charset="0"/>
              </a:rPr>
              <a:t> активов длительного пользования (более 1 года), не предназначенных для продажи. </a:t>
            </a:r>
          </a:p>
          <a:p>
            <a:pPr algn="just">
              <a:buNone/>
            </a:pPr>
            <a:r>
              <a:rPr lang="ru-RU" sz="2200" dirty="0">
                <a:latin typeface="Times New Roman" pitchFamily="18" charset="0"/>
                <a:cs typeface="Times New Roman" pitchFamily="18" charset="0"/>
              </a:rPr>
              <a:t>Долгосрочные инвестиции связаны со следующими действиями:</a:t>
            </a:r>
          </a:p>
          <a:p>
            <a:pPr algn="just"/>
            <a:r>
              <a:rPr lang="ru-RU" sz="2200" dirty="0">
                <a:latin typeface="Times New Roman" pitchFamily="18" charset="0"/>
                <a:cs typeface="Times New Roman" pitchFamily="18" charset="0"/>
              </a:rPr>
              <a:t>осуществление капитального строительства в форме нового строительства, а также реконструкция, расширение и техническое перевооружение действующих организаций и объектов;</a:t>
            </a:r>
          </a:p>
          <a:p>
            <a:pPr algn="just"/>
            <a:r>
              <a:rPr lang="ru-RU" sz="2200" dirty="0">
                <a:latin typeface="Times New Roman" pitchFamily="18" charset="0"/>
                <a:cs typeface="Times New Roman" pitchFamily="18" charset="0"/>
              </a:rPr>
              <a:t>приобретение зданий, сооружений, оборудования, транспортных средств и других отдельных объектов основных средств;</a:t>
            </a:r>
          </a:p>
          <a:p>
            <a:pPr algn="just"/>
            <a:r>
              <a:rPr lang="ru-RU" sz="2200" dirty="0">
                <a:latin typeface="Times New Roman" pitchFamily="18" charset="0"/>
                <a:cs typeface="Times New Roman" pitchFamily="18" charset="0"/>
              </a:rPr>
              <a:t>приобретение земельных участков и объектов природопользования;</a:t>
            </a:r>
          </a:p>
          <a:p>
            <a:pPr algn="just"/>
            <a:r>
              <a:rPr lang="ru-RU" sz="2200" dirty="0">
                <a:latin typeface="Times New Roman" pitchFamily="18" charset="0"/>
                <a:cs typeface="Times New Roman" pitchFamily="18" charset="0"/>
              </a:rPr>
              <a:t>приобретение и создание нематериальных активов, т.е. патентов, программных продуктов </a:t>
            </a:r>
            <a:r>
              <a:rPr lang="ru-RU" sz="2200" dirty="0" smtClean="0">
                <a:latin typeface="Times New Roman" pitchFamily="18" charset="0"/>
                <a:cs typeface="Times New Roman" pitchFamily="18" charset="0"/>
              </a:rPr>
              <a:t>и т.п.</a:t>
            </a:r>
            <a:endParaRPr lang="ru-RU" sz="2400" dirty="0">
              <a:latin typeface="Times New Roman" pitchFamily="18" charset="0"/>
              <a:cs typeface="Times New Roman" pitchFamily="18" charset="0"/>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20688"/>
            <a:ext cx="8229600" cy="5760640"/>
          </a:xfrm>
        </p:spPr>
        <p:txBody>
          <a:bodyPr>
            <a:normAutofit fontScale="55000" lnSpcReduction="20000"/>
          </a:bodyPr>
          <a:lstStyle/>
          <a:p>
            <a:pPr algn="just">
              <a:buNone/>
            </a:pPr>
            <a:r>
              <a:rPr lang="ru-RU" sz="4500" dirty="0">
                <a:latin typeface="Times New Roman" pitchFamily="18" charset="0"/>
                <a:cs typeface="Times New Roman" pitchFamily="18" charset="0"/>
              </a:rPr>
              <a:t>Основными задачами учета долгосрочных инвестиций являются:</a:t>
            </a:r>
          </a:p>
          <a:p>
            <a:pPr marL="914400" indent="-914400" algn="just">
              <a:buFont typeface="+mj-lt"/>
              <a:buAutoNum type="arabicPeriod"/>
            </a:pPr>
            <a:r>
              <a:rPr lang="ru-RU" sz="4500" dirty="0">
                <a:latin typeface="Times New Roman" pitchFamily="18" charset="0"/>
                <a:cs typeface="Times New Roman" pitchFamily="18" charset="0"/>
              </a:rPr>
              <a:t>своевременное, полное и достоверное отражение всех произведенных расходов при строительстве объектов по их видам и учитываемым объектам</a:t>
            </a:r>
            <a:r>
              <a:rPr lang="ru-RU" sz="4500" dirty="0" smtClean="0">
                <a:latin typeface="Times New Roman" pitchFamily="18" charset="0"/>
                <a:cs typeface="Times New Roman" pitchFamily="18" charset="0"/>
              </a:rPr>
              <a:t>;</a:t>
            </a:r>
            <a:endParaRPr lang="ru-RU" sz="4500" dirty="0">
              <a:latin typeface="Times New Roman" pitchFamily="18" charset="0"/>
              <a:cs typeface="Times New Roman" pitchFamily="18" charset="0"/>
            </a:endParaRPr>
          </a:p>
          <a:p>
            <a:pPr marL="914400" indent="-914400" algn="just">
              <a:buFont typeface="+mj-lt"/>
              <a:buAutoNum type="arabicPeriod"/>
            </a:pPr>
            <a:r>
              <a:rPr lang="ru-RU" sz="4500" dirty="0">
                <a:latin typeface="Times New Roman" pitchFamily="18" charset="0"/>
                <a:cs typeface="Times New Roman" pitchFamily="18" charset="0"/>
              </a:rPr>
              <a:t>обеспечение контроля за ходом выполнения строительства, за вводом в действие производственных мощностей и объектов основных средств;</a:t>
            </a:r>
          </a:p>
          <a:p>
            <a:pPr marL="914400" indent="-914400" algn="just">
              <a:buFont typeface="+mj-lt"/>
              <a:buAutoNum type="arabicPeriod"/>
            </a:pPr>
            <a:r>
              <a:rPr lang="ru-RU" sz="4500" dirty="0">
                <a:latin typeface="Times New Roman" pitchFamily="18" charset="0"/>
                <a:cs typeface="Times New Roman" pitchFamily="18" charset="0"/>
              </a:rPr>
              <a:t>правильное определение и отражение инвентарной стоимости вводимых в действие и приобретенных объектов основных средств, земельных участков, объектов природопользования и нематериальных активов;</a:t>
            </a:r>
          </a:p>
          <a:p>
            <a:pPr marL="914400" indent="-914400" algn="just">
              <a:buFont typeface="+mj-lt"/>
              <a:buAutoNum type="arabicPeriod"/>
            </a:pPr>
            <a:r>
              <a:rPr lang="ru-RU" sz="4500" dirty="0">
                <a:latin typeface="Times New Roman" pitchFamily="18" charset="0"/>
                <a:cs typeface="Times New Roman" pitchFamily="18" charset="0"/>
              </a:rPr>
              <a:t>осуществление контроля за наличием и использованием источников финансирования долгосрочных инвестиций.</a:t>
            </a:r>
          </a:p>
          <a:p>
            <a:endParaRPr lang="ru-RU"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29600" cy="1143000"/>
          </a:xfrm>
        </p:spPr>
        <p:txBody>
          <a:bodyPr>
            <a:normAutofit fontScale="90000"/>
          </a:bodyPr>
          <a:lstStyle/>
          <a:p>
            <a:pPr lvl="0" algn="ctr"/>
            <a:r>
              <a:rPr lang="ru-RU" sz="4000" b="1" dirty="0" smtClean="0">
                <a:latin typeface="Times New Roman" pitchFamily="18" charset="0"/>
                <a:cs typeface="Times New Roman" pitchFamily="18" charset="0"/>
              </a:rPr>
              <a:t>2.Источники </a:t>
            </a:r>
            <a:r>
              <a:rPr lang="ru-RU" sz="4000" b="1" dirty="0">
                <a:latin typeface="Times New Roman" pitchFamily="18" charset="0"/>
                <a:cs typeface="Times New Roman" pitchFamily="18" charset="0"/>
              </a:rPr>
              <a:t>финансирования долгосрочных инвестиций. Оценка долгосрочных инвестиций. </a:t>
            </a:r>
            <a:r>
              <a:rPr lang="ru-RU" b="1" dirty="0"/>
              <a:t/>
            </a:r>
            <a:br>
              <a:rPr lang="ru-RU" b="1" dirty="0"/>
            </a:br>
            <a:endParaRPr lang="ru-RU" dirty="0"/>
          </a:p>
        </p:txBody>
      </p:sp>
      <p:sp>
        <p:nvSpPr>
          <p:cNvPr id="3" name="Содержимое 2"/>
          <p:cNvSpPr>
            <a:spLocks noGrp="1"/>
          </p:cNvSpPr>
          <p:nvPr>
            <p:ph sz="quarter" idx="1"/>
          </p:nvPr>
        </p:nvSpPr>
        <p:spPr>
          <a:xfrm>
            <a:off x="467544" y="1860848"/>
            <a:ext cx="8229600" cy="4997152"/>
          </a:xfrm>
        </p:spPr>
        <p:txBody>
          <a:bodyPr>
            <a:normAutofit fontScale="47500" lnSpcReduction="20000"/>
          </a:bodyPr>
          <a:lstStyle/>
          <a:p>
            <a:pPr algn="just">
              <a:buNone/>
            </a:pPr>
            <a:r>
              <a:rPr lang="ru-RU" sz="4600" dirty="0">
                <a:latin typeface="Times New Roman" pitchFamily="18" charset="0"/>
                <a:cs typeface="Times New Roman" pitchFamily="18" charset="0"/>
              </a:rPr>
              <a:t>Источниками финансирования долгосрочных инвестиций могут быть:</a:t>
            </a:r>
          </a:p>
          <a:p>
            <a:pPr marL="742950" lvl="0" indent="-742950" algn="just">
              <a:buNone/>
            </a:pPr>
            <a:r>
              <a:rPr lang="ru-RU" sz="4600" dirty="0" smtClean="0">
                <a:latin typeface="Times New Roman" pitchFamily="18" charset="0"/>
                <a:cs typeface="Times New Roman" pitchFamily="18" charset="0"/>
              </a:rPr>
              <a:t>1. собственные </a:t>
            </a:r>
            <a:r>
              <a:rPr lang="ru-RU" sz="4600" dirty="0">
                <a:latin typeface="Times New Roman" pitchFamily="18" charset="0"/>
                <a:cs typeface="Times New Roman" pitchFamily="18" charset="0"/>
              </a:rPr>
              <a:t>средства </a:t>
            </a:r>
            <a:r>
              <a:rPr lang="ru-RU" sz="4600" dirty="0" smtClean="0">
                <a:latin typeface="Times New Roman" pitchFamily="18" charset="0"/>
                <a:cs typeface="Times New Roman" pitchFamily="18" charset="0"/>
              </a:rPr>
              <a:t>организации</a:t>
            </a:r>
          </a:p>
          <a:p>
            <a:pPr marL="742950" indent="-742950" algn="just">
              <a:buNone/>
            </a:pPr>
            <a:r>
              <a:rPr lang="ru-RU" sz="4600" dirty="0" smtClean="0">
                <a:latin typeface="Times New Roman" pitchFamily="18" charset="0"/>
                <a:cs typeface="Times New Roman" pitchFamily="18" charset="0"/>
              </a:rPr>
              <a:t>- прибыль, остающаяся в распоряжении организации;</a:t>
            </a:r>
          </a:p>
          <a:p>
            <a:pPr marL="742950" indent="-742950" algn="just">
              <a:buNone/>
            </a:pPr>
            <a:r>
              <a:rPr lang="ru-RU" sz="4600" dirty="0" smtClean="0">
                <a:latin typeface="Times New Roman" pitchFamily="18" charset="0"/>
                <a:cs typeface="Times New Roman" pitchFamily="18" charset="0"/>
              </a:rPr>
              <a:t>- амортизационные отчисления по основным средствам и нематериальным активам;</a:t>
            </a:r>
          </a:p>
          <a:p>
            <a:pPr marL="742950" indent="-742950" algn="just">
              <a:buNone/>
            </a:pPr>
            <a:r>
              <a:rPr lang="ru-RU" sz="4600" dirty="0" smtClean="0">
                <a:latin typeface="Times New Roman" pitchFamily="18" charset="0"/>
                <a:cs typeface="Times New Roman" pitchFamily="18" charset="0"/>
              </a:rPr>
              <a:t>- страховые возмещения, полученные в покрытие потерь и убытков от страховых случаев;</a:t>
            </a:r>
            <a:endParaRPr lang="ru-RU" sz="4600" dirty="0">
              <a:latin typeface="Times New Roman" pitchFamily="18" charset="0"/>
              <a:cs typeface="Times New Roman" pitchFamily="18" charset="0"/>
            </a:endParaRPr>
          </a:p>
          <a:p>
            <a:pPr marL="742950" lvl="0" indent="-742950" algn="just">
              <a:buNone/>
            </a:pPr>
            <a:r>
              <a:rPr lang="ru-RU" sz="4600" dirty="0" smtClean="0">
                <a:latin typeface="Times New Roman" pitchFamily="18" charset="0"/>
                <a:cs typeface="Times New Roman" pitchFamily="18" charset="0"/>
              </a:rPr>
              <a:t>2. привлеченные </a:t>
            </a:r>
            <a:r>
              <a:rPr lang="ru-RU" sz="4600" dirty="0">
                <a:latin typeface="Times New Roman" pitchFamily="18" charset="0"/>
                <a:cs typeface="Times New Roman" pitchFamily="18" charset="0"/>
              </a:rPr>
              <a:t>средства</a:t>
            </a:r>
          </a:p>
          <a:p>
            <a:pPr algn="just">
              <a:buNone/>
            </a:pPr>
            <a:r>
              <a:rPr lang="ru-RU" sz="4600" dirty="0">
                <a:latin typeface="Times New Roman" pitchFamily="18" charset="0"/>
                <a:cs typeface="Times New Roman" pitchFamily="18" charset="0"/>
              </a:rPr>
              <a:t>- долевое участие в строительстве;</a:t>
            </a:r>
          </a:p>
          <a:p>
            <a:pPr algn="just">
              <a:buNone/>
            </a:pPr>
            <a:r>
              <a:rPr lang="ru-RU" sz="4600" dirty="0">
                <a:latin typeface="Times New Roman" pitchFamily="18" charset="0"/>
                <a:cs typeface="Times New Roman" pitchFamily="18" charset="0"/>
              </a:rPr>
              <a:t>- дополнительные взносы участников;</a:t>
            </a:r>
          </a:p>
          <a:p>
            <a:pPr algn="just">
              <a:buNone/>
            </a:pPr>
            <a:r>
              <a:rPr lang="ru-RU" sz="4600" dirty="0">
                <a:latin typeface="Times New Roman" pitchFamily="18" charset="0"/>
                <a:cs typeface="Times New Roman" pitchFamily="18" charset="0"/>
              </a:rPr>
              <a:t>- долгосрочные кредиты банков, займы;</a:t>
            </a:r>
          </a:p>
          <a:p>
            <a:pPr algn="just">
              <a:buNone/>
            </a:pPr>
            <a:r>
              <a:rPr lang="ru-RU" sz="4600" dirty="0">
                <a:latin typeface="Times New Roman" pitchFamily="18" charset="0"/>
                <a:cs typeface="Times New Roman" pitchFamily="18" charset="0"/>
              </a:rPr>
              <a:t>- средства внебюджетных фондов;</a:t>
            </a:r>
          </a:p>
          <a:p>
            <a:pPr algn="just">
              <a:buNone/>
            </a:pPr>
            <a:r>
              <a:rPr lang="ru-RU" sz="4600" dirty="0">
                <a:latin typeface="Times New Roman" pitchFamily="18" charset="0"/>
                <a:cs typeface="Times New Roman" pitchFamily="18" charset="0"/>
              </a:rPr>
              <a:t>- средства федерального бюджета на безвозвратной и возвратной основе.</a:t>
            </a:r>
          </a:p>
          <a:p>
            <a:endParaRPr lang="ru-RU"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836712"/>
            <a:ext cx="8229600" cy="5688632"/>
          </a:xfrm>
        </p:spPr>
        <p:txBody>
          <a:bodyPr>
            <a:normAutofit fontScale="77500" lnSpcReduction="20000"/>
          </a:bodyPr>
          <a:lstStyle/>
          <a:p>
            <a:pPr algn="just">
              <a:buNone/>
            </a:pPr>
            <a:r>
              <a:rPr lang="ru-RU" sz="3800" dirty="0">
                <a:latin typeface="Times New Roman" pitchFamily="18" charset="0"/>
                <a:cs typeface="Times New Roman" pitchFamily="18" charset="0"/>
              </a:rPr>
              <a:t>Учет долгосрочных инвестиций ведется по фактическим затратам:</a:t>
            </a:r>
          </a:p>
          <a:p>
            <a:pPr marL="742950" lvl="0" indent="-742950" algn="just">
              <a:buFont typeface="+mj-lt"/>
              <a:buAutoNum type="arabicPeriod"/>
            </a:pPr>
            <a:r>
              <a:rPr lang="ru-RU" sz="3800" dirty="0">
                <a:latin typeface="Times New Roman" pitchFamily="18" charset="0"/>
                <a:cs typeface="Times New Roman" pitchFamily="18" charset="0"/>
              </a:rPr>
              <a:t>в целом по строительству и по отдельным объектам, входящим в него;</a:t>
            </a:r>
          </a:p>
          <a:p>
            <a:pPr marL="742950" lvl="0" indent="-742950" algn="just">
              <a:buFont typeface="+mj-lt"/>
              <a:buAutoNum type="arabicPeriod"/>
            </a:pPr>
            <a:r>
              <a:rPr lang="ru-RU" sz="3800" dirty="0">
                <a:latin typeface="Times New Roman" pitchFamily="18" charset="0"/>
                <a:cs typeface="Times New Roman" pitchFamily="18" charset="0"/>
              </a:rPr>
              <a:t>по приобретенным отдельным объектам основных средств, земельным участкам, объектам природопользования и нематериальным активам.</a:t>
            </a:r>
          </a:p>
          <a:p>
            <a:pPr algn="just">
              <a:buNone/>
            </a:pPr>
            <a:r>
              <a:rPr lang="ru-RU" sz="3800" dirty="0">
                <a:latin typeface="Times New Roman" pitchFamily="18" charset="0"/>
                <a:cs typeface="Times New Roman" pitchFamily="18" charset="0"/>
              </a:rPr>
              <a:t>При строительстве объектов застройщик ведет учет затрат нарастающим итогом с начала строительства в разрезе отчетных периодов до ввода в действие построенных объектов или полного производства соответствующих работ и затрат. </a:t>
            </a:r>
          </a:p>
          <a:p>
            <a:endParaRPr lang="ru-RU"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737320"/>
            <a:ext cx="8229600" cy="6120680"/>
          </a:xfrm>
        </p:spPr>
        <p:txBody>
          <a:bodyPr>
            <a:normAutofit/>
          </a:bodyPr>
          <a:lstStyle/>
          <a:p>
            <a:pPr algn="just">
              <a:buNone/>
            </a:pPr>
            <a:r>
              <a:rPr lang="ru-RU" sz="4400" dirty="0">
                <a:latin typeface="Times New Roman" pitchFamily="18" charset="0"/>
                <a:cs typeface="Times New Roman" pitchFamily="18" charset="0"/>
              </a:rPr>
              <a:t>Законченные долгосрочные инвестиции оценивают исходя из инвентарной стоимости законченных объектов и приобретенных отдельных видов основных средств и других </a:t>
            </a:r>
            <a:r>
              <a:rPr lang="ru-RU" sz="4400" dirty="0" err="1">
                <a:latin typeface="Times New Roman" pitchFamily="18" charset="0"/>
                <a:cs typeface="Times New Roman" pitchFamily="18" charset="0"/>
              </a:rPr>
              <a:t>внеоборотных</a:t>
            </a:r>
            <a:r>
              <a:rPr lang="ru-RU" sz="4400" dirty="0">
                <a:latin typeface="Times New Roman" pitchFamily="18" charset="0"/>
                <a:cs typeface="Times New Roman" pitchFamily="18" charset="0"/>
              </a:rPr>
              <a:t> активов.</a:t>
            </a:r>
          </a:p>
          <a:p>
            <a:pPr>
              <a:buNone/>
            </a:pPr>
            <a:endParaRPr lang="ru-RU"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5721499"/>
          </a:xfrm>
        </p:spPr>
        <p:txBody>
          <a:bodyPr>
            <a:normAutofit fontScale="85000" lnSpcReduction="10000"/>
          </a:bodyPr>
          <a:lstStyle/>
          <a:p>
            <a:pPr algn="just">
              <a:buNone/>
            </a:pPr>
            <a:r>
              <a:rPr lang="ru-RU" sz="3300" dirty="0">
                <a:latin typeface="Times New Roman" pitchFamily="18" charset="0"/>
                <a:cs typeface="Times New Roman" pitchFamily="18" charset="0"/>
              </a:rPr>
              <a:t>Бухгалтерский учет долгосрочных инвестиций ведут на </a:t>
            </a:r>
            <a:r>
              <a:rPr lang="ru-RU" sz="3300" i="1" dirty="0">
                <a:latin typeface="Times New Roman" pitchFamily="18" charset="0"/>
                <a:cs typeface="Times New Roman" pitchFamily="18" charset="0"/>
              </a:rPr>
              <a:t>счете 08 «Вложения во </a:t>
            </a:r>
            <a:r>
              <a:rPr lang="ru-RU" sz="3300" i="1" dirty="0" err="1">
                <a:latin typeface="Times New Roman" pitchFamily="18" charset="0"/>
                <a:cs typeface="Times New Roman" pitchFamily="18" charset="0"/>
              </a:rPr>
              <a:t>внеоборотные</a:t>
            </a:r>
            <a:r>
              <a:rPr lang="ru-RU" sz="3300" i="1" dirty="0">
                <a:latin typeface="Times New Roman" pitchFamily="18" charset="0"/>
                <a:cs typeface="Times New Roman" pitchFamily="18" charset="0"/>
              </a:rPr>
              <a:t> активы»</a:t>
            </a:r>
            <a:r>
              <a:rPr lang="ru-RU" sz="3300" dirty="0">
                <a:latin typeface="Times New Roman" pitchFamily="18" charset="0"/>
                <a:cs typeface="Times New Roman" pitchFamily="18" charset="0"/>
              </a:rPr>
              <a:t>, к нему открывают субсчета по видам долгосрочных инвестиций:</a:t>
            </a:r>
          </a:p>
          <a:p>
            <a:pPr algn="just">
              <a:buNone/>
            </a:pPr>
            <a:r>
              <a:rPr lang="ru-RU" sz="3300" i="1" dirty="0">
                <a:latin typeface="Times New Roman" pitchFamily="18" charset="0"/>
                <a:cs typeface="Times New Roman" pitchFamily="18" charset="0"/>
              </a:rPr>
              <a:t>08.1 «Приобретение земельных участков»;</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08.2 «Приобретение объектов природопользования»;</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08.3 «Строительство объектов основных средств»;</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08.4 «Приобретение объектов основных средств»;</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08.5 «Приобретение нематериальных активов»;</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08.6 «Перевод молодняка животных в основное стадо»;</a:t>
            </a:r>
            <a:endParaRPr lang="ru-RU" sz="3300" dirty="0">
              <a:latin typeface="Times New Roman" pitchFamily="18" charset="0"/>
              <a:cs typeface="Times New Roman" pitchFamily="18" charset="0"/>
            </a:endParaRPr>
          </a:p>
          <a:p>
            <a:pPr algn="just">
              <a:buNone/>
            </a:pPr>
            <a:r>
              <a:rPr lang="ru-RU" sz="3300" i="1" dirty="0">
                <a:latin typeface="Times New Roman" pitchFamily="18" charset="0"/>
                <a:cs typeface="Times New Roman" pitchFamily="18" charset="0"/>
              </a:rPr>
              <a:t>08.7 «Приобретение взрослых животных»</a:t>
            </a:r>
            <a:r>
              <a:rPr lang="ru-RU" sz="3300" dirty="0">
                <a:latin typeface="Times New Roman" pitchFamily="18" charset="0"/>
                <a:cs typeface="Times New Roman" pitchFamily="18" charset="0"/>
              </a:rPr>
              <a:t>.</a:t>
            </a:r>
          </a:p>
          <a:p>
            <a:pPr algn="just">
              <a:buNone/>
            </a:pPr>
            <a:endParaRPr lang="ru-RU"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764704"/>
            <a:ext cx="8229600" cy="5644008"/>
          </a:xfrm>
        </p:spPr>
        <p:txBody>
          <a:bodyPr>
            <a:normAutofit fontScale="77500" lnSpcReduction="20000"/>
          </a:bodyPr>
          <a:lstStyle/>
          <a:p>
            <a:pPr algn="just">
              <a:buNone/>
            </a:pPr>
            <a:r>
              <a:rPr lang="ru-RU" sz="3600" dirty="0">
                <a:latin typeface="Times New Roman" pitchFamily="18" charset="0"/>
                <a:cs typeface="Times New Roman" pitchFamily="18" charset="0"/>
              </a:rPr>
              <a:t>По </a:t>
            </a:r>
            <a:r>
              <a:rPr lang="ru-RU" sz="3600" i="1" dirty="0">
                <a:latin typeface="Times New Roman" pitchFamily="18" charset="0"/>
                <a:cs typeface="Times New Roman" pitchFamily="18" charset="0"/>
              </a:rPr>
              <a:t>дебету счета 08</a:t>
            </a:r>
            <a:r>
              <a:rPr lang="ru-RU" sz="3600" dirty="0">
                <a:latin typeface="Times New Roman" pitchFamily="18" charset="0"/>
                <a:cs typeface="Times New Roman" pitchFamily="18" charset="0"/>
              </a:rPr>
              <a:t> отражают фактические затраты на строительство и приобретение </a:t>
            </a:r>
            <a:r>
              <a:rPr lang="ru-RU" sz="3600" dirty="0" err="1">
                <a:latin typeface="Times New Roman" pitchFamily="18" charset="0"/>
                <a:cs typeface="Times New Roman" pitchFamily="18" charset="0"/>
              </a:rPr>
              <a:t>внеоборотных</a:t>
            </a:r>
            <a:r>
              <a:rPr lang="ru-RU" sz="3600" dirty="0">
                <a:latin typeface="Times New Roman" pitchFamily="18" charset="0"/>
                <a:cs typeface="Times New Roman" pitchFamily="18" charset="0"/>
              </a:rPr>
              <a:t> активов (</a:t>
            </a:r>
            <a:r>
              <a:rPr lang="ru-RU" sz="3600" b="1" dirty="0">
                <a:latin typeface="Times New Roman" pitchFamily="18" charset="0"/>
                <a:cs typeface="Times New Roman" pitchFamily="18" charset="0"/>
              </a:rPr>
              <a:t>Д-08   К-60, 76, 23, 10, 69, 70 и т.д.</a:t>
            </a:r>
            <a:r>
              <a:rPr lang="ru-RU" sz="3600" dirty="0">
                <a:latin typeface="Times New Roman" pitchFamily="18" charset="0"/>
                <a:cs typeface="Times New Roman" pitchFamily="18" charset="0"/>
              </a:rPr>
              <a:t>). По </a:t>
            </a:r>
            <a:r>
              <a:rPr lang="ru-RU" sz="3600" i="1" dirty="0">
                <a:latin typeface="Times New Roman" pitchFamily="18" charset="0"/>
                <a:cs typeface="Times New Roman" pitchFamily="18" charset="0"/>
              </a:rPr>
              <a:t>кредиту 08 счета</a:t>
            </a:r>
            <a:r>
              <a:rPr lang="ru-RU" sz="3600" dirty="0">
                <a:latin typeface="Times New Roman" pitchFamily="18" charset="0"/>
                <a:cs typeface="Times New Roman" pitchFamily="18" charset="0"/>
              </a:rPr>
              <a:t> отражают сформированную первоначальную стоимость основных средств, нематериальных активов и других </a:t>
            </a:r>
            <a:r>
              <a:rPr lang="ru-RU" sz="3600" dirty="0" err="1">
                <a:latin typeface="Times New Roman" pitchFamily="18" charset="0"/>
                <a:cs typeface="Times New Roman" pitchFamily="18" charset="0"/>
              </a:rPr>
              <a:t>внеоборотных</a:t>
            </a:r>
            <a:r>
              <a:rPr lang="ru-RU" sz="3600" dirty="0">
                <a:latin typeface="Times New Roman" pitchFamily="18" charset="0"/>
                <a:cs typeface="Times New Roman" pitchFamily="18" charset="0"/>
              </a:rPr>
              <a:t> активов (</a:t>
            </a:r>
            <a:r>
              <a:rPr lang="ru-RU" sz="3600" b="1" dirty="0">
                <a:latin typeface="Times New Roman" pitchFamily="18" charset="0"/>
                <a:cs typeface="Times New Roman" pitchFamily="18" charset="0"/>
              </a:rPr>
              <a:t>Д-01, 03, 04     К-08</a:t>
            </a:r>
            <a:r>
              <a:rPr lang="ru-RU" sz="3600" dirty="0">
                <a:latin typeface="Times New Roman" pitchFamily="18" charset="0"/>
                <a:cs typeface="Times New Roman" pitchFamily="18" charset="0"/>
              </a:rPr>
              <a:t>). Сальдо по </a:t>
            </a:r>
            <a:r>
              <a:rPr lang="ru-RU" sz="3600" i="1" dirty="0">
                <a:latin typeface="Times New Roman" pitchFamily="18" charset="0"/>
                <a:cs typeface="Times New Roman" pitchFamily="18" charset="0"/>
              </a:rPr>
              <a:t>счету 08</a:t>
            </a:r>
            <a:r>
              <a:rPr lang="ru-RU" sz="3600" dirty="0">
                <a:latin typeface="Times New Roman" pitchFamily="18" charset="0"/>
                <a:cs typeface="Times New Roman" pitchFamily="18" charset="0"/>
              </a:rPr>
              <a:t> отражает величину капитальных вложений организации в незавершенное строительство и приобретение основных средств и нематериальных активов, а также сумму незаконченных затрат на формирование основного стада. Кроме того, к незавершенным капитальным вложениям относят объекты недвижимости не прошедшие государственную регистрацию. </a:t>
            </a:r>
          </a:p>
          <a:p>
            <a:endParaRPr lang="ru-RU"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20688"/>
            <a:ext cx="8229600" cy="5721499"/>
          </a:xfrm>
        </p:spPr>
        <p:txBody>
          <a:bodyPr>
            <a:normAutofit fontScale="85000" lnSpcReduction="20000"/>
          </a:bodyPr>
          <a:lstStyle/>
          <a:p>
            <a:pPr algn="just">
              <a:buNone/>
            </a:pPr>
            <a:r>
              <a:rPr lang="ru-RU" sz="3500" dirty="0">
                <a:latin typeface="Times New Roman" pitchFamily="18" charset="0"/>
                <a:cs typeface="Times New Roman" pitchFamily="18" charset="0"/>
              </a:rPr>
              <a:t>Аналитический учет по </a:t>
            </a:r>
            <a:r>
              <a:rPr lang="ru-RU" sz="3500" i="1" dirty="0">
                <a:latin typeface="Times New Roman" pitchFamily="18" charset="0"/>
                <a:cs typeface="Times New Roman" pitchFamily="18" charset="0"/>
              </a:rPr>
              <a:t>счету 08</a:t>
            </a:r>
            <a:r>
              <a:rPr lang="ru-RU" sz="3500" dirty="0">
                <a:latin typeface="Times New Roman" pitchFamily="18" charset="0"/>
                <a:cs typeface="Times New Roman" pitchFamily="18" charset="0"/>
              </a:rPr>
              <a:t> ведется по каждому строящемуся и приобретенному объекту.</a:t>
            </a:r>
          </a:p>
          <a:p>
            <a:pPr algn="just">
              <a:buNone/>
            </a:pPr>
            <a:r>
              <a:rPr lang="ru-RU" sz="3500" dirty="0">
                <a:latin typeface="Times New Roman" pitchFamily="18" charset="0"/>
                <a:cs typeface="Times New Roman" pitchFamily="18" charset="0"/>
              </a:rPr>
              <a:t>При учете работ по детальному строительству используются типовые формы первичной документации, утвержденные постановлением Госкомстата РФ от 30.10.1997 г. № 71а, в ред. от 21.01.2003 г. № 7:</a:t>
            </a:r>
          </a:p>
          <a:p>
            <a:pPr algn="just">
              <a:buNone/>
            </a:pPr>
            <a:r>
              <a:rPr lang="ru-RU" sz="3500" dirty="0">
                <a:latin typeface="Times New Roman" pitchFamily="18" charset="0"/>
                <a:cs typeface="Times New Roman" pitchFamily="18" charset="0"/>
              </a:rPr>
              <a:t>- </a:t>
            </a:r>
            <a:r>
              <a:rPr lang="ru-RU" sz="3500" dirty="0" smtClean="0">
                <a:latin typeface="Times New Roman" pitchFamily="18" charset="0"/>
                <a:cs typeface="Times New Roman" pitchFamily="18" charset="0"/>
              </a:rPr>
              <a:t> форма </a:t>
            </a:r>
            <a:r>
              <a:rPr lang="ru-RU" sz="3500" dirty="0">
                <a:latin typeface="Times New Roman" pitchFamily="18" charset="0"/>
                <a:cs typeface="Times New Roman" pitchFamily="18" charset="0"/>
              </a:rPr>
              <a:t>№ КС-6 «Общий журнал работ»;</a:t>
            </a:r>
          </a:p>
          <a:p>
            <a:pPr algn="just">
              <a:buNone/>
            </a:pPr>
            <a:r>
              <a:rPr lang="ru-RU" sz="3500" dirty="0">
                <a:latin typeface="Times New Roman" pitchFamily="18" charset="0"/>
                <a:cs typeface="Times New Roman" pitchFamily="18" charset="0"/>
              </a:rPr>
              <a:t>- форма № КС-11 «Акт приемки законченного строительством объекта»;</a:t>
            </a:r>
          </a:p>
          <a:p>
            <a:pPr algn="just">
              <a:buNone/>
            </a:pPr>
            <a:r>
              <a:rPr lang="ru-RU" sz="3500" dirty="0">
                <a:latin typeface="Times New Roman" pitchFamily="18" charset="0"/>
                <a:cs typeface="Times New Roman" pitchFamily="18" charset="0"/>
              </a:rPr>
              <a:t>- форма № КС-14 «Акт приемки законченного строительством объекта приемочной комиссией».</a:t>
            </a:r>
          </a:p>
          <a:p>
            <a:endParaRPr lang="ru-RU"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8229600" cy="6048672"/>
          </a:xfrm>
        </p:spPr>
        <p:txBody>
          <a:bodyPr>
            <a:normAutofit fontScale="92500"/>
          </a:bodyPr>
          <a:lstStyle/>
          <a:p>
            <a:pPr algn="just">
              <a:buNone/>
            </a:pPr>
            <a:r>
              <a:rPr lang="ru-RU" sz="2800" i="1" dirty="0">
                <a:latin typeface="Times New Roman" pitchFamily="18" charset="0"/>
                <a:cs typeface="Times New Roman" pitchFamily="18" charset="0"/>
              </a:rPr>
              <a:t>Форма № КС-6 </a:t>
            </a:r>
            <a:r>
              <a:rPr lang="ru-RU" sz="2800" dirty="0">
                <a:latin typeface="Times New Roman" pitchFamily="18" charset="0"/>
                <a:cs typeface="Times New Roman" pitchFamily="18" charset="0"/>
              </a:rPr>
              <a:t>применяется для учета выполнения строительно-монтажных работ. Является основным первичным документом, отражающим технологическую последовательность, сроки, качество выполнения и условия производства строительно-монтажных работ. При сдаче законченного строительством объекта в эксплуатацию «Общий журнал работ» предъявляется рабочей комиссии и после приемки объекта передается на постоянное хранение заказчику или по поручению заказчика эксплуатационной организации. Общий журнал работ должен быть пронумерован, прошнурован, оформлен всеми подписями на титульном листе и скреплен печатью строительной организации его выдавшей.</a:t>
            </a:r>
          </a:p>
          <a:p>
            <a:endParaRPr lang="ru-RU"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229600" cy="5937523"/>
          </a:xfrm>
        </p:spPr>
        <p:txBody>
          <a:bodyPr>
            <a:normAutofit lnSpcReduction="10000"/>
          </a:bodyPr>
          <a:lstStyle/>
          <a:p>
            <a:pPr algn="just">
              <a:buNone/>
            </a:pPr>
            <a:r>
              <a:rPr lang="ru-RU" sz="3200" i="1" dirty="0">
                <a:latin typeface="Times New Roman" pitchFamily="18" charset="0"/>
                <a:cs typeface="Times New Roman" pitchFamily="18" charset="0"/>
              </a:rPr>
              <a:t>Форма № КС-11</a:t>
            </a:r>
            <a:r>
              <a:rPr lang="ru-RU" sz="3200" dirty="0">
                <a:latin typeface="Times New Roman" pitchFamily="18" charset="0"/>
                <a:cs typeface="Times New Roman" pitchFamily="18" charset="0"/>
              </a:rPr>
              <a:t> применяется как документ приемки законченного строительством объекта производственного и жилищно-гражданского назначения всех форм собственности при их полной готовности в соответствии с утвержденным проектом, договором подряда.</a:t>
            </a:r>
          </a:p>
          <a:p>
            <a:pPr algn="just">
              <a:buNone/>
            </a:pPr>
            <a:r>
              <a:rPr lang="ru-RU" sz="3200" dirty="0">
                <a:latin typeface="Times New Roman" pitchFamily="18" charset="0"/>
                <a:cs typeface="Times New Roman" pitchFamily="18" charset="0"/>
              </a:rPr>
              <a:t>Акт приемки является основанием для окончательной оплаты всех выполненных исполнителем работ в соответствии с договором, подписывается представителями генерального подрядчик и заказчика.</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93304"/>
            <a:ext cx="8229600" cy="5644008"/>
          </a:xfrm>
        </p:spPr>
        <p:txBody>
          <a:bodyPr>
            <a:normAutofit/>
          </a:bodyPr>
          <a:lstStyle/>
          <a:p>
            <a:pPr algn="just">
              <a:buNone/>
            </a:pPr>
            <a:r>
              <a:rPr lang="ru-RU" sz="4800" dirty="0" smtClean="0">
                <a:latin typeface="Times New Roman" pitchFamily="18" charset="0"/>
                <a:cs typeface="Times New Roman" pitchFamily="18" charset="0"/>
              </a:rPr>
              <a:t>К</a:t>
            </a:r>
            <a:r>
              <a:rPr lang="ru-RU" dirty="0" smtClean="0"/>
              <a:t> </a:t>
            </a:r>
            <a:r>
              <a:rPr lang="ru-RU" sz="4800" dirty="0" smtClean="0">
                <a:latin typeface="Times New Roman" pitchFamily="18" charset="0"/>
                <a:cs typeface="Times New Roman" pitchFamily="18" charset="0"/>
              </a:rPr>
              <a:t>числу </a:t>
            </a:r>
            <a:r>
              <a:rPr lang="ru-RU" sz="4800" dirty="0">
                <a:latin typeface="Times New Roman" pitchFamily="18" charset="0"/>
                <a:cs typeface="Times New Roman" pitchFamily="18" charset="0"/>
              </a:rPr>
              <a:t>важнейших документов этого уровня нормативного регулирования относятся План счетов бухгалтерского учета и Инструкция по его применению. </a:t>
            </a:r>
          </a:p>
          <a:p>
            <a:pPr algn="just">
              <a:buNone/>
            </a:pPr>
            <a:endParaRPr lang="ru-RU" sz="4800"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764704"/>
            <a:ext cx="8229600" cy="5649491"/>
          </a:xfrm>
        </p:spPr>
        <p:txBody>
          <a:bodyPr>
            <a:noAutofit/>
          </a:bodyPr>
          <a:lstStyle/>
          <a:p>
            <a:pPr algn="just">
              <a:buNone/>
            </a:pPr>
            <a:r>
              <a:rPr lang="ru-RU" sz="4000" i="1" dirty="0">
                <a:latin typeface="Times New Roman" pitchFamily="18" charset="0"/>
                <a:cs typeface="Times New Roman" pitchFamily="18" charset="0"/>
              </a:rPr>
              <a:t>Форма № КС-14 </a:t>
            </a:r>
            <a:r>
              <a:rPr lang="ru-RU" sz="4000" dirty="0">
                <a:latin typeface="Times New Roman" pitchFamily="18" charset="0"/>
                <a:cs typeface="Times New Roman" pitchFamily="18" charset="0"/>
              </a:rPr>
              <a:t>является документом по приемке и вводу в эксплуатацию законченного строительством объекта производственного и жилищно-гражданского назначения и зачисления их в состав основных средств всех форм собственности</a:t>
            </a:r>
            <a:r>
              <a:rPr lang="ru-RU" sz="4000" dirty="0" smtClean="0">
                <a:latin typeface="Times New Roman" pitchFamily="18" charset="0"/>
                <a:cs typeface="Times New Roman" pitchFamily="18" charset="0"/>
              </a:rPr>
              <a:t>.</a:t>
            </a:r>
            <a:endParaRPr lang="ru-RU" sz="4000" dirty="0">
              <a:latin typeface="Times New Roman" pitchFamily="18" charset="0"/>
              <a:cs typeface="Times New Roman" pitchFamily="18" charset="0"/>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29600" cy="1143000"/>
          </a:xfrm>
        </p:spPr>
        <p:txBody>
          <a:bodyPr>
            <a:normAutofit fontScale="90000"/>
          </a:bodyPr>
          <a:lstStyle/>
          <a:p>
            <a:pPr lvl="0" algn="ctr"/>
            <a:r>
              <a:rPr lang="ru-RU" sz="3600" b="1" dirty="0" smtClean="0">
                <a:latin typeface="Times New Roman" pitchFamily="18" charset="0"/>
                <a:cs typeface="Times New Roman" pitchFamily="18" charset="0"/>
              </a:rPr>
              <a:t>3.Учет </a:t>
            </a:r>
            <a:r>
              <a:rPr lang="ru-RU" sz="3600" b="1" dirty="0">
                <a:latin typeface="Times New Roman" pitchFamily="18" charset="0"/>
                <a:cs typeface="Times New Roman" pitchFamily="18" charset="0"/>
              </a:rPr>
              <a:t>операций по приобретению земельных участков и объектов природопользования.</a:t>
            </a:r>
            <a:r>
              <a:rPr lang="ru-RU" b="1" dirty="0"/>
              <a:t/>
            </a:r>
            <a:br>
              <a:rPr lang="ru-RU" b="1" dirty="0"/>
            </a:br>
            <a:endParaRPr lang="ru-RU" dirty="0"/>
          </a:p>
        </p:txBody>
      </p:sp>
      <p:sp>
        <p:nvSpPr>
          <p:cNvPr id="3" name="Содержимое 2"/>
          <p:cNvSpPr>
            <a:spLocks noGrp="1"/>
          </p:cNvSpPr>
          <p:nvPr>
            <p:ph sz="quarter" idx="1"/>
          </p:nvPr>
        </p:nvSpPr>
        <p:spPr>
          <a:xfrm>
            <a:off x="467544" y="1844824"/>
            <a:ext cx="8229600" cy="4525963"/>
          </a:xfrm>
        </p:spPr>
        <p:txBody>
          <a:bodyPr>
            <a:normAutofit fontScale="85000" lnSpcReduction="20000"/>
          </a:bodyPr>
          <a:lstStyle/>
          <a:p>
            <a:pPr algn="just">
              <a:buNone/>
            </a:pPr>
            <a:r>
              <a:rPr lang="ru-RU" sz="3300" dirty="0">
                <a:latin typeface="Times New Roman" pitchFamily="18" charset="0"/>
                <a:cs typeface="Times New Roman" pitchFamily="18" charset="0"/>
              </a:rPr>
              <a:t>Стоимость земельных участков и объектов природопользования, приобретенных организациями в собственность, отражаются по </a:t>
            </a:r>
            <a:r>
              <a:rPr lang="ru-RU" sz="3300" i="1" dirty="0">
                <a:latin typeface="Times New Roman" pitchFamily="18" charset="0"/>
                <a:cs typeface="Times New Roman" pitchFamily="18" charset="0"/>
              </a:rPr>
              <a:t>дебету</a:t>
            </a:r>
            <a:r>
              <a:rPr lang="ru-RU" sz="3300" dirty="0">
                <a:latin typeface="Times New Roman" pitchFamily="18" charset="0"/>
                <a:cs typeface="Times New Roman" pitchFamily="18" charset="0"/>
              </a:rPr>
              <a:t> </a:t>
            </a:r>
            <a:r>
              <a:rPr lang="ru-RU" sz="3300" i="1" dirty="0">
                <a:latin typeface="Times New Roman" pitchFamily="18" charset="0"/>
                <a:cs typeface="Times New Roman" pitchFamily="18" charset="0"/>
              </a:rPr>
              <a:t>счета 08</a:t>
            </a:r>
            <a:r>
              <a:rPr lang="ru-RU" sz="3300" dirty="0">
                <a:latin typeface="Times New Roman" pitchFamily="18" charset="0"/>
                <a:cs typeface="Times New Roman" pitchFamily="18" charset="0"/>
              </a:rPr>
              <a:t>, согласно оплаченных или принятых к оплате счетов продавцов, при этом составляется запись </a:t>
            </a:r>
            <a:r>
              <a:rPr lang="ru-RU" sz="3300" b="1" dirty="0">
                <a:latin typeface="Times New Roman" pitchFamily="18" charset="0"/>
                <a:cs typeface="Times New Roman" pitchFamily="18" charset="0"/>
              </a:rPr>
              <a:t>Д-08.1, 08.2   К-60, 76</a:t>
            </a:r>
            <a:r>
              <a:rPr lang="ru-RU" sz="3300" dirty="0">
                <a:latin typeface="Times New Roman" pitchFamily="18" charset="0"/>
                <a:cs typeface="Times New Roman" pitchFamily="18" charset="0"/>
              </a:rPr>
              <a:t>.</a:t>
            </a:r>
          </a:p>
          <a:p>
            <a:pPr algn="just">
              <a:buNone/>
            </a:pPr>
            <a:r>
              <a:rPr lang="ru-RU" sz="3300" dirty="0">
                <a:latin typeface="Times New Roman" pitchFamily="18" charset="0"/>
                <a:cs typeface="Times New Roman" pitchFamily="18" charset="0"/>
              </a:rPr>
              <a:t>Инвентарная стоимость земельных участков и объектов природопользования, приобретенных организациями в собственность, отражается по </a:t>
            </a:r>
            <a:r>
              <a:rPr lang="ru-RU" sz="3300" i="1" dirty="0">
                <a:latin typeface="Times New Roman" pitchFamily="18" charset="0"/>
                <a:cs typeface="Times New Roman" pitchFamily="18" charset="0"/>
              </a:rPr>
              <a:t>дебету счета 08</a:t>
            </a:r>
            <a:r>
              <a:rPr lang="ru-RU" sz="3300" dirty="0">
                <a:latin typeface="Times New Roman" pitchFamily="18" charset="0"/>
                <a:cs typeface="Times New Roman" pitchFamily="18" charset="0"/>
              </a:rPr>
              <a:t> согласно оплаченных или принятых к оплате счетов продавцов. При этом оформляется проводка </a:t>
            </a:r>
            <a:r>
              <a:rPr lang="ru-RU" sz="3300" b="1" dirty="0">
                <a:latin typeface="Times New Roman" pitchFamily="18" charset="0"/>
                <a:cs typeface="Times New Roman" pitchFamily="18" charset="0"/>
              </a:rPr>
              <a:t>Д-08.1, 08.2   К-60, 76</a:t>
            </a:r>
            <a:r>
              <a:rPr lang="ru-RU" sz="3300" dirty="0">
                <a:latin typeface="Times New Roman" pitchFamily="18" charset="0"/>
                <a:cs typeface="Times New Roman" pitchFamily="18" charset="0"/>
              </a:rPr>
              <a:t>.</a:t>
            </a:r>
          </a:p>
          <a:p>
            <a:endParaRPr lang="ru-RU"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764704"/>
            <a:ext cx="8229600" cy="5721499"/>
          </a:xfrm>
        </p:spPr>
        <p:txBody>
          <a:bodyPr>
            <a:normAutofit fontScale="70000" lnSpcReduction="20000"/>
          </a:bodyPr>
          <a:lstStyle/>
          <a:p>
            <a:pPr algn="just">
              <a:buNone/>
            </a:pPr>
            <a:r>
              <a:rPr lang="ru-RU" sz="3500" dirty="0">
                <a:latin typeface="Times New Roman" pitchFamily="18" charset="0"/>
                <a:cs typeface="Times New Roman" pitchFamily="18" charset="0"/>
              </a:rPr>
              <a:t>Инвентаризационная стоимость земельных участков и объектов природопользования складывается из расходов по их приобретению и затрат по улучшению их качественного состояния, а так же комиссионные вознаграждения и других платежей </a:t>
            </a:r>
            <a:r>
              <a:rPr lang="ru-RU" sz="3500" b="1" dirty="0">
                <a:latin typeface="Times New Roman" pitchFamily="18" charset="0"/>
                <a:cs typeface="Times New Roman" pitchFamily="18" charset="0"/>
              </a:rPr>
              <a:t>Д-08.1, 08.2   К-60, 76 и др</a:t>
            </a:r>
            <a:r>
              <a:rPr lang="ru-RU" sz="3500" dirty="0">
                <a:latin typeface="Times New Roman" pitchFamily="18" charset="0"/>
                <a:cs typeface="Times New Roman" pitchFamily="18" charset="0"/>
              </a:rPr>
              <a:t>. </a:t>
            </a:r>
          </a:p>
          <a:p>
            <a:pPr algn="just">
              <a:buNone/>
            </a:pPr>
            <a:r>
              <a:rPr lang="ru-RU" sz="3500" dirty="0">
                <a:latin typeface="Times New Roman" pitchFamily="18" charset="0"/>
                <a:cs typeface="Times New Roman" pitchFamily="18" charset="0"/>
              </a:rPr>
              <a:t>После принятия к учету земельных участков и объектов природопользования затраты учтенные по </a:t>
            </a:r>
            <a:r>
              <a:rPr lang="ru-RU" sz="3500" i="1" dirty="0">
                <a:latin typeface="Times New Roman" pitchFamily="18" charset="0"/>
                <a:cs typeface="Times New Roman" pitchFamily="18" charset="0"/>
              </a:rPr>
              <a:t>дебету счета 08</a:t>
            </a:r>
            <a:r>
              <a:rPr lang="ru-RU" sz="3500" dirty="0">
                <a:latin typeface="Times New Roman" pitchFamily="18" charset="0"/>
                <a:cs typeface="Times New Roman" pitchFamily="18" charset="0"/>
              </a:rPr>
              <a:t> списываются с кредита этого счета </a:t>
            </a:r>
            <a:r>
              <a:rPr lang="ru-RU" sz="3500" b="1" dirty="0">
                <a:latin typeface="Times New Roman" pitchFamily="18" charset="0"/>
                <a:cs typeface="Times New Roman" pitchFamily="18" charset="0"/>
              </a:rPr>
              <a:t>Д-01   К-08.1, 08.2</a:t>
            </a:r>
            <a:r>
              <a:rPr lang="ru-RU" sz="3500" dirty="0">
                <a:latin typeface="Times New Roman" pitchFamily="18" charset="0"/>
                <a:cs typeface="Times New Roman" pitchFamily="18" charset="0"/>
              </a:rPr>
              <a:t>.</a:t>
            </a:r>
          </a:p>
          <a:p>
            <a:pPr algn="just">
              <a:buNone/>
            </a:pPr>
            <a:r>
              <a:rPr lang="ru-RU" sz="3500" dirty="0">
                <a:latin typeface="Times New Roman" pitchFamily="18" charset="0"/>
                <a:cs typeface="Times New Roman" pitchFamily="18" charset="0"/>
              </a:rPr>
              <a:t>Затраты по строительству различных сооружений на приобретенных земельных участках учитываются отдельно от стоимости этих участков и по завершению работ по строительству сооружений, сооружения принимаются к бухгалтерскому учету по первоначальной стоимости в качестве отдельных объектов основных средств. </a:t>
            </a:r>
          </a:p>
          <a:p>
            <a:endParaRPr lang="ru-RU"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4.Учет </a:t>
            </a:r>
            <a:r>
              <a:rPr lang="ru-RU" b="1" dirty="0">
                <a:latin typeface="Times New Roman" pitchFamily="18" charset="0"/>
                <a:cs typeface="Times New Roman" pitchFamily="18" charset="0"/>
              </a:rPr>
              <a:t>затрат по строительству объектов.</a:t>
            </a:r>
            <a:r>
              <a:rPr lang="ru-RU" b="1" dirty="0"/>
              <a:t/>
            </a:r>
            <a:br>
              <a:rPr lang="ru-RU" b="1" dirty="0"/>
            </a:br>
            <a:endParaRPr lang="ru-RU" dirty="0"/>
          </a:p>
        </p:txBody>
      </p:sp>
      <p:sp>
        <p:nvSpPr>
          <p:cNvPr id="3" name="Содержимое 2"/>
          <p:cNvSpPr>
            <a:spLocks noGrp="1"/>
          </p:cNvSpPr>
          <p:nvPr>
            <p:ph sz="quarter" idx="1"/>
          </p:nvPr>
        </p:nvSpPr>
        <p:spPr>
          <a:xfrm>
            <a:off x="457200" y="1268760"/>
            <a:ext cx="8229600" cy="5256584"/>
          </a:xfrm>
        </p:spPr>
        <p:txBody>
          <a:bodyPr>
            <a:normAutofit fontScale="85000" lnSpcReduction="20000"/>
          </a:bodyPr>
          <a:lstStyle/>
          <a:p>
            <a:pPr algn="just">
              <a:buNone/>
            </a:pPr>
            <a:r>
              <a:rPr lang="ru-RU" sz="3300" dirty="0">
                <a:latin typeface="Times New Roman" pitchFamily="18" charset="0"/>
                <a:cs typeface="Times New Roman" pitchFamily="18" charset="0"/>
              </a:rPr>
              <a:t>Порядок учета затрат по строительству объектов зависит от способа производства строительных работ: подрядного или хозяйственного. </a:t>
            </a:r>
          </a:p>
          <a:p>
            <a:pPr algn="just">
              <a:buNone/>
            </a:pPr>
            <a:r>
              <a:rPr lang="ru-RU" sz="3300" dirty="0">
                <a:latin typeface="Times New Roman" pitchFamily="18" charset="0"/>
                <a:cs typeface="Times New Roman" pitchFamily="18" charset="0"/>
              </a:rPr>
              <a:t>При подрядном способе производства строительных работ, выполненные оформленные в установленном порядке строительные работы и работы по монтажу оборудования отражаются у застройщика-заказчика на </a:t>
            </a:r>
            <a:r>
              <a:rPr lang="ru-RU" sz="3300" i="1" dirty="0">
                <a:latin typeface="Times New Roman" pitchFamily="18" charset="0"/>
                <a:cs typeface="Times New Roman" pitchFamily="18" charset="0"/>
              </a:rPr>
              <a:t>счете 08.3</a:t>
            </a:r>
            <a:r>
              <a:rPr lang="ru-RU" sz="3300" dirty="0">
                <a:latin typeface="Times New Roman" pitchFamily="18" charset="0"/>
                <a:cs typeface="Times New Roman" pitchFamily="18" charset="0"/>
              </a:rPr>
              <a:t> по договорной стоимости, согласно выставленных документов подрядной организации (акт, счет-фактура). При этом оформляется проводка </a:t>
            </a:r>
            <a:r>
              <a:rPr lang="ru-RU" sz="3300" b="1" dirty="0">
                <a:latin typeface="Times New Roman" pitchFamily="18" charset="0"/>
                <a:cs typeface="Times New Roman" pitchFamily="18" charset="0"/>
              </a:rPr>
              <a:t>Д-08.3   К-60</a:t>
            </a:r>
            <a:r>
              <a:rPr lang="ru-RU" sz="3300" dirty="0">
                <a:latin typeface="Times New Roman" pitchFamily="18" charset="0"/>
                <a:cs typeface="Times New Roman" pitchFamily="18" charset="0"/>
              </a:rPr>
              <a:t>. Отдельно отражается сумма НДС, указанная в </a:t>
            </a:r>
            <a:r>
              <a:rPr lang="ru-RU" sz="3300" dirty="0" err="1">
                <a:latin typeface="Times New Roman" pitchFamily="18" charset="0"/>
                <a:cs typeface="Times New Roman" pitchFamily="18" charset="0"/>
              </a:rPr>
              <a:t>счет-фактуре</a:t>
            </a:r>
            <a:r>
              <a:rPr lang="ru-RU" sz="3300" dirty="0">
                <a:latin typeface="Times New Roman" pitchFamily="18" charset="0"/>
                <a:cs typeface="Times New Roman" pitchFamily="18" charset="0"/>
              </a:rPr>
              <a:t> подрядной организации </a:t>
            </a:r>
            <a:r>
              <a:rPr lang="ru-RU" sz="3300" b="1" dirty="0">
                <a:latin typeface="Times New Roman" pitchFamily="18" charset="0"/>
                <a:cs typeface="Times New Roman" pitchFamily="18" charset="0"/>
              </a:rPr>
              <a:t>Д-19   К-60</a:t>
            </a:r>
            <a:r>
              <a:rPr lang="ru-RU" sz="3300" dirty="0">
                <a:latin typeface="Times New Roman" pitchFamily="18" charset="0"/>
                <a:cs typeface="Times New Roman" pitchFamily="18" charset="0"/>
              </a:rPr>
              <a:t>.</a:t>
            </a:r>
          </a:p>
          <a:p>
            <a:endParaRPr lang="ru-RU"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6120680"/>
          </a:xfrm>
        </p:spPr>
        <p:txBody>
          <a:bodyPr>
            <a:normAutofit fontScale="70000" lnSpcReduction="20000"/>
          </a:bodyPr>
          <a:lstStyle/>
          <a:p>
            <a:pPr algn="just">
              <a:buNone/>
            </a:pPr>
            <a:r>
              <a:rPr lang="ru-RU" sz="4000" dirty="0">
                <a:latin typeface="Times New Roman" pitchFamily="18" charset="0"/>
                <a:cs typeface="Times New Roman" pitchFamily="18" charset="0"/>
              </a:rPr>
              <a:t>При хозяйственном способе производства строительных работ, учет затрат ведется застройщиком на </a:t>
            </a:r>
            <a:r>
              <a:rPr lang="ru-RU" sz="4000" i="1" dirty="0">
                <a:latin typeface="Times New Roman" pitchFamily="18" charset="0"/>
                <a:cs typeface="Times New Roman" pitchFamily="18" charset="0"/>
              </a:rPr>
              <a:t>счете 08.3</a:t>
            </a:r>
            <a:r>
              <a:rPr lang="ru-RU" sz="4000" dirty="0">
                <a:latin typeface="Times New Roman" pitchFamily="18" charset="0"/>
                <a:cs typeface="Times New Roman" pitchFamily="18" charset="0"/>
              </a:rPr>
              <a:t> и осуществляется в соответствии с порядком установленным ПБУ 2/2008, а также инструкциями по учету строительных работ. При этом на </a:t>
            </a:r>
            <a:r>
              <a:rPr lang="ru-RU" sz="4000" i="1" dirty="0">
                <a:latin typeface="Times New Roman" pitchFamily="18" charset="0"/>
                <a:cs typeface="Times New Roman" pitchFamily="18" charset="0"/>
              </a:rPr>
              <a:t>счете 08.3</a:t>
            </a:r>
            <a:r>
              <a:rPr lang="ru-RU" sz="4000" dirty="0">
                <a:latin typeface="Times New Roman" pitchFamily="18" charset="0"/>
                <a:cs typeface="Times New Roman" pitchFamily="18" charset="0"/>
              </a:rPr>
              <a:t> отражают фактически произведенные застройщиком затраты. </a:t>
            </a:r>
          </a:p>
          <a:p>
            <a:pPr algn="just">
              <a:buNone/>
            </a:pPr>
            <a:r>
              <a:rPr lang="ru-RU" sz="4000" dirty="0">
                <a:latin typeface="Times New Roman" pitchFamily="18" charset="0"/>
                <a:cs typeface="Times New Roman" pitchFamily="18" charset="0"/>
              </a:rPr>
              <a:t>Строительные организации ведут учет затрат на производство строительных работ по следующим статьям строительных расходов:</a:t>
            </a:r>
          </a:p>
          <a:p>
            <a:pPr algn="just"/>
            <a:r>
              <a:rPr lang="ru-RU" sz="4000" dirty="0">
                <a:latin typeface="Times New Roman" pitchFamily="18" charset="0"/>
                <a:cs typeface="Times New Roman" pitchFamily="18" charset="0"/>
              </a:rPr>
              <a:t>материалы;</a:t>
            </a:r>
          </a:p>
          <a:p>
            <a:pPr algn="just"/>
            <a:r>
              <a:rPr lang="ru-RU" sz="4000" dirty="0">
                <a:latin typeface="Times New Roman" pitchFamily="18" charset="0"/>
                <a:cs typeface="Times New Roman" pitchFamily="18" charset="0"/>
              </a:rPr>
              <a:t>расходы на оплату труда рабочих;</a:t>
            </a:r>
          </a:p>
          <a:p>
            <a:pPr algn="just"/>
            <a:r>
              <a:rPr lang="ru-RU" sz="4000" dirty="0">
                <a:latin typeface="Times New Roman" pitchFamily="18" charset="0"/>
                <a:cs typeface="Times New Roman" pitchFamily="18" charset="0"/>
              </a:rPr>
              <a:t>расходы по содержанию и эксплуатации строительных машин и механизмов;</a:t>
            </a:r>
          </a:p>
          <a:p>
            <a:pPr algn="just"/>
            <a:r>
              <a:rPr lang="ru-RU" sz="4000" dirty="0">
                <a:latin typeface="Times New Roman" pitchFamily="18" charset="0"/>
                <a:cs typeface="Times New Roman" pitchFamily="18" charset="0"/>
              </a:rPr>
              <a:t>накладные расходы.</a:t>
            </a:r>
          </a:p>
          <a:p>
            <a:endParaRPr lang="ru-RU"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6048672"/>
          </a:xfrm>
        </p:spPr>
        <p:txBody>
          <a:bodyPr>
            <a:normAutofit lnSpcReduction="10000"/>
          </a:bodyPr>
          <a:lstStyle/>
          <a:p>
            <a:pPr algn="just">
              <a:buNone/>
            </a:pPr>
            <a:r>
              <a:rPr lang="ru-RU" sz="3600" dirty="0">
                <a:latin typeface="Times New Roman" pitchFamily="18" charset="0"/>
                <a:cs typeface="Times New Roman" pitchFamily="18" charset="0"/>
              </a:rPr>
              <a:t>Строительная организация может самостоятельно расширять номенклатуру статей затрат на производство строительных работ исходя из экономической целесообразности и принятых объектов учета. Расходы на производство строительных работ относят в </a:t>
            </a:r>
            <a:r>
              <a:rPr lang="ru-RU" sz="3600" i="1" dirty="0">
                <a:latin typeface="Times New Roman" pitchFamily="18" charset="0"/>
                <a:cs typeface="Times New Roman" pitchFamily="18" charset="0"/>
              </a:rPr>
              <a:t>дебет счета 08.3</a:t>
            </a:r>
            <a:r>
              <a:rPr lang="ru-RU" sz="3600" dirty="0">
                <a:latin typeface="Times New Roman" pitchFamily="18" charset="0"/>
                <a:cs typeface="Times New Roman" pitchFamily="18" charset="0"/>
              </a:rPr>
              <a:t>, при этом оформляется проводка </a:t>
            </a:r>
            <a:r>
              <a:rPr lang="ru-RU" sz="3600" b="1" dirty="0">
                <a:latin typeface="Times New Roman" pitchFamily="18" charset="0"/>
                <a:cs typeface="Times New Roman" pitchFamily="18" charset="0"/>
              </a:rPr>
              <a:t>Д-08.3   К-10, 69, 70, 02, 25, 26 и т.д.</a:t>
            </a:r>
            <a:endParaRPr lang="ru-RU" sz="3600" dirty="0">
              <a:latin typeface="Times New Roman" pitchFamily="18" charset="0"/>
              <a:cs typeface="Times New Roman" pitchFamily="18" charset="0"/>
            </a:endParaRPr>
          </a:p>
          <a:p>
            <a:endParaRPr lang="ru-RU"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65312"/>
            <a:ext cx="8229600" cy="6192688"/>
          </a:xfrm>
        </p:spPr>
        <p:txBody>
          <a:bodyPr>
            <a:normAutofit fontScale="77500" lnSpcReduction="20000"/>
          </a:bodyPr>
          <a:lstStyle/>
          <a:p>
            <a:pPr algn="just">
              <a:buNone/>
            </a:pPr>
            <a:r>
              <a:rPr lang="ru-RU" sz="3600" dirty="0">
                <a:latin typeface="Times New Roman" pitchFamily="18" charset="0"/>
                <a:cs typeface="Times New Roman" pitchFamily="18" charset="0"/>
              </a:rPr>
              <a:t>В случае приобретения оборудования для строительства непосредственно застройщиком при осуществлении строительных работ как подрядным, так и хозяйственном способом учет приобретения, монтажа и ввода в эксплуатацию оборудования осуществляет застройщик. При поступлении оборудования для монтажа его приходуют по фактической стоимости приобретения на </a:t>
            </a:r>
            <a:r>
              <a:rPr lang="ru-RU" sz="3600" i="1" dirty="0">
                <a:latin typeface="Times New Roman" pitchFamily="18" charset="0"/>
                <a:cs typeface="Times New Roman" pitchFamily="18" charset="0"/>
              </a:rPr>
              <a:t>счет 07</a:t>
            </a:r>
            <a:r>
              <a:rPr lang="ru-RU" sz="3600" dirty="0">
                <a:latin typeface="Times New Roman" pitchFamily="18" charset="0"/>
                <a:cs typeface="Times New Roman" pitchFamily="18" charset="0"/>
              </a:rPr>
              <a:t>, при этом делают запись </a:t>
            </a:r>
            <a:r>
              <a:rPr lang="ru-RU" sz="3600" b="1" dirty="0">
                <a:latin typeface="Times New Roman" pitchFamily="18" charset="0"/>
                <a:cs typeface="Times New Roman" pitchFamily="18" charset="0"/>
              </a:rPr>
              <a:t>Д-07   К-60</a:t>
            </a:r>
            <a:r>
              <a:rPr lang="ru-RU" sz="3600" dirty="0">
                <a:latin typeface="Times New Roman" pitchFamily="18" charset="0"/>
                <a:cs typeface="Times New Roman" pitchFamily="18" charset="0"/>
              </a:rPr>
              <a:t>. Отдельно отражают сумму НДС </a:t>
            </a:r>
            <a:r>
              <a:rPr lang="ru-RU" sz="3600" b="1" dirty="0">
                <a:latin typeface="Times New Roman" pitchFamily="18" charset="0"/>
                <a:cs typeface="Times New Roman" pitchFamily="18" charset="0"/>
              </a:rPr>
              <a:t>Д-19   К-60</a:t>
            </a:r>
            <a:r>
              <a:rPr lang="ru-RU" sz="3600" dirty="0">
                <a:latin typeface="Times New Roman" pitchFamily="18" charset="0"/>
                <a:cs typeface="Times New Roman" pitchFamily="18" charset="0"/>
              </a:rPr>
              <a:t>.</a:t>
            </a:r>
          </a:p>
          <a:p>
            <a:pPr algn="just">
              <a:buNone/>
            </a:pPr>
            <a:r>
              <a:rPr lang="ru-RU" sz="3600" dirty="0">
                <a:latin typeface="Times New Roman" pitchFamily="18" charset="0"/>
                <a:cs typeface="Times New Roman" pitchFamily="18" charset="0"/>
              </a:rPr>
              <a:t>Расходы по приобретению оборудования складываются из его стоимости по счетам поставщиков, транспортных расходов по доставке и заготовительно-складских расходов.</a:t>
            </a:r>
          </a:p>
          <a:p>
            <a:endParaRPr lang="ru-RU"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5976664"/>
          </a:xfrm>
        </p:spPr>
        <p:txBody>
          <a:bodyPr>
            <a:normAutofit fontScale="92500" lnSpcReduction="10000"/>
          </a:bodyPr>
          <a:lstStyle/>
          <a:p>
            <a:pPr algn="just">
              <a:buNone/>
            </a:pPr>
            <a:r>
              <a:rPr lang="ru-RU" sz="3300" dirty="0">
                <a:latin typeface="Times New Roman" pitchFamily="18" charset="0"/>
                <a:cs typeface="Times New Roman" pitchFamily="18" charset="0"/>
              </a:rPr>
              <a:t>Первичный учет движения оборудования ведут в порядке установленном для учета материально-производственных запасов, но с использованием первичных документов предназначенных специально для учета оборудования:</a:t>
            </a:r>
          </a:p>
          <a:p>
            <a:pPr algn="just">
              <a:buNone/>
            </a:pPr>
            <a:r>
              <a:rPr lang="ru-RU" sz="3300" dirty="0">
                <a:latin typeface="Times New Roman" pitchFamily="18" charset="0"/>
                <a:cs typeface="Times New Roman" pitchFamily="18" charset="0"/>
              </a:rPr>
              <a:t>- </a:t>
            </a:r>
            <a:r>
              <a:rPr lang="ru-RU" sz="3300" dirty="0" smtClean="0">
                <a:latin typeface="Times New Roman" pitchFamily="18" charset="0"/>
                <a:cs typeface="Times New Roman" pitchFamily="18" charset="0"/>
              </a:rPr>
              <a:t>форма </a:t>
            </a:r>
            <a:r>
              <a:rPr lang="ru-RU" sz="3300" dirty="0">
                <a:latin typeface="Times New Roman" pitchFamily="18" charset="0"/>
                <a:cs typeface="Times New Roman" pitchFamily="18" charset="0"/>
              </a:rPr>
              <a:t>№ ОС-14 «Акт о приеме (поступлении) оборудования»; </a:t>
            </a:r>
          </a:p>
          <a:p>
            <a:pPr algn="just">
              <a:buNone/>
            </a:pPr>
            <a:r>
              <a:rPr lang="ru-RU" sz="3300" dirty="0">
                <a:latin typeface="Times New Roman" pitchFamily="18" charset="0"/>
                <a:cs typeface="Times New Roman" pitchFamily="18" charset="0"/>
              </a:rPr>
              <a:t>- </a:t>
            </a:r>
            <a:r>
              <a:rPr lang="ru-RU" sz="3300" dirty="0" smtClean="0">
                <a:latin typeface="Times New Roman" pitchFamily="18" charset="0"/>
                <a:cs typeface="Times New Roman" pitchFamily="18" charset="0"/>
              </a:rPr>
              <a:t>форма </a:t>
            </a:r>
            <a:r>
              <a:rPr lang="ru-RU" sz="3300" dirty="0">
                <a:latin typeface="Times New Roman" pitchFamily="18" charset="0"/>
                <a:cs typeface="Times New Roman" pitchFamily="18" charset="0"/>
              </a:rPr>
              <a:t>№ ОС-15 «Акт о приеме-передаче оборудования в монтаж»; </a:t>
            </a:r>
          </a:p>
          <a:p>
            <a:pPr algn="just">
              <a:buNone/>
            </a:pPr>
            <a:r>
              <a:rPr lang="ru-RU" sz="3300" dirty="0">
                <a:latin typeface="Times New Roman" pitchFamily="18" charset="0"/>
                <a:cs typeface="Times New Roman" pitchFamily="18" charset="0"/>
              </a:rPr>
              <a:t>- форма № ОС-16 «Акт о выявленных дефектах оборудования».</a:t>
            </a:r>
          </a:p>
          <a:p>
            <a:endParaRPr lang="ru-RU"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229600" cy="6336704"/>
          </a:xfrm>
        </p:spPr>
        <p:txBody>
          <a:bodyPr>
            <a:normAutofit fontScale="85000" lnSpcReduction="20000"/>
          </a:bodyPr>
          <a:lstStyle/>
          <a:p>
            <a:pPr algn="just">
              <a:buNone/>
            </a:pPr>
            <a:r>
              <a:rPr lang="ru-RU" sz="3600" dirty="0">
                <a:latin typeface="Times New Roman" pitchFamily="18" charset="0"/>
                <a:cs typeface="Times New Roman" pitchFamily="18" charset="0"/>
              </a:rPr>
              <a:t>При строительстве объектов подрядным способом заказчик передает оборудование для монтажа строительной организации по акту формы № ОС-15, при этом оборудование продолжает учитываться у заказчика на </a:t>
            </a:r>
            <a:r>
              <a:rPr lang="ru-RU" sz="3600" i="1" dirty="0">
                <a:latin typeface="Times New Roman" pitchFamily="18" charset="0"/>
                <a:cs typeface="Times New Roman" pitchFamily="18" charset="0"/>
              </a:rPr>
              <a:t>счете 07</a:t>
            </a:r>
            <a:r>
              <a:rPr lang="ru-RU" sz="3600" dirty="0">
                <a:latin typeface="Times New Roman" pitchFamily="18" charset="0"/>
                <a:cs typeface="Times New Roman" pitchFamily="18" charset="0"/>
              </a:rPr>
              <a:t>, а у строительной организации оборудование принимается на </a:t>
            </a:r>
            <a:r>
              <a:rPr lang="ru-RU" sz="3600" dirty="0" err="1">
                <a:latin typeface="Times New Roman" pitchFamily="18" charset="0"/>
                <a:cs typeface="Times New Roman" pitchFamily="18" charset="0"/>
              </a:rPr>
              <a:t>забалансовый</a:t>
            </a:r>
            <a:r>
              <a:rPr lang="ru-RU" sz="3600" dirty="0">
                <a:latin typeface="Times New Roman" pitchFamily="18" charset="0"/>
                <a:cs typeface="Times New Roman" pitchFamily="18" charset="0"/>
              </a:rPr>
              <a:t> </a:t>
            </a:r>
            <a:r>
              <a:rPr lang="ru-RU" sz="3600" i="1" dirty="0">
                <a:latin typeface="Times New Roman" pitchFamily="18" charset="0"/>
                <a:cs typeface="Times New Roman" pitchFamily="18" charset="0"/>
              </a:rPr>
              <a:t>счет 005 «Оборудование, принятое для монтажа»</a:t>
            </a:r>
            <a:r>
              <a:rPr lang="ru-RU" sz="3600" dirty="0">
                <a:latin typeface="Times New Roman" pitchFamily="18" charset="0"/>
                <a:cs typeface="Times New Roman" pitchFamily="18" charset="0"/>
              </a:rPr>
              <a:t>. После сдачи строительной организацией оборудования в монтаж на основании справок о выполненных работах или актов инвентаризации незавершенного производства строительных работ заказчик записывает стоимость оборудования на </a:t>
            </a:r>
            <a:r>
              <a:rPr lang="ru-RU" sz="3600" i="1" dirty="0">
                <a:latin typeface="Times New Roman" pitchFamily="18" charset="0"/>
                <a:cs typeface="Times New Roman" pitchFamily="18" charset="0"/>
              </a:rPr>
              <a:t>счет 08.3</a:t>
            </a:r>
            <a:r>
              <a:rPr lang="ru-RU" sz="3600" dirty="0">
                <a:latin typeface="Times New Roman" pitchFamily="18" charset="0"/>
                <a:cs typeface="Times New Roman" pitchFamily="18" charset="0"/>
              </a:rPr>
              <a:t>. При этом делают запись </a:t>
            </a:r>
            <a:r>
              <a:rPr lang="ru-RU" sz="3600" b="1" dirty="0">
                <a:latin typeface="Times New Roman" pitchFamily="18" charset="0"/>
                <a:cs typeface="Times New Roman" pitchFamily="18" charset="0"/>
              </a:rPr>
              <a:t>Д-08.3   К-07</a:t>
            </a:r>
            <a:r>
              <a:rPr lang="ru-RU" sz="3600" dirty="0">
                <a:latin typeface="Times New Roman" pitchFamily="18" charset="0"/>
                <a:cs typeface="Times New Roman" pitchFamily="18" charset="0"/>
              </a:rPr>
              <a:t>.</a:t>
            </a:r>
          </a:p>
          <a:p>
            <a:endParaRPr lang="ru-RU"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88640"/>
            <a:ext cx="8229600" cy="4525963"/>
          </a:xfrm>
        </p:spPr>
        <p:txBody>
          <a:bodyPr>
            <a:noAutofit/>
          </a:bodyPr>
          <a:lstStyle/>
          <a:p>
            <a:pPr algn="just">
              <a:buNone/>
            </a:pPr>
            <a:r>
              <a:rPr lang="ru-RU" sz="3200" dirty="0">
                <a:latin typeface="Times New Roman" pitchFamily="18" charset="0"/>
                <a:cs typeface="Times New Roman" pitchFamily="18" charset="0"/>
              </a:rPr>
              <a:t>В учете застройщика оборудование сданное в монтаж отражается на </a:t>
            </a:r>
            <a:r>
              <a:rPr lang="ru-RU" sz="3200" i="1" dirty="0">
                <a:latin typeface="Times New Roman" pitchFamily="18" charset="0"/>
                <a:cs typeface="Times New Roman" pitchFamily="18" charset="0"/>
              </a:rPr>
              <a:t>счете 08.3</a:t>
            </a:r>
            <a:r>
              <a:rPr lang="ru-RU" sz="3200" dirty="0">
                <a:latin typeface="Times New Roman" pitchFamily="18" charset="0"/>
                <a:cs typeface="Times New Roman" pitchFamily="18" charset="0"/>
              </a:rPr>
              <a:t> по фактическим расходам, начиная с месяца в котором начали работы по установке оборудования на постоянном месте эксплуатации (прикрепление к фундаменту, полу, межэтажному перекрытию и другим несущим конструкциям здания) или начата укрупнительная сборка оборудования. При осуществлении строительно-монтажных работ хозяйственным способом оборудование переданное в монтаж также списывается проводкой </a:t>
            </a:r>
            <a:r>
              <a:rPr lang="ru-RU" sz="3200" b="1" dirty="0">
                <a:latin typeface="Times New Roman" pitchFamily="18" charset="0"/>
                <a:cs typeface="Times New Roman" pitchFamily="18" charset="0"/>
              </a:rPr>
              <a:t>Д-08.3   К-07</a:t>
            </a:r>
            <a:r>
              <a:rPr lang="ru-RU" sz="3200" dirty="0">
                <a:latin typeface="Times New Roman" pitchFamily="18" charset="0"/>
                <a:cs typeface="Times New Roman" pitchFamily="18" charset="0"/>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8229600" cy="5433467"/>
          </a:xfrm>
        </p:spPr>
        <p:txBody>
          <a:bodyPr>
            <a:noAutofit/>
          </a:bodyPr>
          <a:lstStyle/>
          <a:p>
            <a:pPr algn="just">
              <a:buNone/>
            </a:pPr>
            <a:r>
              <a:rPr lang="ru-RU" sz="4000" dirty="0">
                <a:latin typeface="Times New Roman" pitchFamily="18" charset="0"/>
                <a:cs typeface="Times New Roman" pitchFamily="18" charset="0"/>
              </a:rPr>
              <a:t>К </a:t>
            </a:r>
            <a:r>
              <a:rPr lang="ru-RU" sz="4000" i="1" dirty="0">
                <a:latin typeface="Times New Roman" pitchFamily="18" charset="0"/>
                <a:cs typeface="Times New Roman" pitchFamily="18" charset="0"/>
              </a:rPr>
              <a:t>документам четвертого уровня </a:t>
            </a:r>
            <a:r>
              <a:rPr lang="ru-RU" sz="4000" dirty="0">
                <a:latin typeface="Times New Roman" pitchFamily="18" charset="0"/>
                <a:cs typeface="Times New Roman" pitchFamily="18" charset="0"/>
              </a:rPr>
              <a:t>относятся положения, инструкции, приказы и иные документы по ведению бухгалтерского учета, которые создаются непосредственно в конкретной организации и являются внутренними рабочими стандартами хозяйствующего субъекта.</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92696"/>
            <a:ext cx="8229600" cy="5433467"/>
          </a:xfrm>
        </p:spPr>
        <p:txBody>
          <a:bodyPr>
            <a:normAutofit lnSpcReduction="10000"/>
          </a:bodyPr>
          <a:lstStyle/>
          <a:p>
            <a:pPr algn="just">
              <a:buNone/>
            </a:pPr>
            <a:r>
              <a:rPr lang="ru-RU" sz="3600" dirty="0">
                <a:latin typeface="Times New Roman" pitchFamily="18" charset="0"/>
                <a:cs typeface="Times New Roman" pitchFamily="18" charset="0"/>
              </a:rPr>
              <a:t>И отражается на </a:t>
            </a:r>
            <a:r>
              <a:rPr lang="ru-RU" sz="3600" i="1" dirty="0">
                <a:latin typeface="Times New Roman" pitchFamily="18" charset="0"/>
                <a:cs typeface="Times New Roman" pitchFamily="18" charset="0"/>
              </a:rPr>
              <a:t>счете 08.3</a:t>
            </a:r>
            <a:r>
              <a:rPr lang="ru-RU" sz="3600" dirty="0">
                <a:latin typeface="Times New Roman" pitchFamily="18" charset="0"/>
                <a:cs typeface="Times New Roman" pitchFamily="18" charset="0"/>
              </a:rPr>
              <a:t> по фактическим расходам. По окончанию строительных работ и приемки объекта комиссией, объект зачисляется в состав основных средств </a:t>
            </a:r>
            <a:r>
              <a:rPr lang="ru-RU" sz="3600" b="1" dirty="0">
                <a:latin typeface="Times New Roman" pitchFamily="18" charset="0"/>
                <a:cs typeface="Times New Roman" pitchFamily="18" charset="0"/>
              </a:rPr>
              <a:t>Д-01 К-08.3</a:t>
            </a:r>
            <a:r>
              <a:rPr lang="ru-RU" sz="3600" dirty="0">
                <a:latin typeface="Times New Roman" pitchFamily="18" charset="0"/>
                <a:cs typeface="Times New Roman" pitchFamily="18" charset="0"/>
              </a:rPr>
              <a:t> на основании акта формы КС-14 «Акт приемки законченного строительством объекта приемочной комиссией» в сумме фактических расходов на строительство данного объекта.</a:t>
            </a:r>
          </a:p>
          <a:p>
            <a:endParaRPr lang="ru-RU"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latin typeface="Times New Roman" pitchFamily="18" charset="0"/>
                <a:cs typeface="Times New Roman" pitchFamily="18" charset="0"/>
              </a:rPr>
              <a:t>5</a:t>
            </a:r>
            <a:r>
              <a:rPr lang="ru-RU" b="1" dirty="0" smtClean="0">
                <a:latin typeface="Times New Roman" pitchFamily="18" charset="0"/>
                <a:cs typeface="Times New Roman" pitchFamily="18" charset="0"/>
              </a:rPr>
              <a:t>.Учет </a:t>
            </a:r>
            <a:r>
              <a:rPr lang="ru-RU" b="1" dirty="0">
                <a:latin typeface="Times New Roman" pitchFamily="18" charset="0"/>
                <a:cs typeface="Times New Roman" pitchFamily="18" charset="0"/>
              </a:rPr>
              <a:t>приобретения основных средств и нематериальных активов. </a:t>
            </a:r>
          </a:p>
        </p:txBody>
      </p:sp>
      <p:sp>
        <p:nvSpPr>
          <p:cNvPr id="3" name="Содержимое 2"/>
          <p:cNvSpPr>
            <a:spLocks noGrp="1"/>
          </p:cNvSpPr>
          <p:nvPr>
            <p:ph sz="quarter" idx="1"/>
          </p:nvPr>
        </p:nvSpPr>
        <p:spPr>
          <a:xfrm>
            <a:off x="467544" y="1844825"/>
            <a:ext cx="8229600" cy="5013176"/>
          </a:xfrm>
        </p:spPr>
        <p:txBody>
          <a:bodyPr>
            <a:normAutofit fontScale="85000" lnSpcReduction="10000"/>
          </a:bodyPr>
          <a:lstStyle/>
          <a:p>
            <a:pPr algn="just">
              <a:buNone/>
            </a:pPr>
            <a:r>
              <a:rPr lang="ru-RU" sz="3500" dirty="0">
                <a:latin typeface="Times New Roman" pitchFamily="18" charset="0"/>
                <a:cs typeface="Times New Roman" pitchFamily="18" charset="0"/>
              </a:rPr>
              <a:t>Стоимость зданий, сооружений, оборудования, транспортных средств и других объектов, приобретаемых отдельно от строительства, а также стоимость земельных участков и объектов природопользования, приобретаемых предприятием в собственность, а также стоимость нематериальных активов, приобретенных предприятием, отражают на </a:t>
            </a:r>
            <a:r>
              <a:rPr lang="ru-RU" sz="3500" i="1" dirty="0">
                <a:latin typeface="Times New Roman" pitchFamily="18" charset="0"/>
                <a:cs typeface="Times New Roman" pitchFamily="18" charset="0"/>
              </a:rPr>
              <a:t>счете 08</a:t>
            </a:r>
            <a:r>
              <a:rPr lang="ru-RU" sz="3500" dirty="0">
                <a:latin typeface="Times New Roman" pitchFamily="18" charset="0"/>
                <a:cs typeface="Times New Roman" pitchFamily="18" charset="0"/>
              </a:rPr>
              <a:t>, согласно оплаченным или принятым к оплате документам поставщиков после получения этих объектов.</a:t>
            </a:r>
          </a:p>
          <a:p>
            <a:pPr>
              <a:buNone/>
            </a:pPr>
            <a:endParaRPr lang="ru-RU"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229600" cy="6408712"/>
          </a:xfrm>
        </p:spPr>
        <p:txBody>
          <a:bodyPr>
            <a:normAutofit/>
          </a:bodyPr>
          <a:lstStyle/>
          <a:p>
            <a:pPr algn="just">
              <a:buNone/>
            </a:pPr>
            <a:r>
              <a:rPr lang="ru-RU" sz="3600" dirty="0">
                <a:latin typeface="Times New Roman" pitchFamily="18" charset="0"/>
                <a:cs typeface="Times New Roman" pitchFamily="18" charset="0"/>
              </a:rPr>
              <a:t>Стоимость оборудования не требующего монтажа, инструментов и инвентаря, а также стоимость оборудования требующего монтажа, но предназначенного для постоянного запаса отражают на </a:t>
            </a:r>
            <a:r>
              <a:rPr lang="ru-RU" sz="3600" i="1" dirty="0">
                <a:latin typeface="Times New Roman" pitchFamily="18" charset="0"/>
                <a:cs typeface="Times New Roman" pitchFamily="18" charset="0"/>
              </a:rPr>
              <a:t>счете 08</a:t>
            </a:r>
            <a:r>
              <a:rPr lang="ru-RU" sz="3600" dirty="0">
                <a:latin typeface="Times New Roman" pitchFamily="18" charset="0"/>
                <a:cs typeface="Times New Roman" pitchFamily="18" charset="0"/>
              </a:rPr>
              <a:t>, согласно оплаченным или принятым к оплате документам поставщиков после поступления указанных материальных ценностей на место назначения или </a:t>
            </a:r>
            <a:r>
              <a:rPr lang="ru-RU" sz="3600" dirty="0" err="1">
                <a:latin typeface="Times New Roman" pitchFamily="18" charset="0"/>
                <a:cs typeface="Times New Roman" pitchFamily="18" charset="0"/>
              </a:rPr>
              <a:t>оприходования</a:t>
            </a:r>
            <a:r>
              <a:rPr lang="ru-RU" sz="3600" dirty="0">
                <a:latin typeface="Times New Roman" pitchFamily="18" charset="0"/>
                <a:cs typeface="Times New Roman" pitchFamily="18" charset="0"/>
              </a:rPr>
              <a:t>. </a:t>
            </a:r>
          </a:p>
          <a:p>
            <a:endParaRPr lang="ru-RU"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8229600" cy="6120680"/>
          </a:xfrm>
        </p:spPr>
        <p:txBody>
          <a:bodyPr>
            <a:normAutofit fontScale="85000" lnSpcReduction="20000"/>
          </a:bodyPr>
          <a:lstStyle/>
          <a:p>
            <a:pPr algn="just">
              <a:buNone/>
            </a:pPr>
            <a:r>
              <a:rPr lang="ru-RU" sz="3800" dirty="0">
                <a:latin typeface="Times New Roman" pitchFamily="18" charset="0"/>
                <a:cs typeface="Times New Roman" pitchFamily="18" charset="0"/>
              </a:rPr>
              <a:t>В случае не прибытия оплаченного оборудования и инвентаря на склад застройщика их стоимость отражают на счетах учета оборудования на отдельном субсчете «Оборудование, находящееся в пути». При обеспечении строек оборудованием и инвентарем непосредственно строительными организациями, согласно договорам на строительство, застройщик отражает в учете указанные материальные ценности в составе затрат по строительству по договорной стоимости в соответствии с оплаченными или принятыми к оплате счетами строительных организаций.</a:t>
            </a:r>
          </a:p>
          <a:p>
            <a:endParaRPr lang="ru-RU"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521296"/>
            <a:ext cx="8229600" cy="6336704"/>
          </a:xfrm>
        </p:spPr>
        <p:txBody>
          <a:bodyPr>
            <a:normAutofit fontScale="55000" lnSpcReduction="20000"/>
          </a:bodyPr>
          <a:lstStyle/>
          <a:p>
            <a:pPr algn="just">
              <a:buNone/>
            </a:pPr>
            <a:r>
              <a:rPr lang="ru-RU" sz="4500" dirty="0">
                <a:latin typeface="Times New Roman" pitchFamily="18" charset="0"/>
                <a:cs typeface="Times New Roman" pitchFamily="18" charset="0"/>
              </a:rPr>
              <a:t>Инвентарная стоимость приобретенных отдельных видов основных средств и других долгосрочных активов определяется следующим порядком:</a:t>
            </a:r>
          </a:p>
          <a:p>
            <a:pPr marL="514350" indent="-514350" algn="just"/>
            <a:r>
              <a:rPr lang="ru-RU" sz="4500" dirty="0">
                <a:latin typeface="Times New Roman" pitchFamily="18" charset="0"/>
                <a:cs typeface="Times New Roman" pitchFamily="18" charset="0"/>
              </a:rPr>
              <a:t>стоимость зданий, сооружений, оборудования, транспортных средств и других отдельных объектов основных средств складывается из фактических затрат по их приобретению и расходов по их доведению до состояния, в котором они пригодны к использованию;</a:t>
            </a:r>
          </a:p>
          <a:p>
            <a:pPr marL="514350" indent="-514350" algn="just"/>
            <a:r>
              <a:rPr lang="ru-RU" sz="4500" dirty="0">
                <a:latin typeface="Times New Roman" pitchFamily="18" charset="0"/>
                <a:cs typeface="Times New Roman" pitchFamily="18" charset="0"/>
              </a:rPr>
              <a:t>стоимость земельных участков и объектов природопользования складывается из расходов по их приобретению, включая затраты по улучшению их качественного состояния, комиссионные вознаграждения и другие платежи; затраты по строительству различных сооружений на приобретенных земельных участках учитываются отдельно от стоимости этих участков и по завершению работ по строительству сооружений их зачисляют в состав основных средств как отдельные объекты;</a:t>
            </a:r>
          </a:p>
          <a:p>
            <a:endParaRPr lang="ru-RU"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229600" cy="6858000"/>
          </a:xfrm>
        </p:spPr>
        <p:txBody>
          <a:bodyPr>
            <a:normAutofit fontScale="85000" lnSpcReduction="20000"/>
          </a:bodyPr>
          <a:lstStyle/>
          <a:p>
            <a:pPr marL="514350" indent="-514350" algn="just"/>
            <a:r>
              <a:rPr lang="ru-RU" sz="3100" dirty="0">
                <a:latin typeface="Times New Roman" pitchFamily="18" charset="0"/>
                <a:cs typeface="Times New Roman" pitchFamily="18" charset="0"/>
              </a:rPr>
              <a:t>здания, сооружения и другие объекты основных средств, приобретенные отдельно от строительства объектов, а также земельные участки и объекты природопользования зачисляют в размере инвентарной стоимости в состав основных средств по поступлению их в организацию и окончании работ по их доведению до состояния, в котором они пригодны к использованию в запланированных целях на основании акта формы ОС-1;</a:t>
            </a:r>
          </a:p>
          <a:p>
            <a:pPr marL="514350" indent="-514350" algn="just"/>
            <a:r>
              <a:rPr lang="ru-RU" sz="3100" dirty="0">
                <a:latin typeface="Times New Roman" pitchFamily="18" charset="0"/>
                <a:cs typeface="Times New Roman" pitchFamily="18" charset="0"/>
              </a:rPr>
              <a:t>инвентарная стоимость нематериальных активов складывается из затрат по их созданию или приобретению и расходов по доведению их до состояния, в котором они пригодны к использованию в запланированных целях; по мере создания и поступления нематериальных активов в организацию и окончания работ по доведению до состояния, в котором они пригодны к использованию, нематериальные активы зачисляются в состав нематериальных активов на основании акта приемки нематериальных активов.</a:t>
            </a:r>
          </a:p>
          <a:p>
            <a:endParaRPr lang="ru-RU"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052736"/>
            <a:ext cx="8229600" cy="1143000"/>
          </a:xfrm>
        </p:spPr>
        <p:txBody>
          <a:bodyPr>
            <a:normAutofit fontScale="90000"/>
          </a:bodyPr>
          <a:lstStyle/>
          <a:p>
            <a:pPr lvl="0" algn="ctr"/>
            <a:r>
              <a:rPr lang="ru-RU" sz="4300" b="1" dirty="0" smtClean="0">
                <a:latin typeface="Times New Roman" pitchFamily="18" charset="0"/>
                <a:cs typeface="Times New Roman" pitchFamily="18" charset="0"/>
              </a:rPr>
              <a:t>6.Раскрытие </a:t>
            </a:r>
            <a:r>
              <a:rPr lang="ru-RU" sz="4300" b="1" dirty="0">
                <a:latin typeface="Times New Roman" pitchFamily="18" charset="0"/>
                <a:cs typeface="Times New Roman" pitchFamily="18" charset="0"/>
              </a:rPr>
              <a:t>информации о долгосрочных инвестициях в бухгалтерской отчетности.</a:t>
            </a:r>
            <a:r>
              <a:rPr lang="ru-RU" b="1" dirty="0"/>
              <a:t/>
            </a:r>
            <a:br>
              <a:rPr lang="ru-RU" b="1" dirty="0"/>
            </a:br>
            <a:endParaRPr lang="ru-RU" dirty="0"/>
          </a:p>
        </p:txBody>
      </p:sp>
      <p:sp>
        <p:nvSpPr>
          <p:cNvPr id="3" name="Содержимое 2"/>
          <p:cNvSpPr>
            <a:spLocks noGrp="1"/>
          </p:cNvSpPr>
          <p:nvPr>
            <p:ph sz="quarter" idx="1"/>
          </p:nvPr>
        </p:nvSpPr>
        <p:spPr>
          <a:xfrm>
            <a:off x="539552" y="1772816"/>
            <a:ext cx="8229600" cy="4886003"/>
          </a:xfrm>
        </p:spPr>
        <p:txBody>
          <a:bodyPr>
            <a:normAutofit fontScale="77500" lnSpcReduction="20000"/>
          </a:bodyPr>
          <a:lstStyle/>
          <a:p>
            <a:pPr algn="just">
              <a:buNone/>
            </a:pPr>
            <a:r>
              <a:rPr lang="ru-RU" sz="3600" dirty="0">
                <a:latin typeface="Times New Roman" pitchFamily="18" charset="0"/>
                <a:cs typeface="Times New Roman" pitchFamily="18" charset="0"/>
              </a:rPr>
              <a:t>Долгосрочные инвестиции отражаются в форме Бухгалтерский баланс, раздел </a:t>
            </a:r>
            <a:r>
              <a:rPr lang="en-US" sz="3600" dirty="0">
                <a:latin typeface="Times New Roman" pitchFamily="18" charset="0"/>
                <a:cs typeface="Times New Roman" pitchFamily="18" charset="0"/>
              </a:rPr>
              <a:t>I</a:t>
            </a:r>
            <a:r>
              <a:rPr lang="ru-RU" sz="3600" dirty="0">
                <a:latin typeface="Times New Roman" pitchFamily="18" charset="0"/>
                <a:cs typeface="Times New Roman" pitchFamily="18" charset="0"/>
              </a:rPr>
              <a:t> «</a:t>
            </a:r>
            <a:r>
              <a:rPr lang="ru-RU" sz="3600" dirty="0" err="1">
                <a:latin typeface="Times New Roman" pitchFamily="18" charset="0"/>
                <a:cs typeface="Times New Roman" pitchFamily="18" charset="0"/>
              </a:rPr>
              <a:t>Внеоборотные</a:t>
            </a:r>
            <a:r>
              <a:rPr lang="ru-RU" sz="3600" dirty="0">
                <a:latin typeface="Times New Roman" pitchFamily="18" charset="0"/>
                <a:cs typeface="Times New Roman" pitchFamily="18" charset="0"/>
              </a:rPr>
              <a:t> активы» по строке 1170 «Прочие </a:t>
            </a:r>
            <a:r>
              <a:rPr lang="ru-RU" sz="3600" dirty="0" err="1">
                <a:latin typeface="Times New Roman" pitchFamily="18" charset="0"/>
                <a:cs typeface="Times New Roman" pitchFamily="18" charset="0"/>
              </a:rPr>
              <a:t>внеоборотные</a:t>
            </a:r>
            <a:r>
              <a:rPr lang="ru-RU" sz="3600" dirty="0">
                <a:latin typeface="Times New Roman" pitchFamily="18" charset="0"/>
                <a:cs typeface="Times New Roman" pitchFamily="18" charset="0"/>
              </a:rPr>
              <a:t> активы». По этой строке застройщик показывает стоимость незаконченного строительства, ведущегося как хозяйственным, так и подрядным способом, а так же стоимость незаконченных долгосрочных инвестиций в основные средства и нематериальные активы, т.е. по строке 1170 отражается дебетовое сальдо по </a:t>
            </a:r>
            <a:r>
              <a:rPr lang="ru-RU" sz="3600" i="1" dirty="0">
                <a:latin typeface="Times New Roman" pitchFamily="18" charset="0"/>
                <a:cs typeface="Times New Roman" pitchFamily="18" charset="0"/>
              </a:rPr>
              <a:t>счету 08</a:t>
            </a:r>
            <a:r>
              <a:rPr lang="ru-RU" sz="3600" dirty="0">
                <a:latin typeface="Times New Roman" pitchFamily="18" charset="0"/>
                <a:cs typeface="Times New Roman" pitchFamily="18" charset="0"/>
              </a:rPr>
              <a:t>. Кроме того, информация о движении долгосрочных инвестиций приводится в Пояснениях к бухгалтерскому балансу и отчету о прибылях и убытках в разделе 2 «Основные средства».</a:t>
            </a:r>
          </a:p>
          <a:p>
            <a:endParaRPr lang="ru-RU"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7467600" cy="1143000"/>
          </a:xfrm>
        </p:spPr>
        <p:txBody>
          <a:bodyPr>
            <a:normAutofit fontScale="90000"/>
          </a:bodyPr>
          <a:lstStyle/>
          <a:p>
            <a:pPr algn="ctr"/>
            <a:r>
              <a:rPr lang="ru-RU" sz="3600" b="1" dirty="0" smtClean="0">
                <a:latin typeface="Times New Roman" pitchFamily="18" charset="0"/>
                <a:cs typeface="Times New Roman" pitchFamily="18" charset="0"/>
              </a:rPr>
              <a:t>Тема 4. УЧЕТ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611560" y="1124744"/>
            <a:ext cx="7467600" cy="4873752"/>
          </a:xfrm>
        </p:spPr>
        <p:txBody>
          <a:bodyPr>
            <a:normAutofit fontScale="77500" lnSpcReduction="20000"/>
          </a:bodyPr>
          <a:lstStyle/>
          <a:p>
            <a:pPr algn="just">
              <a:buNone/>
            </a:pPr>
            <a:endParaRPr lang="ru-RU"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Понятие, классификация и задачи учета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Документальное оформление операций по движению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Аналитический и синтетический учет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Оценка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Учет поступления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Порядок начисления и учет амортизации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Учет выбытия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Учет операций по ремонту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Аренда основных средств.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 Инвентаризация основных средств.</a:t>
            </a:r>
            <a:endParaRPr lang="ru-RU" sz="2800" dirty="0">
              <a:latin typeface="Times New Roman" pitchFamily="18" charset="0"/>
              <a:cs typeface="Times New Roman" pitchFamily="18" charset="0"/>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476672"/>
            <a:ext cx="7467600" cy="6141296"/>
          </a:xfrm>
        </p:spPr>
        <p:txBody>
          <a:bodyPr>
            <a:normAutofit lnSpcReduction="10000"/>
          </a:bodyPr>
          <a:lstStyle/>
          <a:p>
            <a:r>
              <a:rPr lang="ru-RU" sz="2600" dirty="0" smtClean="0">
                <a:latin typeface="Times New Roman" pitchFamily="18" charset="0"/>
                <a:cs typeface="Times New Roman" pitchFamily="18" charset="0"/>
              </a:rPr>
              <a:t>Положение по бухгалтерскому учету «Учет основных средств» (ПБУ 6/01), утверждено приказом Минфина РФ от 30.03.2001 г. № 26н, в ред. от 24.12.2010 г. № 186н.</a:t>
            </a:r>
          </a:p>
          <a:p>
            <a:r>
              <a:rPr lang="ru-RU" sz="2600" dirty="0" smtClean="0">
                <a:latin typeface="Times New Roman" pitchFamily="18" charset="0"/>
                <a:cs typeface="Times New Roman" pitchFamily="18" charset="0"/>
              </a:rPr>
              <a:t>Методические указания по бухгалтерскому учету основных средств, утверждены приказом Минфина РФ от 13.10.2003 г. №91н, в ред. от 27.12.2010 г. №186н.</a:t>
            </a:r>
          </a:p>
          <a:p>
            <a:r>
              <a:rPr lang="ru-RU" sz="2600" dirty="0" smtClean="0">
                <a:latin typeface="Times New Roman" pitchFamily="18" charset="0"/>
                <a:cs typeface="Times New Roman" pitchFamily="18" charset="0"/>
              </a:rPr>
              <a:t>Общероссийский классификатор основных фондов (ОКОФ), утвержден постановлением Госстандарта РФ от 26.12.1994 г. № 359, в ред. от 14.04.1998 г.</a:t>
            </a:r>
          </a:p>
          <a:p>
            <a:r>
              <a:rPr lang="ru-RU" sz="2600" dirty="0" smtClean="0">
                <a:latin typeface="Times New Roman" pitchFamily="18" charset="0"/>
                <a:cs typeface="Times New Roman" pitchFamily="18" charset="0"/>
              </a:rPr>
              <a:t>Постановление Госкомстата РФ «Об утверждении унифицированных форм первичной учетной документации по учету основных средств» от 21.01.2003 г. №7.</a:t>
            </a:r>
          </a:p>
          <a:p>
            <a:endParaRPr lang="ru-RU"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467600" cy="1143000"/>
          </a:xfrm>
        </p:spPr>
        <p:txBody>
          <a:bodyPr>
            <a:normAutofit fontScale="90000"/>
          </a:bodyPr>
          <a:lstStyle/>
          <a:p>
            <a:pPr algn="ctr"/>
            <a:r>
              <a:rPr lang="ru-RU" b="1" dirty="0" smtClean="0">
                <a:latin typeface="Times New Roman" pitchFamily="18" charset="0"/>
                <a:cs typeface="Times New Roman" pitchFamily="18" charset="0"/>
              </a:rPr>
              <a:t>1. Понятие, классификация и задачи учета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539552" y="1340768"/>
            <a:ext cx="7467600" cy="5517232"/>
          </a:xfrm>
        </p:spPr>
        <p:txBody>
          <a:bodyPr>
            <a:normAutofit fontScale="92500" lnSpcReduction="10000"/>
          </a:bodyPr>
          <a:lstStyle/>
          <a:p>
            <a:pPr algn="just">
              <a:buNone/>
            </a:pPr>
            <a:r>
              <a:rPr lang="ru-RU" sz="3200" dirty="0" smtClean="0">
                <a:latin typeface="Times New Roman" pitchFamily="18" charset="0"/>
                <a:cs typeface="Times New Roman" pitchFamily="18" charset="0"/>
              </a:rPr>
              <a:t>В соответствии с ПБУ 6/01 основные средства – это часть имущества организации, используемая в качестве средств труда при производстве продукции, выполнении работ, оказании услуг или для управленческих нужд организации в течение периода, превышающего 12 месяцев; организацией не предполагается последующая перепродажа этого имущества и имущество способно приносить организации доход в будущем.</a:t>
            </a:r>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836712"/>
            <a:ext cx="8229600" cy="5577483"/>
          </a:xfrm>
        </p:spPr>
        <p:txBody>
          <a:bodyPr>
            <a:normAutofit lnSpcReduction="10000"/>
          </a:bodyPr>
          <a:lstStyle/>
          <a:p>
            <a:pPr algn="just">
              <a:buNone/>
            </a:pPr>
            <a:r>
              <a:rPr lang="ru-RU" sz="3600" dirty="0">
                <a:latin typeface="Times New Roman" pitchFamily="18" charset="0"/>
                <a:cs typeface="Times New Roman" pitchFamily="18" charset="0"/>
              </a:rPr>
              <a:t>К ним следует отнести приказ об учетной политике организации, рабочий план счетов бухгалтерского учета, положение об оплате труда и его стимулировании, должностные инструкции, инструкции по инвентаризации и т.д., разрабатываемые на основе действующего законодательства и нормативных документов.</a:t>
            </a:r>
          </a:p>
          <a:p>
            <a:pPr>
              <a:buNone/>
            </a:pPr>
            <a:endParaRPr lang="ru-RU"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404664"/>
            <a:ext cx="7467600" cy="6264696"/>
          </a:xfrm>
        </p:spPr>
        <p:txBody>
          <a:bodyPr>
            <a:normAutofit lnSpcReduction="10000"/>
          </a:bodyPr>
          <a:lstStyle/>
          <a:p>
            <a:pPr algn="just">
              <a:buNone/>
            </a:pPr>
            <a:r>
              <a:rPr lang="ru-RU" sz="3400" dirty="0" smtClean="0">
                <a:latin typeface="Times New Roman" pitchFamily="18" charset="0"/>
                <a:cs typeface="Times New Roman" pitchFamily="18" charset="0"/>
              </a:rPr>
              <a:t>Имущество, в отношении которого выполняется все вышеперечисленные условия, стоимостью не более 40 тыс. р. за единицу, может отражаться в бухгалтерском учете и отчетности в составе материально-производственных запасов. Данное положение должно быть закреплено в учетной политике организации. Иначе это имущество будет отражаться в составе основных средств.</a:t>
            </a:r>
          </a:p>
          <a:p>
            <a:endParaRPr lang="ru-RU"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611560" y="260648"/>
            <a:ext cx="7467600" cy="6336704"/>
          </a:xfrm>
        </p:spPr>
        <p:txBody>
          <a:bodyPr>
            <a:noAutofit/>
          </a:bodyPr>
          <a:lstStyle/>
          <a:p>
            <a:pPr algn="just">
              <a:buNone/>
            </a:pPr>
            <a:r>
              <a:rPr lang="ru-RU" sz="1600" dirty="0" smtClean="0"/>
              <a:t>.</a:t>
            </a:r>
          </a:p>
          <a:p>
            <a:pPr algn="just">
              <a:buNone/>
            </a:pPr>
            <a:r>
              <a:rPr lang="ru-RU" sz="2600" dirty="0" smtClean="0">
                <a:latin typeface="Times New Roman" pitchFamily="18" charset="0"/>
                <a:cs typeface="Times New Roman" pitchFamily="18" charset="0"/>
              </a:rPr>
              <a:t>Для определения состава и группировки основных средств используется ОКОФ:</a:t>
            </a:r>
          </a:p>
          <a:p>
            <a:pPr marL="342900" lvl="0" indent="-342900" algn="just">
              <a:buNone/>
            </a:pPr>
            <a:r>
              <a:rPr lang="ru-RU" sz="2600" dirty="0" smtClean="0">
                <a:latin typeface="Times New Roman" pitchFamily="18" charset="0"/>
                <a:cs typeface="Times New Roman" pitchFamily="18" charset="0"/>
              </a:rPr>
              <a:t>1. здания, кроме жилых;</a:t>
            </a:r>
          </a:p>
          <a:p>
            <a:pPr marL="342900" lvl="0" indent="-342900" algn="just">
              <a:buNone/>
            </a:pPr>
            <a:r>
              <a:rPr lang="ru-RU" sz="2600" dirty="0" smtClean="0">
                <a:latin typeface="Times New Roman" pitchFamily="18" charset="0"/>
                <a:cs typeface="Times New Roman" pitchFamily="18" charset="0"/>
              </a:rPr>
              <a:t>2. сооружения (электропроводы, ЛЭП и т.д.);</a:t>
            </a:r>
          </a:p>
          <a:p>
            <a:pPr marL="342900" lvl="0" indent="-342900" algn="just">
              <a:buNone/>
            </a:pPr>
            <a:r>
              <a:rPr lang="ru-RU" sz="2600" dirty="0" smtClean="0">
                <a:latin typeface="Times New Roman" pitchFamily="18" charset="0"/>
                <a:cs typeface="Times New Roman" pitchFamily="18" charset="0"/>
              </a:rPr>
              <a:t>3. жилища, т.е. здания для не временного проживания;</a:t>
            </a:r>
          </a:p>
          <a:p>
            <a:pPr marL="342900" lvl="0" indent="-342900" algn="just">
              <a:buNone/>
            </a:pPr>
            <a:r>
              <a:rPr lang="ru-RU" sz="2600" dirty="0" smtClean="0">
                <a:latin typeface="Times New Roman" pitchFamily="18" charset="0"/>
                <a:cs typeface="Times New Roman" pitchFamily="18" charset="0"/>
              </a:rPr>
              <a:t>4. машины и оборудование:</a:t>
            </a:r>
          </a:p>
          <a:p>
            <a:pPr marL="342900" indent="-342900" algn="just">
              <a:buNone/>
            </a:pPr>
            <a:r>
              <a:rPr lang="ru-RU" sz="2600" dirty="0" smtClean="0">
                <a:latin typeface="Times New Roman" pitchFamily="18" charset="0"/>
                <a:cs typeface="Times New Roman" pitchFamily="18" charset="0"/>
              </a:rPr>
              <a:t>4.1)силовые машины и оборудование(энергетическое оборудование);</a:t>
            </a:r>
          </a:p>
          <a:p>
            <a:pPr marL="342900" indent="-342900" algn="just">
              <a:buNone/>
            </a:pPr>
            <a:r>
              <a:rPr lang="ru-RU" sz="2600" dirty="0" smtClean="0">
                <a:latin typeface="Times New Roman" pitchFamily="18" charset="0"/>
                <a:cs typeface="Times New Roman" pitchFamily="18" charset="0"/>
              </a:rPr>
              <a:t>4.2) рабочие машины и оборудование;</a:t>
            </a:r>
          </a:p>
          <a:p>
            <a:pPr marL="342900" indent="-342900" algn="just">
              <a:buNone/>
            </a:pPr>
            <a:r>
              <a:rPr lang="ru-RU" sz="2600" dirty="0" smtClean="0">
                <a:latin typeface="Times New Roman" pitchFamily="18" charset="0"/>
                <a:cs typeface="Times New Roman" pitchFamily="18" charset="0"/>
              </a:rPr>
              <a:t>4.3) информационное оборудование (компьютеры, оргтехника);</a:t>
            </a:r>
          </a:p>
          <a:p>
            <a:pPr>
              <a:buNone/>
            </a:pPr>
            <a:endParaRPr lang="ru-RU" sz="1600"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457200" y="332656"/>
            <a:ext cx="7467600" cy="6141296"/>
          </a:xfrm>
        </p:spPr>
        <p:txBody>
          <a:bodyPr>
            <a:normAutofit/>
          </a:bodyPr>
          <a:lstStyle/>
          <a:p>
            <a:pPr marL="457200" lvl="0" indent="-457200" algn="just">
              <a:buNone/>
            </a:pPr>
            <a:r>
              <a:rPr lang="ru-RU" sz="2800" dirty="0" smtClean="0">
                <a:latin typeface="Times New Roman" pitchFamily="18" charset="0"/>
                <a:cs typeface="Times New Roman" pitchFamily="18" charset="0"/>
              </a:rPr>
              <a:t>5. транспортные средства (в том числе городской транспорт);</a:t>
            </a:r>
          </a:p>
          <a:p>
            <a:pPr marL="457200" lvl="0" indent="-457200" algn="just">
              <a:buNone/>
            </a:pPr>
            <a:r>
              <a:rPr lang="ru-RU" sz="2800" dirty="0" smtClean="0">
                <a:latin typeface="Times New Roman" pitchFamily="18" charset="0"/>
                <a:cs typeface="Times New Roman" pitchFamily="18" charset="0"/>
              </a:rPr>
              <a:t>6. производственный и хозяйственный инвентарь:</a:t>
            </a:r>
          </a:p>
          <a:p>
            <a:pPr algn="just">
              <a:buNone/>
            </a:pPr>
            <a:r>
              <a:rPr lang="ru-RU" sz="2800" dirty="0" smtClean="0">
                <a:latin typeface="Times New Roman" pitchFamily="18" charset="0"/>
                <a:cs typeface="Times New Roman" pitchFamily="18" charset="0"/>
              </a:rPr>
              <a:t>6.1) производственный инвентарь;</a:t>
            </a:r>
          </a:p>
          <a:p>
            <a:pPr algn="just">
              <a:buNone/>
            </a:pPr>
            <a:r>
              <a:rPr lang="ru-RU" sz="2800" dirty="0" smtClean="0">
                <a:latin typeface="Times New Roman" pitchFamily="18" charset="0"/>
                <a:cs typeface="Times New Roman" pitchFamily="18" charset="0"/>
              </a:rPr>
              <a:t>6.2) хозяйственный инвентарь;</a:t>
            </a:r>
          </a:p>
          <a:p>
            <a:pPr lvl="0" algn="just">
              <a:buNone/>
            </a:pPr>
            <a:r>
              <a:rPr lang="ru-RU" sz="2800" dirty="0" smtClean="0">
                <a:latin typeface="Times New Roman" pitchFamily="18" charset="0"/>
                <a:cs typeface="Times New Roman" pitchFamily="18" charset="0"/>
              </a:rPr>
              <a:t>7. скот рабочий, продуктивный и племенной, кроме молодняка и скота для убоя;</a:t>
            </a:r>
          </a:p>
          <a:p>
            <a:pPr lvl="0" algn="just">
              <a:buNone/>
            </a:pPr>
            <a:r>
              <a:rPr lang="ru-RU" sz="2800" dirty="0" smtClean="0">
                <a:latin typeface="Times New Roman" pitchFamily="18" charset="0"/>
                <a:cs typeface="Times New Roman" pitchFamily="18" charset="0"/>
              </a:rPr>
              <a:t>8. многолетние насаждения (искусственные многолетние насаждения);</a:t>
            </a:r>
          </a:p>
          <a:p>
            <a:pPr lvl="0" algn="just">
              <a:buNone/>
            </a:pPr>
            <a:r>
              <a:rPr lang="ru-RU" sz="2800" dirty="0" smtClean="0">
                <a:latin typeface="Times New Roman" pitchFamily="18" charset="0"/>
                <a:cs typeface="Times New Roman" pitchFamily="18" charset="0"/>
              </a:rPr>
              <a:t>9. материальные основные фонды, не включенные группировки (библиотечные фонды, фонды архивов, музеев).</a:t>
            </a:r>
          </a:p>
          <a:p>
            <a:pPr>
              <a:buNone/>
            </a:pPr>
            <a:endParaRPr lang="ru-RU"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a:bodyPr>
          <a:lstStyle/>
          <a:p>
            <a:pPr algn="just">
              <a:buNone/>
            </a:pPr>
            <a:r>
              <a:rPr lang="ru-RU" sz="2800" dirty="0" smtClean="0">
                <a:latin typeface="Times New Roman" pitchFamily="18" charset="0"/>
                <a:cs typeface="Times New Roman" pitchFamily="18" charset="0"/>
              </a:rPr>
              <a:t>Кроме того, в соответствии с ПБУ 6/01, в составе основных средств учитываются:</a:t>
            </a:r>
          </a:p>
          <a:p>
            <a:pPr algn="just"/>
            <a:r>
              <a:rPr lang="ru-RU" sz="2800" dirty="0" smtClean="0">
                <a:latin typeface="Times New Roman" pitchFamily="18" charset="0"/>
                <a:cs typeface="Times New Roman" pitchFamily="18" charset="0"/>
              </a:rPr>
              <a:t>капитальные вложения в коренное улучшение земель;</a:t>
            </a:r>
          </a:p>
          <a:p>
            <a:pPr algn="just"/>
            <a:r>
              <a:rPr lang="ru-RU" sz="2800" dirty="0" smtClean="0">
                <a:latin typeface="Times New Roman" pitchFamily="18" charset="0"/>
                <a:cs typeface="Times New Roman" pitchFamily="18" charset="0"/>
              </a:rPr>
              <a:t>капитальные вложения в арендованные объекты основных средств;</a:t>
            </a:r>
          </a:p>
          <a:p>
            <a:pPr algn="just"/>
            <a:r>
              <a:rPr lang="ru-RU" sz="2800" dirty="0" smtClean="0">
                <a:latin typeface="Times New Roman" pitchFamily="18" charset="0"/>
                <a:cs typeface="Times New Roman" pitchFamily="18" charset="0"/>
              </a:rPr>
              <a:t>земельные участки, находящиеся в собственности организации;</a:t>
            </a:r>
          </a:p>
          <a:p>
            <a:pPr algn="just"/>
            <a:r>
              <a:rPr lang="ru-RU" sz="2800" dirty="0" smtClean="0">
                <a:latin typeface="Times New Roman" pitchFamily="18" charset="0"/>
                <a:cs typeface="Times New Roman" pitchFamily="18" charset="0"/>
              </a:rPr>
              <a:t>объекты природопользования, находящиеся в собственности организации.</a:t>
            </a:r>
          </a:p>
          <a:p>
            <a:pPr algn="just">
              <a:buNone/>
            </a:pPr>
            <a:r>
              <a:rPr lang="ru-RU" sz="2800" dirty="0" smtClean="0">
                <a:latin typeface="Times New Roman" pitchFamily="18" charset="0"/>
                <a:cs typeface="Times New Roman" pitchFamily="18" charset="0"/>
              </a:rPr>
              <a:t>Основные средства можно классифицировать по нескольким признакам.</a:t>
            </a:r>
          </a:p>
          <a:p>
            <a:pPr>
              <a:buNone/>
            </a:pPr>
            <a:endParaRPr lang="ru-RU"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429328"/>
          </a:xfrm>
        </p:spPr>
        <p:txBody>
          <a:bodyPr>
            <a:normAutofit/>
          </a:bodyPr>
          <a:lstStyle/>
          <a:p>
            <a:pPr lvl="1">
              <a:buNone/>
            </a:pPr>
            <a:r>
              <a:rPr lang="ru-RU" sz="2400" b="1" i="1" dirty="0" smtClean="0">
                <a:latin typeface="Times New Roman" pitchFamily="18" charset="0"/>
                <a:cs typeface="Times New Roman" pitchFamily="18" charset="0"/>
              </a:rPr>
              <a:t>1</a:t>
            </a:r>
            <a:r>
              <a:rPr lang="ru-RU" sz="2800" b="1" i="1" dirty="0" smtClean="0">
                <a:latin typeface="Times New Roman" pitchFamily="18" charset="0"/>
                <a:cs typeface="Times New Roman" pitchFamily="18" charset="0"/>
              </a:rPr>
              <a:t>. По степени использования:</a:t>
            </a:r>
            <a:endParaRPr lang="ru-RU" sz="2800" dirty="0" smtClean="0">
              <a:latin typeface="Times New Roman" pitchFamily="18" charset="0"/>
              <a:cs typeface="Times New Roman" pitchFamily="18" charset="0"/>
            </a:endParaRPr>
          </a:p>
          <a:p>
            <a:pPr lvl="1"/>
            <a:r>
              <a:rPr lang="ru-RU" sz="2800" dirty="0" smtClean="0">
                <a:latin typeface="Times New Roman" pitchFamily="18" charset="0"/>
                <a:cs typeface="Times New Roman" pitchFamily="18" charset="0"/>
              </a:rPr>
              <a:t>находящиеся в эксплуатации;</a:t>
            </a:r>
          </a:p>
          <a:p>
            <a:pPr lvl="1"/>
            <a:r>
              <a:rPr lang="ru-RU" sz="2800" dirty="0" smtClean="0">
                <a:latin typeface="Times New Roman" pitchFamily="18" charset="0"/>
                <a:cs typeface="Times New Roman" pitchFamily="18" charset="0"/>
              </a:rPr>
              <a:t>находящиеся на консервации; </a:t>
            </a:r>
          </a:p>
          <a:p>
            <a:pPr lvl="1"/>
            <a:r>
              <a:rPr lang="ru-RU" sz="2800" dirty="0" smtClean="0">
                <a:latin typeface="Times New Roman" pitchFamily="18" charset="0"/>
                <a:cs typeface="Times New Roman" pitchFamily="18" charset="0"/>
              </a:rPr>
              <a:t>находящиеся в запасе или резерве;</a:t>
            </a:r>
          </a:p>
          <a:p>
            <a:pPr lvl="1"/>
            <a:r>
              <a:rPr lang="ru-RU" sz="2800" dirty="0" smtClean="0">
                <a:latin typeface="Times New Roman" pitchFamily="18" charset="0"/>
                <a:cs typeface="Times New Roman" pitchFamily="18" charset="0"/>
              </a:rPr>
              <a:t>находящиеся в стадии достройки, дооборудования, реконструкции, или частичной ликвидации.</a:t>
            </a:r>
          </a:p>
          <a:p>
            <a:pPr lvl="0">
              <a:buNone/>
            </a:pPr>
            <a:r>
              <a:rPr lang="ru-RU" sz="2800" b="1" i="1" dirty="0" smtClean="0">
                <a:latin typeface="Times New Roman" pitchFamily="18" charset="0"/>
                <a:cs typeface="Times New Roman" pitchFamily="18" charset="0"/>
              </a:rPr>
              <a:t>2. По наличию прав на основные средства:</a:t>
            </a:r>
            <a:endParaRPr lang="ru-RU" sz="2800" dirty="0" smtClean="0">
              <a:latin typeface="Times New Roman" pitchFamily="18" charset="0"/>
              <a:cs typeface="Times New Roman" pitchFamily="18" charset="0"/>
            </a:endParaRPr>
          </a:p>
          <a:p>
            <a:pPr lvl="1"/>
            <a:r>
              <a:rPr lang="ru-RU" sz="2800" dirty="0" smtClean="0">
                <a:latin typeface="Times New Roman" pitchFamily="18" charset="0"/>
                <a:cs typeface="Times New Roman" pitchFamily="18" charset="0"/>
              </a:rPr>
              <a:t> собственные;</a:t>
            </a:r>
          </a:p>
          <a:p>
            <a:pPr lvl="1"/>
            <a:r>
              <a:rPr lang="ru-RU" sz="2800" dirty="0" smtClean="0">
                <a:latin typeface="Times New Roman" pitchFamily="18" charset="0"/>
                <a:cs typeface="Times New Roman" pitchFamily="18" charset="0"/>
              </a:rPr>
              <a:t>арендованные;</a:t>
            </a:r>
          </a:p>
          <a:p>
            <a:pPr lvl="1"/>
            <a:r>
              <a:rPr lang="ru-RU" sz="2800" dirty="0" smtClean="0">
                <a:latin typeface="Times New Roman" pitchFamily="18" charset="0"/>
                <a:cs typeface="Times New Roman" pitchFamily="18" charset="0"/>
              </a:rPr>
              <a:t>основные средства, находящиеся в оперативном, управлении или хозяйственном ведении.</a:t>
            </a:r>
          </a:p>
          <a:p>
            <a:pPr>
              <a:buNone/>
            </a:pPr>
            <a:endParaRPr lang="ru-RU"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lvl="0" algn="just">
              <a:buNone/>
            </a:pPr>
            <a:r>
              <a:rPr lang="ru-RU" b="1" i="1" dirty="0" smtClean="0"/>
              <a:t>3. По назначению:</a:t>
            </a:r>
            <a:endParaRPr lang="ru-RU" sz="1800" dirty="0" smtClean="0"/>
          </a:p>
          <a:p>
            <a:pPr lvl="1" algn="just"/>
            <a:r>
              <a:rPr lang="ru-RU" sz="2400" dirty="0" smtClean="0"/>
              <a:t>производственные основные фонды, в том числе активная и пассивная часть в составе производственных фондов;</a:t>
            </a:r>
            <a:endParaRPr lang="ru-RU" sz="1800" dirty="0" smtClean="0"/>
          </a:p>
          <a:p>
            <a:pPr lvl="1" algn="just"/>
            <a:r>
              <a:rPr lang="ru-RU" sz="2400" dirty="0" smtClean="0"/>
              <a:t>непроизводственные фонды.</a:t>
            </a:r>
            <a:endParaRPr lang="ru-RU" sz="1800" dirty="0" smtClean="0"/>
          </a:p>
          <a:p>
            <a:pPr algn="just">
              <a:buNone/>
            </a:pPr>
            <a:r>
              <a:rPr lang="ru-RU" i="1" dirty="0" smtClean="0"/>
              <a:t>Выделяются следующие задачи учета основных средств:</a:t>
            </a:r>
            <a:endParaRPr lang="ru-RU" sz="1800" i="1" dirty="0" smtClean="0"/>
          </a:p>
          <a:p>
            <a:pPr lvl="0" algn="just"/>
            <a:r>
              <a:rPr lang="ru-RU" dirty="0" smtClean="0"/>
              <a:t>правильное документационное оформление и своевременное отражение в учете поступления основных средств, их внутреннего перемещения и выбытия;</a:t>
            </a:r>
            <a:endParaRPr lang="ru-RU" sz="1800" dirty="0" smtClean="0"/>
          </a:p>
          <a:p>
            <a:pPr lvl="0" algn="just"/>
            <a:r>
              <a:rPr lang="ru-RU" dirty="0" smtClean="0"/>
              <a:t>правильное и своевременное начисление амортизации основных средств;</a:t>
            </a:r>
            <a:endParaRPr lang="ru-RU" sz="1800" dirty="0" smtClean="0"/>
          </a:p>
          <a:p>
            <a:pPr lvl="0" algn="just"/>
            <a:r>
              <a:rPr lang="ru-RU" dirty="0" smtClean="0"/>
              <a:t>достоверное определение результатов от продажи и прочего выбытия основных средств;</a:t>
            </a:r>
            <a:endParaRPr lang="ru-RU" sz="1800" dirty="0" smtClean="0"/>
          </a:p>
          <a:p>
            <a:pPr lvl="0" algn="just"/>
            <a:r>
              <a:rPr lang="ru-RU" dirty="0" smtClean="0"/>
              <a:t>полное определение затрат, связанных с поддержанием основных средств в рабочем состоянии;</a:t>
            </a:r>
            <a:endParaRPr lang="ru-RU" sz="1800" dirty="0" smtClean="0"/>
          </a:p>
          <a:p>
            <a:pPr lvl="0" algn="just"/>
            <a:r>
              <a:rPr lang="ru-RU" dirty="0" smtClean="0"/>
              <a:t>контроль за сохранностью и эффективностью использования основных средств.</a:t>
            </a:r>
            <a:endParaRPr lang="ru-RU" sz="1800" dirty="0" smtClean="0"/>
          </a:p>
          <a:p>
            <a:pPr>
              <a:buNone/>
            </a:pPr>
            <a:endParaRPr lang="ru-RU"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2. Документальное оформление операций по движению основных средств.</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fontScale="70000" lnSpcReduction="20000"/>
          </a:bodyPr>
          <a:lstStyle/>
          <a:p>
            <a:pPr algn="just">
              <a:buNone/>
            </a:pPr>
            <a:r>
              <a:rPr lang="ru-RU" sz="2900" dirty="0" smtClean="0"/>
              <a:t>Для оформления операций по движению основных средств используется унифицированные формы первичной документации, утвержденные постановлением Госкомстата РФ от 21.01.2003 г. № 7. </a:t>
            </a:r>
          </a:p>
          <a:p>
            <a:pPr lvl="0" algn="just"/>
            <a:r>
              <a:rPr lang="ru-RU" sz="2900" dirty="0" smtClean="0"/>
              <a:t>Форма № ОС-1 «Акт о приеме-передаче объекта основных средств (кроме зданий, сооружений)».</a:t>
            </a:r>
          </a:p>
          <a:p>
            <a:pPr lvl="0" algn="just"/>
            <a:r>
              <a:rPr lang="ru-RU" sz="2900" dirty="0" smtClean="0"/>
              <a:t>Форма № ОС-1а «Акт о приеме-передаче здания (сооружения)».</a:t>
            </a:r>
          </a:p>
          <a:p>
            <a:pPr lvl="0" algn="just"/>
            <a:r>
              <a:rPr lang="ru-RU" sz="2900" dirty="0" smtClean="0"/>
              <a:t>Форма № ОС-1б «Акт о приеме-передаче групп объектов основных средств (кроме зданий, сооружений)».</a:t>
            </a:r>
          </a:p>
          <a:p>
            <a:pPr lvl="0" algn="just"/>
            <a:r>
              <a:rPr lang="ru-RU" sz="2900" dirty="0" smtClean="0"/>
              <a:t>Форма № ОС-2 «Накладная на внутреннее перемещение объектов основных средств».</a:t>
            </a:r>
          </a:p>
          <a:p>
            <a:pPr lvl="0" algn="just"/>
            <a:r>
              <a:rPr lang="ru-RU" sz="2900" dirty="0" smtClean="0"/>
              <a:t>Форма № ОС-3 «Акт о приеме-сдаче отремонтированных, реконструированных, модернизированных объектов основных средств».</a:t>
            </a:r>
          </a:p>
          <a:p>
            <a:pPr lvl="0" algn="just"/>
            <a:r>
              <a:rPr lang="ru-RU" sz="2900" dirty="0" smtClean="0"/>
              <a:t>Форма № ОС-4 «Акт о списании объекта основных средств (кроме автотранспортных средств)».</a:t>
            </a:r>
          </a:p>
          <a:p>
            <a:pPr lvl="0" algn="just"/>
            <a:r>
              <a:rPr lang="ru-RU" sz="2900" dirty="0" smtClean="0"/>
              <a:t>Форма № ОС-4а «Акт о списании автотранспортных средств».</a:t>
            </a:r>
          </a:p>
          <a:p>
            <a:pPr>
              <a:buNone/>
            </a:pPr>
            <a:endParaRPr lang="ru-RU"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lvl="0" algn="just"/>
            <a:r>
              <a:rPr lang="ru-RU" dirty="0" smtClean="0">
                <a:latin typeface="Times New Roman" pitchFamily="18" charset="0"/>
                <a:cs typeface="Times New Roman" pitchFamily="18" charset="0"/>
              </a:rPr>
              <a:t>Форма № ОС-4б «Акт о списании групп объектов основных средств (кроме автотранспортных средств)».</a:t>
            </a:r>
          </a:p>
          <a:p>
            <a:pPr lvl="0" algn="just"/>
            <a:r>
              <a:rPr lang="ru-RU" dirty="0" smtClean="0">
                <a:latin typeface="Times New Roman" pitchFamily="18" charset="0"/>
                <a:cs typeface="Times New Roman" pitchFamily="18" charset="0"/>
              </a:rPr>
              <a:t>Форма № ОС-6 «Инвентарная карточка учета объекта основных средств».</a:t>
            </a:r>
          </a:p>
          <a:p>
            <a:pPr algn="just"/>
            <a:r>
              <a:rPr lang="ru-RU" dirty="0" smtClean="0">
                <a:latin typeface="Times New Roman" pitchFamily="18" charset="0"/>
                <a:cs typeface="Times New Roman" pitchFamily="18" charset="0"/>
              </a:rPr>
              <a:t>Форма № ОС-6а «Инвентарная карточка группового учета объектов основных средств».</a:t>
            </a:r>
          </a:p>
          <a:p>
            <a:pPr algn="just"/>
            <a:r>
              <a:rPr lang="ru-RU" dirty="0" smtClean="0">
                <a:latin typeface="Times New Roman" pitchFamily="18" charset="0"/>
                <a:cs typeface="Times New Roman" pitchFamily="18" charset="0"/>
              </a:rPr>
              <a:t>Форма № ОС-6б «Инвентарная книга учета объектов основных средств».</a:t>
            </a:r>
          </a:p>
          <a:p>
            <a:pPr algn="just"/>
            <a:r>
              <a:rPr lang="ru-RU" dirty="0" smtClean="0">
                <a:latin typeface="Times New Roman" pitchFamily="18" charset="0"/>
                <a:cs typeface="Times New Roman" pitchFamily="18" charset="0"/>
              </a:rPr>
              <a:t>Форма № ОС-14 «Акт о приеме (поступлении) оборудования».</a:t>
            </a:r>
          </a:p>
          <a:p>
            <a:pPr algn="just"/>
            <a:r>
              <a:rPr lang="ru-RU" dirty="0" smtClean="0">
                <a:latin typeface="Times New Roman" pitchFamily="18" charset="0"/>
                <a:cs typeface="Times New Roman" pitchFamily="18" charset="0"/>
              </a:rPr>
              <a:t>Форма № ОС-15 «Акт о приеме-передаче оборудования в монтаж».</a:t>
            </a:r>
          </a:p>
          <a:p>
            <a:pPr algn="just"/>
            <a:r>
              <a:rPr lang="ru-RU" dirty="0" smtClean="0">
                <a:latin typeface="Times New Roman" pitchFamily="18" charset="0"/>
                <a:cs typeface="Times New Roman" pitchFamily="18" charset="0"/>
              </a:rPr>
              <a:t>Форма № ОС-16 «Акт о выявленных дефектах оборудования».</a:t>
            </a:r>
          </a:p>
          <a:p>
            <a:endParaRPr lang="ru-RU"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260648"/>
            <a:ext cx="7467600" cy="6597352"/>
          </a:xfrm>
        </p:spPr>
        <p:txBody>
          <a:bodyPr>
            <a:normAutofit fontScale="92500" lnSpcReduction="10000"/>
          </a:bodyPr>
          <a:lstStyle/>
          <a:p>
            <a:pPr algn="just">
              <a:buNone/>
            </a:pPr>
            <a:r>
              <a:rPr lang="ru-RU" i="1" dirty="0" smtClean="0">
                <a:latin typeface="Times New Roman" pitchFamily="18" charset="0"/>
                <a:cs typeface="Times New Roman" pitchFamily="18" charset="0"/>
              </a:rPr>
              <a:t>Форма № ОС-1 (ОС-1а, ОС-1б)</a:t>
            </a:r>
            <a:r>
              <a:rPr lang="ru-RU" dirty="0" smtClean="0">
                <a:latin typeface="Times New Roman" pitchFamily="18" charset="0"/>
                <a:cs typeface="Times New Roman" pitchFamily="18" charset="0"/>
              </a:rPr>
              <a:t> применяются для оформления и учета операций приема, приема-передачи объектов основных средств в организации или между организациями для:</a:t>
            </a:r>
          </a:p>
          <a:p>
            <a:pPr algn="just">
              <a:buNone/>
            </a:pPr>
            <a:r>
              <a:rPr lang="ru-RU" dirty="0" smtClean="0">
                <a:latin typeface="Times New Roman" pitchFamily="18" charset="0"/>
                <a:cs typeface="Times New Roman" pitchFamily="18" charset="0"/>
              </a:rPr>
              <a:t>а) включения объектов в состав основных средств и учета их ввода в эксплуатацию (для объектов, не требующих монтажа, –  в момент приобретения, для объектов, требующих монтажа, – после приема их из монтажа и сдачи в эксплуатацию),</a:t>
            </a:r>
          </a:p>
          <a:p>
            <a:pPr algn="just">
              <a:buNone/>
            </a:pPr>
            <a:r>
              <a:rPr lang="ru-RU" i="1" dirty="0" smtClean="0">
                <a:latin typeface="Times New Roman" pitchFamily="18" charset="0"/>
                <a:cs typeface="Times New Roman" pitchFamily="18" charset="0"/>
              </a:rPr>
              <a:t>поступивших</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по договорам купли-продажи, мены имущества, дарения, финансовой аренды (если объект основных средств находится на балансе лизингополучателя) и др.;</a:t>
            </a:r>
          </a:p>
          <a:p>
            <a:pPr algn="just"/>
            <a:r>
              <a:rPr lang="ru-RU" dirty="0" smtClean="0">
                <a:latin typeface="Times New Roman" pitchFamily="18" charset="0"/>
                <a:cs typeface="Times New Roman" pitchFamily="18" charset="0"/>
              </a:rPr>
              <a:t>путем приобретения за плату денежными средствами, изготовления для собственных нужд и ввода в эксплуатацию законченных строительством зданий (сооружений, встроенных и пристроенных помещений) в установленном порядке;</a:t>
            </a:r>
          </a:p>
          <a:p>
            <a:pPr algn="just">
              <a:buNone/>
            </a:pPr>
            <a:r>
              <a:rPr lang="ru-RU" dirty="0" smtClean="0">
                <a:latin typeface="Times New Roman" pitchFamily="18" charset="0"/>
                <a:cs typeface="Times New Roman" pitchFamily="18" charset="0"/>
              </a:rPr>
              <a:t>б) выбытия из состава основных средств при передаче (продаже, мене и пр.) другой организации.</a:t>
            </a:r>
          </a:p>
          <a:p>
            <a:pPr algn="just">
              <a:buNone/>
            </a:pPr>
            <a:endParaRPr lang="ru-RU"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525344"/>
          </a:xfrm>
        </p:spPr>
        <p:txBody>
          <a:bodyPr>
            <a:normAutofit fontScale="92500" lnSpcReduction="10000"/>
          </a:bodyPr>
          <a:lstStyle/>
          <a:p>
            <a:pPr algn="just">
              <a:buNone/>
            </a:pPr>
            <a:r>
              <a:rPr lang="ru-RU" dirty="0" smtClean="0">
                <a:latin typeface="Times New Roman" pitchFamily="18" charset="0"/>
                <a:cs typeface="Times New Roman" pitchFamily="18" charset="0"/>
              </a:rPr>
              <a:t>Исключением являются случаи, когда прием-передача объектов и ввод их в действие должны оформляться в соответствии с действующим законодательством в особом порядке.</a:t>
            </a:r>
          </a:p>
          <a:p>
            <a:pPr algn="just">
              <a:buNone/>
            </a:pPr>
            <a:r>
              <a:rPr lang="ru-RU" dirty="0" smtClean="0">
                <a:latin typeface="Times New Roman" pitchFamily="18" charset="0"/>
                <a:cs typeface="Times New Roman" pitchFamily="18" charset="0"/>
              </a:rPr>
              <a:t>Прием-передача объекта(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между организациями для включения в состав основных средств для организации-получателя или выбытия его (их) из состава основных средств для организации-сдатчика оформляется общими документами:</a:t>
            </a:r>
          </a:p>
          <a:p>
            <a:pPr algn="just"/>
            <a:r>
              <a:rPr lang="ru-RU" dirty="0" smtClean="0">
                <a:latin typeface="Times New Roman" pitchFamily="18" charset="0"/>
                <a:cs typeface="Times New Roman" pitchFamily="18" charset="0"/>
              </a:rPr>
              <a:t>по форме № ОС-1 – для объекта основных средств (кроме зданий, сооружений);</a:t>
            </a:r>
          </a:p>
          <a:p>
            <a:pPr algn="just"/>
            <a:r>
              <a:rPr lang="ru-RU" dirty="0" smtClean="0">
                <a:latin typeface="Times New Roman" pitchFamily="18" charset="0"/>
                <a:cs typeface="Times New Roman" pitchFamily="18" charset="0"/>
              </a:rPr>
              <a:t>по форме № ОС-1а – для зданий, сооружений;</a:t>
            </a:r>
          </a:p>
          <a:p>
            <a:pPr algn="just"/>
            <a:r>
              <a:rPr lang="ru-RU" dirty="0" smtClean="0">
                <a:latin typeface="Times New Roman" pitchFamily="18" charset="0"/>
                <a:cs typeface="Times New Roman" pitchFamily="18" charset="0"/>
              </a:rPr>
              <a:t>по форме № ОС-1б – для групп объектов основных средств (кроме зданий, сооружений),</a:t>
            </a:r>
          </a:p>
          <a:p>
            <a:pPr algn="just">
              <a:buNone/>
            </a:pPr>
            <a:r>
              <a:rPr lang="ru-RU" dirty="0" smtClean="0">
                <a:latin typeface="Times New Roman" pitchFamily="18" charset="0"/>
                <a:cs typeface="Times New Roman" pitchFamily="18" charset="0"/>
              </a:rPr>
              <a:t>которые утверждаются руководителями организации-получателя и организации-сдатчика и составляются в количестве не менее двух экземпляров. К акту прилагается и техническая документация, относящаяся к данному(</a:t>
            </a:r>
            <a:r>
              <a:rPr lang="ru-RU" dirty="0" err="1" smtClean="0">
                <a:latin typeface="Times New Roman" pitchFamily="18" charset="0"/>
                <a:cs typeface="Times New Roman" pitchFamily="18" charset="0"/>
              </a:rPr>
              <a:t>ым</a:t>
            </a:r>
            <a:r>
              <a:rPr lang="ru-RU" dirty="0" smtClean="0">
                <a:latin typeface="Times New Roman" pitchFamily="18" charset="0"/>
                <a:cs typeface="Times New Roman" pitchFamily="18" charset="0"/>
              </a:rPr>
              <a:t>) объекту(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normAutofit fontScale="90000"/>
          </a:bodyPr>
          <a:lstStyle/>
          <a:p>
            <a:pPr algn="ctr"/>
            <a:r>
              <a:rPr lang="ru-RU" b="1" dirty="0">
                <a:latin typeface="Times New Roman" pitchFamily="18" charset="0"/>
                <a:cs typeface="Times New Roman" pitchFamily="18" charset="0"/>
              </a:rPr>
              <a:t>2. Цели и концепции финансового учета. Финансовый и управленческий учет. </a:t>
            </a:r>
            <a:r>
              <a:rPr lang="ru-RU" dirty="0"/>
              <a:t/>
            </a:r>
            <a:br>
              <a:rPr lang="ru-RU" dirty="0"/>
            </a:br>
            <a:endParaRPr lang="ru-RU" dirty="0"/>
          </a:p>
        </p:txBody>
      </p:sp>
      <p:sp>
        <p:nvSpPr>
          <p:cNvPr id="3" name="Содержимое 2"/>
          <p:cNvSpPr>
            <a:spLocks noGrp="1"/>
          </p:cNvSpPr>
          <p:nvPr>
            <p:ph sz="quarter" idx="1"/>
          </p:nvPr>
        </p:nvSpPr>
        <p:spPr>
          <a:xfrm>
            <a:off x="467544" y="1484784"/>
            <a:ext cx="8229600" cy="5030019"/>
          </a:xfrm>
        </p:spPr>
        <p:txBody>
          <a:bodyPr>
            <a:normAutofit/>
          </a:bodyPr>
          <a:lstStyle/>
          <a:p>
            <a:pPr algn="just">
              <a:buNone/>
            </a:pPr>
            <a:r>
              <a:rPr lang="ru-RU" sz="3200" i="1" dirty="0">
                <a:latin typeface="Times New Roman" pitchFamily="18" charset="0"/>
                <a:cs typeface="Times New Roman" pitchFamily="18" charset="0"/>
              </a:rPr>
              <a:t>Цель бухгалтерского учета </a:t>
            </a:r>
            <a:r>
              <a:rPr lang="ru-RU" sz="3200" dirty="0">
                <a:latin typeface="Times New Roman" pitchFamily="18" charset="0"/>
                <a:cs typeface="Times New Roman" pitchFamily="18" charset="0"/>
              </a:rPr>
              <a:t>— формирование своевременной, качественной информации о финансовой и хозяйственной деятельности предприятия, необходимой для управления и становления рыночной экономики, для подготовки, обоснования и принятия управленческих решений на различных уровнях, для определения поведения предприятия на рынке и выявления положения предприятий-конкурентов и т.п.</a:t>
            </a:r>
          </a:p>
          <a:p>
            <a:endParaRPr lang="ru-RU"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7467600" cy="6381328"/>
          </a:xfrm>
        </p:spPr>
        <p:txBody>
          <a:bodyPr>
            <a:normAutofit/>
          </a:bodyPr>
          <a:lstStyle/>
          <a:p>
            <a:pPr algn="just">
              <a:buNone/>
            </a:pPr>
            <a:r>
              <a:rPr lang="ru-RU" dirty="0" smtClean="0">
                <a:latin typeface="Times New Roman" pitchFamily="18" charset="0"/>
                <a:cs typeface="Times New Roman" pitchFamily="18" charset="0"/>
              </a:rPr>
              <a:t>Реквизит «Государственная регистрация прав» заполняется на недвижимое имущество и в случаях сделок с ним.</a:t>
            </a:r>
          </a:p>
          <a:p>
            <a:pPr algn="just">
              <a:buNone/>
            </a:pPr>
            <a:r>
              <a:rPr lang="ru-RU" dirty="0" smtClean="0">
                <a:latin typeface="Times New Roman" pitchFamily="18" charset="0"/>
                <a:cs typeface="Times New Roman" pitchFamily="18" charset="0"/>
              </a:rPr>
              <a:t>В формах № ОС-1 и № ОС-1а раздел 1 заполняется на основании данных передающей стороны (организации-сдатчика), имеющих информационный характер для объектов основных средств, бывших в эксплуатации.</a:t>
            </a:r>
          </a:p>
          <a:p>
            <a:pPr algn="just">
              <a:buNone/>
            </a:pPr>
            <a:r>
              <a:rPr lang="ru-RU" dirty="0" smtClean="0">
                <a:latin typeface="Times New Roman" pitchFamily="18" charset="0"/>
                <a:cs typeface="Times New Roman" pitchFamily="18" charset="0"/>
              </a:rPr>
              <a:t>В случаях приобретения объектов через сеть розничной торговли, изготовления для собственных нужд раздел 1 не заполняется.</a:t>
            </a:r>
          </a:p>
          <a:p>
            <a:pPr algn="just">
              <a:buNone/>
            </a:pPr>
            <a:r>
              <a:rPr lang="ru-RU" dirty="0" smtClean="0">
                <a:latin typeface="Times New Roman" pitchFamily="18" charset="0"/>
                <a:cs typeface="Times New Roman" pitchFamily="18" charset="0"/>
              </a:rPr>
              <a:t>В показателях граф «Сумма начисленной амортизации (износа)» указывается сумма начисленной амортизации (износа) с начала эксплуатации.</a:t>
            </a:r>
          </a:p>
          <a:p>
            <a:pPr algn="just">
              <a:buNone/>
            </a:pPr>
            <a:r>
              <a:rPr lang="ru-RU" dirty="0" smtClean="0">
                <a:latin typeface="Times New Roman" pitchFamily="18" charset="0"/>
                <a:cs typeface="Times New Roman" pitchFamily="18" charset="0"/>
              </a:rPr>
              <a:t>Раздел 2 заполняется организацией-получателем только в одном (своем) экземпляре.</a:t>
            </a:r>
          </a:p>
          <a:p>
            <a:pPr>
              <a:buNone/>
            </a:pPr>
            <a:endParaRPr lang="ru-RU"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467600" cy="6285312"/>
          </a:xfrm>
        </p:spPr>
        <p:txBody>
          <a:bodyPr>
            <a:normAutofit fontScale="92500"/>
          </a:bodyPr>
          <a:lstStyle/>
          <a:p>
            <a:pPr algn="just">
              <a:buNone/>
            </a:pPr>
            <a:r>
              <a:rPr lang="ru-RU" sz="2700" dirty="0" smtClean="0">
                <a:latin typeface="Times New Roman" pitchFamily="18" charset="0"/>
                <a:cs typeface="Times New Roman" pitchFamily="18" charset="0"/>
              </a:rPr>
              <a:t>В акте данные об объекте основных средств, находящемся в собственности двух или нескольких организаций, записываются соразмерно доле организации в праве общей собственности. При этом на первой странице в раздел «</a:t>
            </a:r>
            <a:r>
              <a:rPr lang="ru-RU" sz="2700" dirty="0" err="1" smtClean="0">
                <a:latin typeface="Times New Roman" pitchFamily="18" charset="0"/>
                <a:cs typeface="Times New Roman" pitchFamily="18" charset="0"/>
              </a:rPr>
              <a:t>Справочно</a:t>
            </a:r>
            <a:r>
              <a:rPr lang="ru-RU" sz="2700" dirty="0" smtClean="0">
                <a:latin typeface="Times New Roman" pitchFamily="18" charset="0"/>
                <a:cs typeface="Times New Roman" pitchFamily="18" charset="0"/>
              </a:rPr>
              <a:t>» заносятся сведения об участниках долевой собственности (с указанием их доли в праве общей собственности), а также в случае, если стоимость приобретения объекта основных средств была выражена в иностранной валюте (условных денежных единицах), – сведения о наименовании иностранной валюты, ее сумме по курсу Центрального банка Российской Федерации на дату, выбранную в соответствии с требованиями, действующими в системе бухгалтерского учета.</a:t>
            </a:r>
          </a:p>
          <a:p>
            <a:endParaRPr lang="ru-RU"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dirty="0" smtClean="0">
                <a:latin typeface="Times New Roman" pitchFamily="18" charset="0"/>
                <a:cs typeface="Times New Roman" pitchFamily="18" charset="0"/>
              </a:rPr>
              <a:t>Данные приема и исключения объекта из состава основных средств вносятся в инвентарную карточку (книгу) учета объектов основных средств (формы № ОС-6, № ОС-6а, № ОС-6б).</a:t>
            </a:r>
          </a:p>
          <a:p>
            <a:pPr algn="just">
              <a:buNone/>
            </a:pPr>
            <a:r>
              <a:rPr lang="ru-RU" i="1" dirty="0" smtClean="0">
                <a:latin typeface="Times New Roman" pitchFamily="18" charset="0"/>
                <a:cs typeface="Times New Roman" pitchFamily="18" charset="0"/>
              </a:rPr>
              <a:t>Форма № ОС-2</a:t>
            </a:r>
            <a:r>
              <a:rPr lang="ru-RU" dirty="0" smtClean="0">
                <a:latin typeface="Times New Roman" pitchFamily="18" charset="0"/>
                <a:cs typeface="Times New Roman" pitchFamily="18" charset="0"/>
              </a:rPr>
              <a:t> применяется для оформления и учета перемещения объектов основных средств внутри организации из одного структурного подразделения (цеха, отдела, участка и др.) в другой.</a:t>
            </a:r>
          </a:p>
          <a:p>
            <a:pPr algn="just">
              <a:buNone/>
            </a:pPr>
            <a:r>
              <a:rPr lang="ru-RU" dirty="0" smtClean="0">
                <a:latin typeface="Times New Roman" pitchFamily="18" charset="0"/>
                <a:cs typeface="Times New Roman" pitchFamily="18" charset="0"/>
              </a:rPr>
              <a:t>Выписывается передающей стороной (сдатчиком) в трех экземплярах, подписывается ответственными лицами структурных подразделений получателя и сдатчика. Первый экземпляр передается в бухгалтерию, второй – остается у лица, ответственного за сохранность объекта(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основных средств сдатчика, третий экземпляр передается получателю. Данные о перемещении объектов основных средств вносятся в инвентарную карточку (книгу) учета объектов основных средств (формы № ОС-6, № ОС-6а, № ОС-6б).</a:t>
            </a:r>
          </a:p>
          <a:p>
            <a:pPr>
              <a:buNone/>
            </a:pPr>
            <a:endParaRPr lang="ru-RU"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285312"/>
          </a:xfrm>
        </p:spPr>
        <p:txBody>
          <a:bodyPr>
            <a:normAutofit fontScale="92500"/>
          </a:bodyPr>
          <a:lstStyle/>
          <a:p>
            <a:pPr algn="just">
              <a:buNone/>
            </a:pPr>
            <a:r>
              <a:rPr lang="ru-RU" i="1" dirty="0" smtClean="0">
                <a:latin typeface="Times New Roman" pitchFamily="18" charset="0"/>
                <a:cs typeface="Times New Roman" pitchFamily="18" charset="0"/>
              </a:rPr>
              <a:t>Форма № ОС-3</a:t>
            </a:r>
            <a:r>
              <a:rPr lang="ru-RU" dirty="0" smtClean="0">
                <a:latin typeface="Times New Roman" pitchFamily="18" charset="0"/>
                <a:cs typeface="Times New Roman" pitchFamily="18" charset="0"/>
              </a:rPr>
              <a:t> применяется для оформления и учета приема-сдачи объектов основных средств из ремонта, реконструкции, модернизации.</a:t>
            </a:r>
          </a:p>
          <a:p>
            <a:pPr algn="just">
              <a:buNone/>
            </a:pPr>
            <a:r>
              <a:rPr lang="ru-RU" dirty="0" smtClean="0">
                <a:latin typeface="Times New Roman" pitchFamily="18" charset="0"/>
                <a:cs typeface="Times New Roman" pitchFamily="18" charset="0"/>
              </a:rPr>
              <a:t>Подписывается членами приемочной комиссии или лицом, уполномоченным на приемку объектов основных средств, а также представителем организации (структурного подразделения), проводившей ремонт, реконструкцию, модернизацию. Утверждается руководителем организации или уполномоченным им лицом и сдается в бухгалтерию.</a:t>
            </a:r>
          </a:p>
          <a:p>
            <a:pPr algn="just">
              <a:buNone/>
            </a:pPr>
            <a:r>
              <a:rPr lang="ru-RU" dirty="0" smtClean="0">
                <a:latin typeface="Times New Roman" pitchFamily="18" charset="0"/>
                <a:cs typeface="Times New Roman" pitchFamily="18" charset="0"/>
              </a:rPr>
              <a:t>Если ремонт, реконструкцию и модернизацию выполняет сторонняя организация, акт составляется в двух экземплярах. Первый экземпляр остается в организации, второй экземпляр передается организации, проводившей ремонт, реконструкцию, модернизацию.</a:t>
            </a:r>
          </a:p>
          <a:p>
            <a:pPr algn="just">
              <a:buNone/>
            </a:pPr>
            <a:r>
              <a:rPr lang="ru-RU" dirty="0" smtClean="0">
                <a:latin typeface="Times New Roman" pitchFamily="18" charset="0"/>
                <a:cs typeface="Times New Roman" pitchFamily="18" charset="0"/>
              </a:rPr>
              <a:t>Данные ремонта, реконструкции, модернизации вносятся в инвентарную карточку учета объекта основных средств (форма № ОС-6).</a:t>
            </a:r>
          </a:p>
          <a:p>
            <a:pPr>
              <a:buNone/>
            </a:pPr>
            <a:endParaRPr lang="ru-RU"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188640"/>
            <a:ext cx="7467600" cy="6669360"/>
          </a:xfrm>
        </p:spPr>
        <p:txBody>
          <a:bodyPr>
            <a:normAutofit fontScale="85000" lnSpcReduction="20000"/>
          </a:bodyPr>
          <a:lstStyle/>
          <a:p>
            <a:pPr algn="just">
              <a:buNone/>
            </a:pPr>
            <a:r>
              <a:rPr lang="ru-RU" sz="2700" i="1" dirty="0" smtClean="0">
                <a:latin typeface="Times New Roman" pitchFamily="18" charset="0"/>
                <a:cs typeface="Times New Roman" pitchFamily="18" charset="0"/>
              </a:rPr>
              <a:t>Форма № ОС-4 (ОС-4а, ОС-4б) </a:t>
            </a:r>
            <a:r>
              <a:rPr lang="ru-RU" sz="2700" dirty="0" smtClean="0">
                <a:latin typeface="Times New Roman" pitchFamily="18" charset="0"/>
                <a:cs typeface="Times New Roman" pitchFamily="18" charset="0"/>
              </a:rPr>
              <a:t>применяются для оформления и учета списания пришедших в негодность:</a:t>
            </a:r>
          </a:p>
          <a:p>
            <a:pPr algn="just"/>
            <a:r>
              <a:rPr lang="ru-RU" sz="2700" dirty="0" smtClean="0">
                <a:latin typeface="Times New Roman" pitchFamily="18" charset="0"/>
                <a:cs typeface="Times New Roman" pitchFamily="18" charset="0"/>
              </a:rPr>
              <a:t>объекта основных средств – по форме № ОС-4;</a:t>
            </a:r>
          </a:p>
          <a:p>
            <a:pPr algn="just"/>
            <a:r>
              <a:rPr lang="ru-RU" sz="2700" dirty="0" smtClean="0">
                <a:latin typeface="Times New Roman" pitchFamily="18" charset="0"/>
                <a:cs typeface="Times New Roman" pitchFamily="18" charset="0"/>
              </a:rPr>
              <a:t>автотранспортных средств – по форме № ОС-4а;</a:t>
            </a:r>
          </a:p>
          <a:p>
            <a:pPr algn="just"/>
            <a:r>
              <a:rPr lang="ru-RU" sz="2700" dirty="0" smtClean="0">
                <a:latin typeface="Times New Roman" pitchFamily="18" charset="0"/>
                <a:cs typeface="Times New Roman" pitchFamily="18" charset="0"/>
              </a:rPr>
              <a:t>групп объектов основных средств – по форме № ОС-4б.</a:t>
            </a:r>
          </a:p>
          <a:p>
            <a:pPr algn="just">
              <a:buNone/>
            </a:pPr>
            <a:r>
              <a:rPr lang="ru-RU" sz="2700" dirty="0" smtClean="0">
                <a:latin typeface="Times New Roman" pitchFamily="18" charset="0"/>
                <a:cs typeface="Times New Roman" pitchFamily="18" charset="0"/>
              </a:rPr>
              <a:t>Составляются в двух экземплярах, подписываются членами комиссии, назначенной руководителем организации, утверждаются руководителем или уполномоченным им лицом.</a:t>
            </a:r>
          </a:p>
          <a:p>
            <a:pPr algn="just">
              <a:buNone/>
            </a:pPr>
            <a:r>
              <a:rPr lang="ru-RU" sz="2700" dirty="0" smtClean="0">
                <a:latin typeface="Times New Roman" pitchFamily="18" charset="0"/>
                <a:cs typeface="Times New Roman" pitchFamily="18" charset="0"/>
              </a:rPr>
              <a:t>Первый экземпляр передается в бухгалтерию, второй – остается у лица, ответственного за сохранность объектов основных средств, и является основанием для сдачи на склад и реализации материальных ценностей и металлолома, оставшихся в результате списания.</a:t>
            </a:r>
          </a:p>
          <a:p>
            <a:pPr algn="just">
              <a:buNone/>
            </a:pPr>
            <a:r>
              <a:rPr lang="ru-RU" sz="2700" dirty="0" smtClean="0">
                <a:latin typeface="Times New Roman" pitchFamily="18" charset="0"/>
                <a:cs typeface="Times New Roman" pitchFamily="18" charset="0"/>
              </a:rPr>
              <a:t>В случае списания автотранспортного средства в бухгалтерию вместе с актом также передается документ, подтверждающий снятие его с учета в Государственной инспекции безопасности дорожного движения Министерства внутренних дел Российской Федерации (Госавтоинспекции).</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7240"/>
            <a:ext cx="7467600" cy="5788024"/>
          </a:xfrm>
        </p:spPr>
        <p:txBody>
          <a:bodyPr>
            <a:noAutofit/>
          </a:bodyPr>
          <a:lstStyle/>
          <a:p>
            <a:pPr algn="just">
              <a:buNone/>
            </a:pPr>
            <a:r>
              <a:rPr lang="ru-RU" sz="1900" dirty="0" smtClean="0">
                <a:latin typeface="Times New Roman" pitchFamily="18" charset="0"/>
                <a:cs typeface="Times New Roman" pitchFamily="18" charset="0"/>
              </a:rPr>
              <a:t>В показателях граф «Первоначальная стоимость на дату принятия к бухгалтерскому учету или восстановительная стоимость»:</a:t>
            </a:r>
          </a:p>
          <a:p>
            <a:pPr algn="just"/>
            <a:r>
              <a:rPr lang="ru-RU" sz="1900" dirty="0" smtClean="0">
                <a:latin typeface="Times New Roman" pitchFamily="18" charset="0"/>
                <a:cs typeface="Times New Roman" pitchFamily="18" charset="0"/>
              </a:rPr>
              <a:t>по объектам основных средств, проходившим переоценку, указывается восстановительная стоимость по итогам последней проведенной переоценки;</a:t>
            </a:r>
          </a:p>
          <a:p>
            <a:pPr algn="just"/>
            <a:r>
              <a:rPr lang="ru-RU" sz="1900" dirty="0" smtClean="0">
                <a:latin typeface="Times New Roman" pitchFamily="18" charset="0"/>
                <a:cs typeface="Times New Roman" pitchFamily="18" charset="0"/>
              </a:rPr>
              <a:t>по объектам, не проходившим переоценку, – первоначальная стоимость на дату принятия к бухгалтерскому учету.</a:t>
            </a:r>
          </a:p>
          <a:p>
            <a:pPr algn="just">
              <a:buNone/>
            </a:pPr>
            <a:r>
              <a:rPr lang="ru-RU" sz="1900" dirty="0" smtClean="0">
                <a:latin typeface="Times New Roman" pitchFamily="18" charset="0"/>
                <a:cs typeface="Times New Roman" pitchFamily="18" charset="0"/>
              </a:rPr>
              <a:t>В показателях граф «Сумма начисленной амортизации (износа)» указывается сумма начисленной амортизации (износа) с начала эксплуатации.</a:t>
            </a:r>
          </a:p>
          <a:p>
            <a:pPr algn="just">
              <a:buNone/>
            </a:pPr>
            <a:r>
              <a:rPr lang="ru-RU" sz="1900" dirty="0" smtClean="0">
                <a:latin typeface="Times New Roman" pitchFamily="18" charset="0"/>
                <a:cs typeface="Times New Roman" pitchFamily="18" charset="0"/>
              </a:rPr>
              <a:t>Затраты по списанию объектов основных средств, а также стоимость материальных ценностей, поступивших от разборки объектов основных средств, отражаются:</a:t>
            </a:r>
          </a:p>
          <a:p>
            <a:pPr algn="just"/>
            <a:r>
              <a:rPr lang="ru-RU" sz="1900" dirty="0" smtClean="0">
                <a:latin typeface="Times New Roman" pitchFamily="18" charset="0"/>
                <a:cs typeface="Times New Roman" pitchFamily="18" charset="0"/>
              </a:rPr>
              <a:t>в разделе 3 «Сведения о затратах, связанных со списанием объекта основных средств с бухгалтерского учета, и о поступлении материальных ценностей от их списания» (форма № ОС-4);</a:t>
            </a:r>
          </a:p>
          <a:p>
            <a:pPr algn="just"/>
            <a:r>
              <a:rPr lang="ru-RU" sz="1900" dirty="0" smtClean="0">
                <a:latin typeface="Times New Roman" pitchFamily="18" charset="0"/>
                <a:cs typeface="Times New Roman" pitchFamily="18" charset="0"/>
              </a:rPr>
              <a:t>в разделе 5 «Сведения о затратах, связанных со списанием автотранспортных средств с бухгалтерского учета, и о поступлении материальных ценностей от их списания» (форма № ОС-4а);</a:t>
            </a:r>
          </a:p>
          <a:p>
            <a:pPr algn="just"/>
            <a:r>
              <a:rPr lang="ru-RU" sz="1900" dirty="0" smtClean="0">
                <a:latin typeface="Times New Roman" pitchFamily="18" charset="0"/>
                <a:cs typeface="Times New Roman" pitchFamily="18" charset="0"/>
              </a:rPr>
              <a:t>в разделе 2 «Сведения о поступлении материальных ценностей от списания объектов основных средств» (форма № ОС-4б).</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669360"/>
          </a:xfrm>
        </p:spPr>
        <p:txBody>
          <a:bodyPr>
            <a:normAutofit fontScale="85000" lnSpcReduction="10000"/>
          </a:bodyPr>
          <a:lstStyle/>
          <a:p>
            <a:pPr algn="just">
              <a:buNone/>
            </a:pPr>
            <a:r>
              <a:rPr lang="ru-RU" dirty="0" smtClean="0">
                <a:latin typeface="Times New Roman" pitchFamily="18" charset="0"/>
                <a:cs typeface="Times New Roman" pitchFamily="18" charset="0"/>
              </a:rPr>
              <a:t>Данные результатов списания вносятся в инвентарную карточку (книгу) учета объекта, объектов и группового учета объектов основных средств (формы № </a:t>
            </a:r>
            <a:r>
              <a:rPr lang="ru-RU" sz="2800" dirty="0" smtClean="0">
                <a:latin typeface="Times New Roman" pitchFamily="18" charset="0"/>
                <a:cs typeface="Times New Roman" pitchFamily="18" charset="0"/>
              </a:rPr>
              <a:t>ОС-6, № ОС-6а, № ОС-6б).</a:t>
            </a:r>
          </a:p>
          <a:p>
            <a:pPr algn="just">
              <a:buNone/>
            </a:pPr>
            <a:r>
              <a:rPr lang="ru-RU" i="1" dirty="0" smtClean="0">
                <a:latin typeface="Times New Roman" pitchFamily="18" charset="0"/>
                <a:cs typeface="Times New Roman" pitchFamily="18" charset="0"/>
              </a:rPr>
              <a:t>Форма № ОС-6 (ОС-6а, ОС-6б)</a:t>
            </a:r>
            <a:r>
              <a:rPr lang="ru-RU" dirty="0" smtClean="0">
                <a:latin typeface="Times New Roman" pitchFamily="18" charset="0"/>
                <a:cs typeface="Times New Roman" pitchFamily="18" charset="0"/>
              </a:rPr>
              <a:t> применяются для учета наличия объекта основных средств, а также учета движения его внутри организации. Ведутся в бухгалтерии в одном экземпляре: на каждый объект – по форме № ОС-6, на группу объектов – по форме № ОС-6а, для объектов основных средств малых предприятий – по форме № ОС-6б.</a:t>
            </a:r>
          </a:p>
          <a:p>
            <a:pPr algn="just">
              <a:buNone/>
            </a:pPr>
            <a:r>
              <a:rPr lang="ru-RU" dirty="0" smtClean="0">
                <a:latin typeface="Times New Roman" pitchFamily="18" charset="0"/>
                <a:cs typeface="Times New Roman" pitchFamily="18" charset="0"/>
              </a:rPr>
              <a:t>Записи при приеме-передаче производятся на основании актов о приеме-передаче объектов основных средств (формы № ОС-1, № ОС-1а, № ОС-1б) и сопроводительных документов (технических паспортов заводов-изготовителей и др.). Прием, перемещение объектов основных средств внутри организации, включая проведение реконструкции, модернизации, капитального ремонта, а также их выбытие или списание отражаются в инвентарной карточке (книге) на основании соответствующих документов.</a:t>
            </a:r>
          </a:p>
          <a:p>
            <a:pPr algn="just">
              <a:buNone/>
            </a:pPr>
            <a:r>
              <a:rPr lang="ru-RU" dirty="0" smtClean="0">
                <a:latin typeface="Times New Roman" pitchFamily="18" charset="0"/>
                <a:cs typeface="Times New Roman" pitchFamily="18" charset="0"/>
              </a:rPr>
              <a:t>В показателях граф «Сумма начисленной амортизации (износа)» указывается сумма начисленной амортизации (износа) с начала эксплуатации.</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i="1" dirty="0" smtClean="0">
                <a:latin typeface="Times New Roman" pitchFamily="18" charset="0"/>
                <a:cs typeface="Times New Roman" pitchFamily="18" charset="0"/>
              </a:rPr>
              <a:t>Форма № ОС-14</a:t>
            </a:r>
            <a:r>
              <a:rPr lang="ru-RU" dirty="0" smtClean="0">
                <a:latin typeface="Times New Roman" pitchFamily="18" charset="0"/>
                <a:cs typeface="Times New Roman" pitchFamily="18" charset="0"/>
              </a:rPr>
              <a:t> применяется для оформления и учета поступившего на склад оборудования с целью последующего использования его в качестве объекта основных средств.</a:t>
            </a:r>
          </a:p>
          <a:p>
            <a:pPr algn="just">
              <a:buNone/>
            </a:pPr>
            <a:r>
              <a:rPr lang="ru-RU" dirty="0" smtClean="0">
                <a:latin typeface="Times New Roman" pitchFamily="18" charset="0"/>
                <a:cs typeface="Times New Roman" pitchFamily="18" charset="0"/>
              </a:rPr>
              <a:t>Составляется комиссией, уполномоченной на прием основных средств, в двух экземплярах. Утверждается руководителем или уполномоченным им лицом.</a:t>
            </a:r>
          </a:p>
          <a:p>
            <a:pPr algn="just">
              <a:buNone/>
            </a:pPr>
            <a:r>
              <a:rPr lang="ru-RU" dirty="0" smtClean="0">
                <a:latin typeface="Times New Roman" pitchFamily="18" charset="0"/>
                <a:cs typeface="Times New Roman" pitchFamily="18" charset="0"/>
              </a:rPr>
              <a:t>В случае невозможности проведения качественной приемки оборудования при его поступлении на склад Акт о приеме (поступлении) оборудования (форма № ОС-14) является предварительным, составленным по наружному осмотру. Качественные и количественные расхождения с документальными данными организаций, поставивших оборудование, а также факты боя и лома отражаются в соответствующих актах в установленном порядке.</a:t>
            </a:r>
          </a:p>
          <a:p>
            <a:endParaRPr lang="ru-RU"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7467600" cy="6473952"/>
          </a:xfrm>
        </p:spPr>
        <p:txBody>
          <a:bodyPr>
            <a:normAutofit fontScale="92500"/>
          </a:bodyPr>
          <a:lstStyle/>
          <a:p>
            <a:pPr algn="just">
              <a:buNone/>
            </a:pPr>
            <a:r>
              <a:rPr lang="ru-RU" dirty="0" smtClean="0">
                <a:latin typeface="Times New Roman" pitchFamily="18" charset="0"/>
                <a:cs typeface="Times New Roman" pitchFamily="18" charset="0"/>
              </a:rPr>
              <a:t>Передача оборудования в монтаж оформляется Актом о приеме-передаче оборудования в монтаж (</a:t>
            </a:r>
            <a:r>
              <a:rPr lang="ru-RU" i="1" dirty="0" smtClean="0">
                <a:latin typeface="Times New Roman" pitchFamily="18" charset="0"/>
                <a:cs typeface="Times New Roman" pitchFamily="18" charset="0"/>
              </a:rPr>
              <a:t>форма № ОС-15</a:t>
            </a:r>
            <a:r>
              <a:rPr lang="ru-RU" dirty="0" smtClean="0">
                <a:latin typeface="Times New Roman" pitchFamily="18" charset="0"/>
                <a:cs typeface="Times New Roman" pitchFamily="18" charset="0"/>
              </a:rPr>
              <a:t>). При проведении монтажных работ подрядным способом в состав приемочной комиссии входит представитель подрядной монтажной организации. В этом случае отдельный акт на передачу оборудования в монтаж (форма № ОС-15) не составляется. В получении оборудования на ответственное хранение уполномоченный представитель монтажной организации расписывается непосредственно в акте, и ему передается копия акта.</a:t>
            </a:r>
          </a:p>
          <a:p>
            <a:pPr algn="just">
              <a:buNone/>
            </a:pPr>
            <a:r>
              <a:rPr lang="ru-RU" dirty="0" smtClean="0">
                <a:latin typeface="Times New Roman" pitchFamily="18" charset="0"/>
                <a:cs typeface="Times New Roman" pitchFamily="18" charset="0"/>
              </a:rPr>
              <a:t>На дефекты оборудования, выявленные в процессе монтажа, наладки или испытания, а также по результатам контроля, составляется Акт о выявленных дефектах оборудования (</a:t>
            </a:r>
            <a:r>
              <a:rPr lang="ru-RU" i="1" dirty="0" smtClean="0">
                <a:latin typeface="Times New Roman" pitchFamily="18" charset="0"/>
                <a:cs typeface="Times New Roman" pitchFamily="18" charset="0"/>
              </a:rPr>
              <a:t>форма № ОС-16</a:t>
            </a:r>
            <a:r>
              <a:rPr lang="ru-RU" dirty="0" smtClean="0">
                <a:latin typeface="Times New Roman" pitchFamily="18" charset="0"/>
                <a:cs typeface="Times New Roman" pitchFamily="18" charset="0"/>
              </a:rPr>
              <a:t>). Зачисление смонтированного и готового к эксплуатации оборудования в состав основных средств организации оформляется в установленном порядке по формам № ОС-1 или № ОС-1б.</a:t>
            </a:r>
          </a:p>
          <a:p>
            <a:endParaRPr lang="ru-RU" dirty="0" smtClean="0"/>
          </a:p>
          <a:p>
            <a:endParaRPr lang="ru-RU"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3</a:t>
            </a:r>
            <a:r>
              <a:rPr lang="ru-RU" b="1" dirty="0" smtClean="0">
                <a:latin typeface="Times New Roman" pitchFamily="18" charset="0"/>
                <a:cs typeface="Times New Roman" pitchFamily="18" charset="0"/>
              </a:rPr>
              <a:t>. Аналитический и синтетический учет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96752"/>
            <a:ext cx="7467600" cy="5277200"/>
          </a:xfrm>
        </p:spPr>
        <p:txBody>
          <a:bodyPr>
            <a:normAutofit lnSpcReduction="10000"/>
          </a:bodyPr>
          <a:lstStyle/>
          <a:p>
            <a:pPr algn="just">
              <a:buNone/>
            </a:pPr>
            <a:r>
              <a:rPr lang="ru-RU" sz="2800" dirty="0" smtClean="0">
                <a:latin typeface="Times New Roman" pitchFamily="18" charset="0"/>
                <a:cs typeface="Times New Roman" pitchFamily="18" charset="0"/>
              </a:rPr>
              <a:t>Объектом аналитического учета основных средств является инвентарный объект – </a:t>
            </a:r>
            <a:r>
              <a:rPr lang="ru-RU" sz="2800" dirty="0" err="1" smtClean="0">
                <a:latin typeface="Times New Roman" pitchFamily="18" charset="0"/>
                <a:cs typeface="Times New Roman" pitchFamily="18" charset="0"/>
              </a:rPr>
              <a:t>объект</a:t>
            </a:r>
            <a:r>
              <a:rPr lang="ru-RU" sz="2800" dirty="0" smtClean="0">
                <a:latin typeface="Times New Roman" pitchFamily="18" charset="0"/>
                <a:cs typeface="Times New Roman" pitchFamily="18" charset="0"/>
              </a:rPr>
              <a:t> со всеми приспособлениями и принадлежностями или отдельный конструктивно обособленный предмет, предназначенный для выполнения определенных функций (станок, холодильник и т.д.), или обособленный комплекс конструктивно сочлененных предметов, представляющих собой единое целое, предназначенное для выполнения определенной работы поточная линия, конвейер и т.д.)</a:t>
            </a:r>
          </a:p>
          <a:p>
            <a:pPr>
              <a:buNone/>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548680"/>
            <a:ext cx="8229600" cy="5937523"/>
          </a:xfrm>
        </p:spPr>
        <p:txBody>
          <a:bodyPr>
            <a:normAutofit lnSpcReduction="10000"/>
          </a:bodyPr>
          <a:lstStyle/>
          <a:p>
            <a:pPr algn="just">
              <a:buNone/>
            </a:pPr>
            <a:r>
              <a:rPr lang="ru-RU" sz="3600" dirty="0">
                <a:latin typeface="Times New Roman" pitchFamily="18" charset="0"/>
                <a:cs typeface="Times New Roman" pitchFamily="18" charset="0"/>
              </a:rPr>
              <a:t>За рубежом принято подразделять бухгалтерский учет на финансовый и управленческий. В России традиционно не существовало деления на финансовый и управленческий учет. Бухгалтерский учет понимался как единое целое и являлся информационной базой и для анализа хозяйственной деятельности, и для составления отчетности, принятия управленческих решений.</a:t>
            </a:r>
          </a:p>
          <a:p>
            <a:pPr>
              <a:buNone/>
            </a:pPr>
            <a:endParaRPr lang="ru-RU" dirty="0"/>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7467600" cy="6213304"/>
          </a:xfrm>
        </p:spPr>
        <p:txBody>
          <a:bodyPr>
            <a:normAutofit/>
          </a:bodyPr>
          <a:lstStyle/>
          <a:p>
            <a:pPr algn="just">
              <a:buNone/>
            </a:pPr>
            <a:r>
              <a:rPr lang="ru-RU" sz="2800" dirty="0" smtClean="0">
                <a:latin typeface="Times New Roman" pitchFamily="18" charset="0"/>
                <a:cs typeface="Times New Roman" pitchFamily="18" charset="0"/>
              </a:rPr>
              <a:t>Регистром аналитического учета основных средств является инвентарная карточка ОС-6(а). Открывается на каждый инвентарный объект. Каждому инвентарному объекту присваивается инвентарный номер, который необходимо указывать во всех первичных документах на объект и на самом объекте.</a:t>
            </a:r>
          </a:p>
          <a:p>
            <a:pPr algn="just">
              <a:buNone/>
            </a:pPr>
            <a:r>
              <a:rPr lang="ru-RU" sz="2800" dirty="0" smtClean="0">
                <a:latin typeface="Times New Roman" pitchFamily="18" charset="0"/>
                <a:cs typeface="Times New Roman" pitchFamily="18" charset="0"/>
              </a:rPr>
              <a:t>Арендованные основных средств числятся в бухгалтерском учете под инвентарными номерами, присвоенными арендодателями. На них не открывают инвентарные карточки, а используют копии инвентарных карточек арендодателей. </a:t>
            </a:r>
          </a:p>
          <a:p>
            <a:endParaRPr lang="ru-RU"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fontScale="85000" lnSpcReduction="20000"/>
          </a:bodyPr>
          <a:lstStyle/>
          <a:p>
            <a:pPr algn="just">
              <a:buNone/>
            </a:pPr>
            <a:r>
              <a:rPr lang="ru-RU" sz="3000" dirty="0" smtClean="0">
                <a:latin typeface="Times New Roman" pitchFamily="18" charset="0"/>
                <a:cs typeface="Times New Roman" pitchFamily="18" charset="0"/>
              </a:rPr>
              <a:t>Синтетический учет основных средств ведется на </a:t>
            </a:r>
            <a:r>
              <a:rPr lang="ru-RU" sz="3000" i="1" dirty="0" smtClean="0">
                <a:latin typeface="Times New Roman" pitchFamily="18" charset="0"/>
                <a:cs typeface="Times New Roman" pitchFamily="18" charset="0"/>
              </a:rPr>
              <a:t>счете 01</a:t>
            </a:r>
            <a:r>
              <a:rPr lang="ru-RU" sz="3000" dirty="0" smtClean="0">
                <a:latin typeface="Times New Roman" pitchFamily="18" charset="0"/>
                <a:cs typeface="Times New Roman" pitchFamily="18" charset="0"/>
              </a:rPr>
              <a:t> «Основные средства» – счет активный, инвентарный. Также применяются следующие синтетические счета:</a:t>
            </a:r>
          </a:p>
          <a:p>
            <a:pPr algn="just">
              <a:buNone/>
            </a:pPr>
            <a:r>
              <a:rPr lang="ru-RU" sz="3000" i="1" dirty="0" smtClean="0">
                <a:latin typeface="Times New Roman" pitchFamily="18" charset="0"/>
                <a:cs typeface="Times New Roman" pitchFamily="18" charset="0"/>
              </a:rPr>
              <a:t>02 «Амортизация ОС»</a:t>
            </a:r>
            <a:r>
              <a:rPr lang="ru-RU" sz="3000" dirty="0" smtClean="0">
                <a:latin typeface="Times New Roman" pitchFamily="18" charset="0"/>
                <a:cs typeface="Times New Roman" pitchFamily="18" charset="0"/>
              </a:rPr>
              <a:t> – счет пассивный, регулирующий;</a:t>
            </a:r>
          </a:p>
          <a:p>
            <a:pPr algn="just">
              <a:buNone/>
            </a:pPr>
            <a:r>
              <a:rPr lang="ru-RU" sz="3000" i="1" dirty="0" smtClean="0">
                <a:latin typeface="Times New Roman" pitchFamily="18" charset="0"/>
                <a:cs typeface="Times New Roman" pitchFamily="18" charset="0"/>
              </a:rPr>
              <a:t>03 «Доходные вложения в материальные ценности»</a:t>
            </a:r>
            <a:r>
              <a:rPr lang="ru-RU" sz="3000" dirty="0" smtClean="0">
                <a:latin typeface="Times New Roman" pitchFamily="18" charset="0"/>
                <a:cs typeface="Times New Roman" pitchFamily="18" charset="0"/>
              </a:rPr>
              <a:t> – счет активный, инвентарный;</a:t>
            </a:r>
          </a:p>
          <a:p>
            <a:pPr algn="just">
              <a:buNone/>
            </a:pPr>
            <a:r>
              <a:rPr lang="ru-RU" sz="3000" i="1" dirty="0" smtClean="0">
                <a:latin typeface="Times New Roman" pitchFamily="18" charset="0"/>
                <a:cs typeface="Times New Roman" pitchFamily="18" charset="0"/>
              </a:rPr>
              <a:t>08 «Вложения во </a:t>
            </a:r>
            <a:r>
              <a:rPr lang="ru-RU" sz="3000" i="1" dirty="0" err="1" smtClean="0">
                <a:latin typeface="Times New Roman" pitchFamily="18" charset="0"/>
                <a:cs typeface="Times New Roman" pitchFamily="18" charset="0"/>
              </a:rPr>
              <a:t>внеоборотные</a:t>
            </a:r>
            <a:r>
              <a:rPr lang="ru-RU" sz="3000" i="1" dirty="0" smtClean="0">
                <a:latin typeface="Times New Roman" pitchFamily="18" charset="0"/>
                <a:cs typeface="Times New Roman" pitchFamily="18" charset="0"/>
              </a:rPr>
              <a:t> активы»</a:t>
            </a:r>
            <a:r>
              <a:rPr lang="ru-RU" sz="3000" dirty="0" smtClean="0">
                <a:latin typeface="Times New Roman" pitchFamily="18" charset="0"/>
                <a:cs typeface="Times New Roman" pitchFamily="18" charset="0"/>
              </a:rPr>
              <a:t> – счет активный, инвентарный;</a:t>
            </a:r>
          </a:p>
          <a:p>
            <a:pPr algn="just">
              <a:buNone/>
            </a:pPr>
            <a:r>
              <a:rPr lang="ru-RU" sz="3000" i="1" dirty="0" smtClean="0">
                <a:latin typeface="Times New Roman" pitchFamily="18" charset="0"/>
                <a:cs typeface="Times New Roman" pitchFamily="18" charset="0"/>
              </a:rPr>
              <a:t>08.3 «Строительство основных средств»;</a:t>
            </a:r>
            <a:endParaRPr lang="ru-RU" sz="3000" dirty="0" smtClean="0">
              <a:latin typeface="Times New Roman" pitchFamily="18" charset="0"/>
              <a:cs typeface="Times New Roman" pitchFamily="18" charset="0"/>
            </a:endParaRPr>
          </a:p>
          <a:p>
            <a:pPr algn="just">
              <a:buNone/>
            </a:pPr>
            <a:r>
              <a:rPr lang="ru-RU" sz="3000" i="1" dirty="0" smtClean="0">
                <a:latin typeface="Times New Roman" pitchFamily="18" charset="0"/>
                <a:cs typeface="Times New Roman" pitchFamily="18" charset="0"/>
              </a:rPr>
              <a:t>08.4 «Приобретение основных средств».</a:t>
            </a:r>
            <a:endParaRPr lang="ru-RU" sz="3000" dirty="0" smtClean="0">
              <a:latin typeface="Times New Roman" pitchFamily="18" charset="0"/>
              <a:cs typeface="Times New Roman" pitchFamily="18" charset="0"/>
            </a:endParaRPr>
          </a:p>
          <a:p>
            <a:pPr algn="just">
              <a:buNone/>
            </a:pPr>
            <a:r>
              <a:rPr lang="ru-RU" sz="3000" dirty="0" smtClean="0">
                <a:latin typeface="Times New Roman" pitchFamily="18" charset="0"/>
                <a:cs typeface="Times New Roman" pitchFamily="18" charset="0"/>
              </a:rPr>
              <a:t>Также применяются </a:t>
            </a:r>
            <a:r>
              <a:rPr lang="ru-RU" sz="3000" dirty="0" err="1" smtClean="0">
                <a:latin typeface="Times New Roman" pitchFamily="18" charset="0"/>
                <a:cs typeface="Times New Roman" pitchFamily="18" charset="0"/>
              </a:rPr>
              <a:t>забалансовые</a:t>
            </a:r>
            <a:r>
              <a:rPr lang="ru-RU" sz="3000" dirty="0" smtClean="0">
                <a:latin typeface="Times New Roman" pitchFamily="18" charset="0"/>
                <a:cs typeface="Times New Roman" pitchFamily="18" charset="0"/>
              </a:rPr>
              <a:t> счета:</a:t>
            </a:r>
          </a:p>
          <a:p>
            <a:pPr algn="just">
              <a:buNone/>
            </a:pPr>
            <a:r>
              <a:rPr lang="ru-RU" sz="3000" i="1" dirty="0" smtClean="0">
                <a:latin typeface="Times New Roman" pitchFamily="18" charset="0"/>
                <a:cs typeface="Times New Roman" pitchFamily="18" charset="0"/>
              </a:rPr>
              <a:t>001 «Арендованные основные средства»;</a:t>
            </a:r>
            <a:endParaRPr lang="ru-RU" sz="3000" dirty="0" smtClean="0">
              <a:latin typeface="Times New Roman" pitchFamily="18" charset="0"/>
              <a:cs typeface="Times New Roman" pitchFamily="18" charset="0"/>
            </a:endParaRPr>
          </a:p>
          <a:p>
            <a:pPr algn="just">
              <a:buNone/>
            </a:pPr>
            <a:r>
              <a:rPr lang="ru-RU" sz="3000" i="1" dirty="0" smtClean="0">
                <a:latin typeface="Times New Roman" pitchFamily="18" charset="0"/>
                <a:cs typeface="Times New Roman" pitchFamily="18" charset="0"/>
              </a:rPr>
              <a:t>010 «Износ основных средств»;</a:t>
            </a:r>
            <a:endParaRPr lang="ru-RU" sz="3000" dirty="0" smtClean="0">
              <a:latin typeface="Times New Roman" pitchFamily="18" charset="0"/>
              <a:cs typeface="Times New Roman" pitchFamily="18" charset="0"/>
            </a:endParaRPr>
          </a:p>
          <a:p>
            <a:pPr algn="just">
              <a:buNone/>
            </a:pPr>
            <a:r>
              <a:rPr lang="ru-RU" sz="3000" i="1" dirty="0" smtClean="0">
                <a:latin typeface="Times New Roman" pitchFamily="18" charset="0"/>
                <a:cs typeface="Times New Roman" pitchFamily="18" charset="0"/>
              </a:rPr>
              <a:t>011 «Основные средства, сданные в аренду».</a:t>
            </a:r>
            <a:endParaRPr lang="ru-RU" sz="3000" dirty="0" smtClean="0">
              <a:latin typeface="Times New Roman" pitchFamily="18" charset="0"/>
              <a:cs typeface="Times New Roman" pitchFamily="18" charset="0"/>
            </a:endParaRPr>
          </a:p>
          <a:p>
            <a:endParaRPr lang="ru-RU"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4. Оценка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611560" y="1052736"/>
            <a:ext cx="7467600" cy="4873752"/>
          </a:xfrm>
        </p:spPr>
        <p:txBody>
          <a:bodyPr>
            <a:noAutofit/>
          </a:bodyPr>
          <a:lstStyle/>
          <a:p>
            <a:pPr algn="just">
              <a:buNone/>
            </a:pPr>
            <a:r>
              <a:rPr lang="ru-RU" sz="2800" dirty="0" smtClean="0">
                <a:latin typeface="Times New Roman" pitchFamily="18" charset="0"/>
                <a:cs typeface="Times New Roman" pitchFamily="18" charset="0"/>
              </a:rPr>
              <a:t>Различают три вида оценки основных средств:</a:t>
            </a:r>
          </a:p>
          <a:p>
            <a:pPr lvl="0" algn="just">
              <a:buNone/>
            </a:pPr>
            <a:r>
              <a:rPr lang="ru-RU" sz="2800" dirty="0" smtClean="0">
                <a:latin typeface="Times New Roman" pitchFamily="18" charset="0"/>
                <a:cs typeface="Times New Roman" pitchFamily="18" charset="0"/>
              </a:rPr>
              <a:t>первоначальная стоимость; </a:t>
            </a:r>
          </a:p>
          <a:p>
            <a:pPr lvl="0" algn="just">
              <a:buNone/>
            </a:pPr>
            <a:r>
              <a:rPr lang="ru-RU" sz="2800" dirty="0" smtClean="0">
                <a:latin typeface="Times New Roman" pitchFamily="18" charset="0"/>
                <a:cs typeface="Times New Roman" pitchFamily="18" charset="0"/>
              </a:rPr>
              <a:t>восстановительная стоимость;</a:t>
            </a:r>
          </a:p>
          <a:p>
            <a:pPr lvl="0" algn="just">
              <a:buNone/>
            </a:pPr>
            <a:r>
              <a:rPr lang="ru-RU" sz="2800" dirty="0" smtClean="0">
                <a:latin typeface="Times New Roman" pitchFamily="18" charset="0"/>
                <a:cs typeface="Times New Roman" pitchFamily="18" charset="0"/>
              </a:rPr>
              <a:t>остаточная стоимость.</a:t>
            </a:r>
          </a:p>
          <a:p>
            <a:pPr algn="just">
              <a:buNone/>
            </a:pPr>
            <a:r>
              <a:rPr lang="ru-RU" sz="2800" dirty="0" smtClean="0">
                <a:latin typeface="Times New Roman" pitchFamily="18" charset="0"/>
                <a:cs typeface="Times New Roman" pitchFamily="18" charset="0"/>
              </a:rPr>
              <a:t>Основные средства принимаются к бухгалтерскому учету по первоначальной стоимости.</a:t>
            </a:r>
          </a:p>
          <a:p>
            <a:pPr algn="just">
              <a:buNone/>
            </a:pPr>
            <a:r>
              <a:rPr lang="ru-RU" sz="2800" b="1" i="1" dirty="0" smtClean="0">
                <a:latin typeface="Times New Roman" pitchFamily="18" charset="0"/>
                <a:cs typeface="Times New Roman" pitchFamily="18" charset="0"/>
              </a:rPr>
              <a:t>Первоначальная стоимость основных средств, приобретенных за плату,</a:t>
            </a:r>
            <a:r>
              <a:rPr lang="ru-RU" sz="2800" dirty="0" smtClean="0">
                <a:latin typeface="Times New Roman" pitchFamily="18" charset="0"/>
                <a:cs typeface="Times New Roman" pitchFamily="18" charset="0"/>
              </a:rPr>
              <a:t> является сумма фактических затрат на приобретение, сооружение и изготовление основных средств за исключением НДС.</a:t>
            </a:r>
            <a:endParaRPr lang="ru-RU" sz="2800" dirty="0">
              <a:latin typeface="Times New Roman" pitchFamily="18" charset="0"/>
              <a:cs typeface="Times New Roman" pitchFamily="18" charset="0"/>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467600" cy="5805264"/>
          </a:xfrm>
        </p:spPr>
        <p:txBody>
          <a:bodyPr>
            <a:noAutofit/>
          </a:bodyPr>
          <a:lstStyle/>
          <a:p>
            <a:pPr algn="just">
              <a:buNone/>
            </a:pPr>
            <a:r>
              <a:rPr lang="ru-RU" dirty="0" smtClean="0">
                <a:latin typeface="Times New Roman" pitchFamily="18" charset="0"/>
                <a:cs typeface="Times New Roman" pitchFamily="18" charset="0"/>
              </a:rPr>
              <a:t>К фактическим затратам относятся:</a:t>
            </a:r>
          </a:p>
          <a:p>
            <a:pPr algn="just">
              <a:buNone/>
            </a:pPr>
            <a:r>
              <a:rPr lang="ru-RU" dirty="0" smtClean="0">
                <a:latin typeface="Times New Roman" pitchFamily="18" charset="0"/>
                <a:cs typeface="Times New Roman" pitchFamily="18" charset="0"/>
              </a:rPr>
              <a:t>1) сумма, уплачиваемая в соответствии с договором поставщику или продавцу;</a:t>
            </a:r>
          </a:p>
          <a:p>
            <a:pPr algn="just">
              <a:buNone/>
            </a:pPr>
            <a:r>
              <a:rPr lang="ru-RU" dirty="0" smtClean="0">
                <a:latin typeface="Times New Roman" pitchFamily="18" charset="0"/>
                <a:cs typeface="Times New Roman" pitchFamily="18" charset="0"/>
              </a:rPr>
              <a:t>2) суммы, уплачиваемые подрядным строительным организациям;</a:t>
            </a:r>
          </a:p>
          <a:p>
            <a:pPr algn="just">
              <a:buNone/>
            </a:pPr>
            <a:r>
              <a:rPr lang="ru-RU" dirty="0" smtClean="0">
                <a:latin typeface="Times New Roman" pitchFamily="18" charset="0"/>
                <a:cs typeface="Times New Roman" pitchFamily="18" charset="0"/>
              </a:rPr>
              <a:t>3) суммы, уплачиваемые за информационные и консультационные услуги;</a:t>
            </a:r>
          </a:p>
          <a:p>
            <a:pPr algn="just">
              <a:buNone/>
            </a:pPr>
            <a:r>
              <a:rPr lang="ru-RU" dirty="0" smtClean="0">
                <a:latin typeface="Times New Roman" pitchFamily="18" charset="0"/>
                <a:cs typeface="Times New Roman" pitchFamily="18" charset="0"/>
              </a:rPr>
              <a:t>4) таможенные пошлинные сборы;</a:t>
            </a:r>
          </a:p>
          <a:p>
            <a:pPr algn="just">
              <a:buNone/>
            </a:pPr>
            <a:r>
              <a:rPr lang="ru-RU" dirty="0" smtClean="0">
                <a:latin typeface="Times New Roman" pitchFamily="18" charset="0"/>
                <a:cs typeface="Times New Roman" pitchFamily="18" charset="0"/>
              </a:rPr>
              <a:t>5) невозмещаемые налоги, уплачиваемые в связи с приобретением основных средств (государственная пошлина);</a:t>
            </a:r>
          </a:p>
          <a:p>
            <a:pPr algn="just">
              <a:buNone/>
            </a:pPr>
            <a:r>
              <a:rPr lang="ru-RU" dirty="0" smtClean="0">
                <a:latin typeface="Times New Roman" pitchFamily="18" charset="0"/>
                <a:cs typeface="Times New Roman" pitchFamily="18" charset="0"/>
              </a:rPr>
              <a:t>6) вознаграждения, уплачиваемые посредническим организациям;</a:t>
            </a:r>
          </a:p>
          <a:p>
            <a:pPr algn="just">
              <a:buNone/>
            </a:pPr>
            <a:r>
              <a:rPr lang="ru-RU" dirty="0" smtClean="0">
                <a:latin typeface="Times New Roman" pitchFamily="18" charset="0"/>
                <a:cs typeface="Times New Roman" pitchFamily="18" charset="0"/>
              </a:rPr>
              <a:t>7) другие затраты непосредственно связанные с приобретением объектов основных средств (доставка, установка и т.д.).</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Autofit/>
          </a:bodyPr>
          <a:lstStyle/>
          <a:p>
            <a:pPr algn="just">
              <a:buNone/>
            </a:pPr>
            <a:r>
              <a:rPr lang="ru-RU" sz="2200" b="1" i="1" dirty="0" smtClean="0">
                <a:latin typeface="Times New Roman" pitchFamily="18" charset="0"/>
                <a:cs typeface="Times New Roman" pitchFamily="18" charset="0"/>
              </a:rPr>
              <a:t>Первоначальной стоимостью основных средств, внесенных в качестве вклада в уставный капитал организации</a:t>
            </a:r>
            <a:r>
              <a:rPr lang="ru-RU" sz="2200" dirty="0" smtClean="0">
                <a:latin typeface="Times New Roman" pitchFamily="18" charset="0"/>
                <a:cs typeface="Times New Roman" pitchFamily="18" charset="0"/>
              </a:rPr>
              <a:t>, является их денежная оценка, согласованная учредителями и указанная в учредительных документах.</a:t>
            </a:r>
          </a:p>
          <a:p>
            <a:pPr algn="just">
              <a:buNone/>
            </a:pPr>
            <a:r>
              <a:rPr lang="ru-RU" sz="2200" b="1" i="1" dirty="0" smtClean="0">
                <a:latin typeface="Times New Roman" pitchFamily="18" charset="0"/>
                <a:cs typeface="Times New Roman" pitchFamily="18" charset="0"/>
              </a:rPr>
              <a:t>Первоначальной стоимостью основных средств, полученных безвозмездно</a:t>
            </a:r>
            <a:r>
              <a:rPr lang="ru-RU" sz="2200" dirty="0" smtClean="0">
                <a:latin typeface="Times New Roman" pitchFamily="18" charset="0"/>
                <a:cs typeface="Times New Roman" pitchFamily="18" charset="0"/>
              </a:rPr>
              <a:t>, в том числе по договору дарения, является их рыночная стоимость на дату принятия к бухгалтерскому учету.</a:t>
            </a:r>
          </a:p>
          <a:p>
            <a:pPr algn="just">
              <a:buNone/>
            </a:pPr>
            <a:r>
              <a:rPr lang="ru-RU" sz="2200" dirty="0" smtClean="0">
                <a:latin typeface="Times New Roman" pitchFamily="18" charset="0"/>
                <a:cs typeface="Times New Roman" pitchFamily="18" charset="0"/>
              </a:rPr>
              <a:t>Для подтверждения рыночной стоимости могут быть использованы:</a:t>
            </a:r>
          </a:p>
          <a:p>
            <a:pPr lvl="0" algn="just">
              <a:buNone/>
            </a:pPr>
            <a:r>
              <a:rPr lang="ru-RU" sz="2200" dirty="0" smtClean="0">
                <a:latin typeface="Times New Roman" pitchFamily="18" charset="0"/>
                <a:cs typeface="Times New Roman" pitchFamily="18" charset="0"/>
              </a:rPr>
              <a:t>данные о предприятии-изготовителе, о ценах на аналогичные основные средства, полученные в письменной форме;</a:t>
            </a:r>
          </a:p>
          <a:p>
            <a:pPr lvl="0" algn="just">
              <a:buNone/>
            </a:pPr>
            <a:r>
              <a:rPr lang="ru-RU" sz="2200" dirty="0" smtClean="0">
                <a:latin typeface="Times New Roman" pitchFamily="18" charset="0"/>
                <a:cs typeface="Times New Roman" pitchFamily="18" charset="0"/>
              </a:rPr>
              <a:t>экспертные заключения, полученные в письменной форме;</a:t>
            </a:r>
          </a:p>
          <a:p>
            <a:pPr lvl="0" algn="just">
              <a:buNone/>
            </a:pPr>
            <a:r>
              <a:rPr lang="ru-RU" sz="2200" dirty="0" smtClean="0">
                <a:latin typeface="Times New Roman" pitchFamily="18" charset="0"/>
                <a:cs typeface="Times New Roman" pitchFamily="18" charset="0"/>
              </a:rPr>
              <a:t>сведения, полученные в органах государственной статистики;</a:t>
            </a:r>
          </a:p>
          <a:p>
            <a:pPr lvl="0" algn="just">
              <a:buNone/>
            </a:pPr>
            <a:r>
              <a:rPr lang="ru-RU" sz="2200" dirty="0" smtClean="0">
                <a:latin typeface="Times New Roman" pitchFamily="18" charset="0"/>
                <a:cs typeface="Times New Roman" pitchFamily="18" charset="0"/>
              </a:rPr>
              <a:t>сведения, опубликованные в средствах массовой информации и в специальной литературе.</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188640"/>
            <a:ext cx="7467600" cy="5832648"/>
          </a:xfrm>
        </p:spPr>
        <p:txBody>
          <a:bodyPr>
            <a:noAutofit/>
          </a:bodyPr>
          <a:lstStyle/>
          <a:p>
            <a:pPr algn="just">
              <a:buNone/>
            </a:pPr>
            <a:r>
              <a:rPr lang="ru-RU" sz="1995" b="1" i="1" dirty="0" smtClean="0">
                <a:latin typeface="Times New Roman" pitchFamily="18" charset="0"/>
                <a:cs typeface="Times New Roman" pitchFamily="18" charset="0"/>
              </a:rPr>
              <a:t>Первоначальной стоимостью основных средств, полученных в обмен на другое имущество (кроме денежных средств)</a:t>
            </a:r>
            <a:r>
              <a:rPr lang="ru-RU" sz="1995" dirty="0" smtClean="0">
                <a:latin typeface="Times New Roman" pitchFamily="18" charset="0"/>
                <a:cs typeface="Times New Roman" pitchFamily="18" charset="0"/>
              </a:rPr>
              <a:t>, является рыночная стоимость выбывающего в обмен имущества.</a:t>
            </a:r>
          </a:p>
          <a:p>
            <a:pPr algn="just">
              <a:buNone/>
            </a:pPr>
            <a:r>
              <a:rPr lang="ru-RU" sz="1995" dirty="0" smtClean="0">
                <a:latin typeface="Times New Roman" pitchFamily="18" charset="0"/>
                <a:cs typeface="Times New Roman" pitchFamily="18" charset="0"/>
              </a:rPr>
              <a:t>В первоначальную стоимость основных средств включаются затраты по доставке основных средств и установке на месте эксплуатации.</a:t>
            </a:r>
          </a:p>
          <a:p>
            <a:pPr algn="just">
              <a:buNone/>
            </a:pPr>
            <a:r>
              <a:rPr lang="ru-RU" sz="1995" dirty="0" smtClean="0">
                <a:latin typeface="Times New Roman" pitchFamily="18" charset="0"/>
                <a:cs typeface="Times New Roman" pitchFamily="18" charset="0"/>
              </a:rPr>
              <a:t>В первоначальную стоимость основных средств не включается затраты по капитальному ремонту. Они относятся на себестоимость продукции.</a:t>
            </a:r>
          </a:p>
          <a:p>
            <a:pPr algn="just">
              <a:buNone/>
            </a:pPr>
            <a:r>
              <a:rPr lang="ru-RU" sz="1995" dirty="0" smtClean="0">
                <a:latin typeface="Times New Roman" pitchFamily="18" charset="0"/>
                <a:cs typeface="Times New Roman" pitchFamily="18" charset="0"/>
              </a:rPr>
              <a:t>Возможно изменение первоначальной стоимости основных средств в случаях достройки, дооборудования, реконструкции, модернизации, и частичной ликвидации основных средств.</a:t>
            </a:r>
          </a:p>
          <a:p>
            <a:pPr algn="just">
              <a:buNone/>
            </a:pPr>
            <a:r>
              <a:rPr lang="ru-RU" sz="1995" dirty="0" smtClean="0">
                <a:latin typeface="Times New Roman" pitchFamily="18" charset="0"/>
                <a:cs typeface="Times New Roman" pitchFamily="18" charset="0"/>
              </a:rPr>
              <a:t>Восстановительная стоимость основных средств – это стоимость их воспроизводства в современных условиях. Она определяется по результатам переоценки основных средств.</a:t>
            </a:r>
          </a:p>
          <a:p>
            <a:pPr algn="just">
              <a:buNone/>
            </a:pPr>
            <a:r>
              <a:rPr lang="ru-RU" sz="1995" dirty="0" smtClean="0">
                <a:latin typeface="Times New Roman" pitchFamily="18" charset="0"/>
                <a:cs typeface="Times New Roman" pitchFamily="18" charset="0"/>
              </a:rPr>
              <a:t>Организации имеют право не чаще одного раза в год проводить переоценку основных средств по восстановительной стоимости. </a:t>
            </a:r>
          </a:p>
          <a:p>
            <a:pPr algn="just">
              <a:buNone/>
            </a:pPr>
            <a:r>
              <a:rPr lang="ru-RU" sz="1995" dirty="0" smtClean="0">
                <a:latin typeface="Times New Roman" pitchFamily="18" charset="0"/>
                <a:cs typeface="Times New Roman" pitchFamily="18" charset="0"/>
              </a:rPr>
              <a:t>Если объект однажды подвергся переоценке, он должен переоцениваться ежегодно.</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480720"/>
          </a:xfrm>
        </p:spPr>
        <p:txBody>
          <a:bodyPr>
            <a:normAutofit fontScale="85000" lnSpcReduction="10000"/>
          </a:bodyPr>
          <a:lstStyle/>
          <a:p>
            <a:pPr algn="just">
              <a:buNone/>
            </a:pPr>
            <a:r>
              <a:rPr lang="ru-RU" dirty="0" smtClean="0">
                <a:latin typeface="Times New Roman" pitchFamily="18" charset="0"/>
                <a:cs typeface="Times New Roman" pitchFamily="18" charset="0"/>
              </a:rPr>
              <a:t>Переоценка основных средств может осуществляться двумя способами:</a:t>
            </a:r>
          </a:p>
          <a:p>
            <a:pPr lvl="0" algn="just">
              <a:buNone/>
            </a:pPr>
            <a:r>
              <a:rPr lang="ru-RU" dirty="0" smtClean="0">
                <a:latin typeface="Times New Roman" pitchFamily="18" charset="0"/>
                <a:cs typeface="Times New Roman" pitchFamily="18" charset="0"/>
              </a:rPr>
              <a:t>индексным (на основе индексов изменения стоимости, разработанных Госкомстатом РФ);</a:t>
            </a:r>
          </a:p>
          <a:p>
            <a:pPr lvl="0" algn="just">
              <a:buNone/>
            </a:pPr>
            <a:r>
              <a:rPr lang="ru-RU" dirty="0" smtClean="0">
                <a:latin typeface="Times New Roman" pitchFamily="18" charset="0"/>
                <a:cs typeface="Times New Roman" pitchFamily="18" charset="0"/>
              </a:rPr>
              <a:t>методом прямого пересчета (на основе документально подтвержденных рыночных цен).</a:t>
            </a:r>
          </a:p>
          <a:p>
            <a:pPr algn="just">
              <a:buNone/>
            </a:pPr>
            <a:r>
              <a:rPr lang="ru-RU" dirty="0" smtClean="0">
                <a:latin typeface="Times New Roman" pitchFamily="18" charset="0"/>
                <a:cs typeface="Times New Roman" pitchFamily="18" charset="0"/>
              </a:rPr>
              <a:t>Результаты переоценки основных средств относят на </a:t>
            </a:r>
            <a:r>
              <a:rPr lang="ru-RU" i="1" dirty="0" smtClean="0">
                <a:latin typeface="Times New Roman" pitchFamily="18" charset="0"/>
                <a:cs typeface="Times New Roman" pitchFamily="18" charset="0"/>
              </a:rPr>
              <a:t>счет 83 «Добавочный капитал»</a:t>
            </a:r>
            <a:r>
              <a:rPr lang="ru-RU" dirty="0" smtClean="0">
                <a:latin typeface="Times New Roman" pitchFamily="18" charset="0"/>
                <a:cs typeface="Times New Roman" pitchFamily="18" charset="0"/>
              </a:rPr>
              <a:t> – счет пассивный.</a:t>
            </a:r>
          </a:p>
          <a:p>
            <a:pPr algn="just">
              <a:buNone/>
            </a:pPr>
            <a:r>
              <a:rPr lang="ru-RU" dirty="0" smtClean="0">
                <a:latin typeface="Times New Roman" pitchFamily="18" charset="0"/>
                <a:cs typeface="Times New Roman" pitchFamily="18" charset="0"/>
              </a:rPr>
              <a:t>В случае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основных средств составляются проводки:</a:t>
            </a:r>
          </a:p>
          <a:p>
            <a:pPr algn="just">
              <a:buNone/>
            </a:pPr>
            <a:r>
              <a:rPr lang="ru-RU" b="1" dirty="0" smtClean="0">
                <a:latin typeface="Times New Roman" pitchFamily="18" charset="0"/>
                <a:cs typeface="Times New Roman" pitchFamily="18" charset="0"/>
              </a:rPr>
              <a:t>Д-01   К-83</a:t>
            </a:r>
            <a:r>
              <a:rPr lang="ru-RU" dirty="0" smtClean="0">
                <a:latin typeface="Times New Roman" pitchFamily="18" charset="0"/>
                <a:cs typeface="Times New Roman" pitchFamily="18" charset="0"/>
              </a:rPr>
              <a:t> на сумму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объекта да восстановительной стоимости;</a:t>
            </a:r>
          </a:p>
          <a:p>
            <a:pPr algn="just">
              <a:buNone/>
            </a:pPr>
            <a:r>
              <a:rPr lang="ru-RU" b="1" dirty="0" smtClean="0">
                <a:latin typeface="Times New Roman" pitchFamily="18" charset="0"/>
                <a:cs typeface="Times New Roman" pitchFamily="18" charset="0"/>
              </a:rPr>
              <a:t>Д-83   К-02 </a:t>
            </a:r>
            <a:r>
              <a:rPr lang="ru-RU" dirty="0" smtClean="0">
                <a:latin typeface="Times New Roman" pitchFamily="18" charset="0"/>
                <a:cs typeface="Times New Roman" pitchFamily="18" charset="0"/>
              </a:rPr>
              <a:t>на сумму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начисленной амортизации.</a:t>
            </a:r>
          </a:p>
          <a:p>
            <a:pPr algn="just">
              <a:buNone/>
            </a:pPr>
            <a:r>
              <a:rPr lang="ru-RU" dirty="0" smtClean="0">
                <a:latin typeface="Times New Roman" pitchFamily="18" charset="0"/>
                <a:cs typeface="Times New Roman" pitchFamily="18" charset="0"/>
              </a:rPr>
              <a:t>В случае уценки основных средств составляются проводки:</a:t>
            </a:r>
          </a:p>
          <a:p>
            <a:pPr algn="just">
              <a:buNone/>
            </a:pPr>
            <a:r>
              <a:rPr lang="ru-RU" b="1" dirty="0" smtClean="0">
                <a:latin typeface="Times New Roman" pitchFamily="18" charset="0"/>
                <a:cs typeface="Times New Roman" pitchFamily="18" charset="0"/>
              </a:rPr>
              <a:t>Д-83   К-01</a:t>
            </a:r>
            <a:r>
              <a:rPr lang="ru-RU" dirty="0" smtClean="0">
                <a:latin typeface="Times New Roman" pitchFamily="18" charset="0"/>
                <a:cs typeface="Times New Roman" pitchFamily="18" charset="0"/>
              </a:rPr>
              <a:t> на сумму уценки объекта до восстановительной стоимости;</a:t>
            </a:r>
          </a:p>
          <a:p>
            <a:pPr algn="just">
              <a:buNone/>
            </a:pPr>
            <a:r>
              <a:rPr lang="ru-RU" b="1" dirty="0" smtClean="0">
                <a:latin typeface="Times New Roman" pitchFamily="18" charset="0"/>
                <a:cs typeface="Times New Roman" pitchFamily="18" charset="0"/>
              </a:rPr>
              <a:t>Д-02   К-83</a:t>
            </a:r>
            <a:r>
              <a:rPr lang="ru-RU" dirty="0" smtClean="0">
                <a:latin typeface="Times New Roman" pitchFamily="18" charset="0"/>
                <a:cs typeface="Times New Roman" pitchFamily="18" charset="0"/>
              </a:rPr>
              <a:t> на сумму уценки начисленной амортизации.</a:t>
            </a:r>
          </a:p>
          <a:p>
            <a:pPr algn="just">
              <a:buNone/>
            </a:pPr>
            <a:r>
              <a:rPr lang="ru-RU" dirty="0" smtClean="0">
                <a:latin typeface="Times New Roman" pitchFamily="18" charset="0"/>
                <a:cs typeface="Times New Roman" pitchFamily="18" charset="0"/>
              </a:rPr>
              <a:t>Если объект переоценивается впервые, причем его стоимость снижается и добавочный капитал не сформирован, то результат переоценки нужно относить на счет 84 «Нераспределенная прибыль/непокрытый убыток»</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473952"/>
          </a:xfrm>
        </p:spPr>
        <p:txBody>
          <a:bodyPr>
            <a:normAutofit lnSpcReduction="10000"/>
          </a:bodyPr>
          <a:lstStyle/>
          <a:p>
            <a:pPr algn="just">
              <a:buNone/>
            </a:pPr>
            <a:r>
              <a:rPr lang="ru-RU" sz="2700" dirty="0" smtClean="0">
                <a:latin typeface="Times New Roman" pitchFamily="18" charset="0"/>
                <a:cs typeface="Times New Roman" pitchFamily="18" charset="0"/>
              </a:rPr>
              <a:t>В последующие годы при </a:t>
            </a:r>
            <a:r>
              <a:rPr lang="ru-RU" sz="2700" dirty="0" err="1" smtClean="0">
                <a:latin typeface="Times New Roman" pitchFamily="18" charset="0"/>
                <a:cs typeface="Times New Roman" pitchFamily="18" charset="0"/>
              </a:rPr>
              <a:t>дооценке</a:t>
            </a:r>
            <a:r>
              <a:rPr lang="ru-RU" sz="2700" dirty="0" smtClean="0">
                <a:latin typeface="Times New Roman" pitchFamily="18" charset="0"/>
                <a:cs typeface="Times New Roman" pitchFamily="18" charset="0"/>
              </a:rPr>
              <a:t> этого объекта этого объекта суммы </a:t>
            </a:r>
            <a:r>
              <a:rPr lang="ru-RU" sz="2700" dirty="0" err="1" smtClean="0">
                <a:latin typeface="Times New Roman" pitchFamily="18" charset="0"/>
                <a:cs typeface="Times New Roman" pitchFamily="18" charset="0"/>
              </a:rPr>
              <a:t>дооценки</a:t>
            </a:r>
            <a:r>
              <a:rPr lang="ru-RU" sz="2700" dirty="0" smtClean="0">
                <a:latin typeface="Times New Roman" pitchFamily="18" charset="0"/>
                <a:cs typeface="Times New Roman" pitchFamily="18" charset="0"/>
              </a:rPr>
              <a:t> этого объекта будут относиться на счет 84 в уменьшение сумм уценки.</a:t>
            </a:r>
          </a:p>
          <a:p>
            <a:pPr algn="just">
              <a:buNone/>
            </a:pPr>
            <a:r>
              <a:rPr lang="ru-RU" sz="2700" dirty="0" smtClean="0">
                <a:latin typeface="Times New Roman" pitchFamily="18" charset="0"/>
                <a:cs typeface="Times New Roman" pitchFamily="18" charset="0"/>
              </a:rPr>
              <a:t>Остаточная стоимость основных средств – первоначальная или восстановительная стоимость за минусом сумм начисленной амортизации. </a:t>
            </a:r>
          </a:p>
          <a:p>
            <a:pPr algn="just">
              <a:buNone/>
            </a:pPr>
            <a:r>
              <a:rPr lang="ru-RU" sz="2700" dirty="0" smtClean="0">
                <a:latin typeface="Times New Roman" pitchFamily="18" charset="0"/>
                <a:cs typeface="Times New Roman" pitchFamily="18" charset="0"/>
              </a:rPr>
              <a:t>В форме Бухгалтерский баланс основные средства отражаются по остаточной стоимости в разделе </a:t>
            </a:r>
            <a:r>
              <a:rPr lang="en-US" sz="2700" dirty="0" smtClean="0">
                <a:latin typeface="Times New Roman" pitchFamily="18" charset="0"/>
                <a:cs typeface="Times New Roman" pitchFamily="18" charset="0"/>
              </a:rPr>
              <a:t>I</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Внеоборотные</a:t>
            </a:r>
            <a:r>
              <a:rPr lang="ru-RU" sz="2700" dirty="0" smtClean="0">
                <a:latin typeface="Times New Roman" pitchFamily="18" charset="0"/>
                <a:cs typeface="Times New Roman" pitchFamily="18" charset="0"/>
              </a:rPr>
              <a:t> активы» по строке 1130 «Основные средства».</a:t>
            </a:r>
          </a:p>
          <a:p>
            <a:pPr algn="just">
              <a:buNone/>
            </a:pPr>
            <a:r>
              <a:rPr lang="ru-RU" sz="2700" dirty="0" smtClean="0">
                <a:latin typeface="Times New Roman" pitchFamily="18" charset="0"/>
                <a:cs typeface="Times New Roman" pitchFamily="18" charset="0"/>
              </a:rPr>
              <a:t>Информация об основных средствах приводится в Пояснениях к бухгалтерскому балансу и Отчету о прибылях и убытках в разделе 2 «Основные средства».</a:t>
            </a:r>
          </a:p>
          <a:p>
            <a:endParaRPr lang="ru-RU"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5</a:t>
            </a:r>
            <a:r>
              <a:rPr lang="ru-RU" b="1" dirty="0" smtClean="0"/>
              <a:t>. </a:t>
            </a:r>
            <a:r>
              <a:rPr lang="ru-RU" b="1" dirty="0" smtClean="0">
                <a:latin typeface="Times New Roman" pitchFamily="18" charset="0"/>
                <a:cs typeface="Times New Roman" pitchFamily="18" charset="0"/>
              </a:rPr>
              <a:t>Учет поступления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24744"/>
            <a:ext cx="7467600" cy="5349208"/>
          </a:xfrm>
        </p:spPr>
        <p:txBody>
          <a:bodyPr>
            <a:normAutofit fontScale="92500" lnSpcReduction="20000"/>
          </a:bodyPr>
          <a:lstStyle/>
          <a:p>
            <a:pPr algn="just">
              <a:buNone/>
            </a:pPr>
            <a:r>
              <a:rPr lang="ru-RU" sz="2500" dirty="0" smtClean="0">
                <a:latin typeface="Times New Roman" pitchFamily="18" charset="0"/>
                <a:cs typeface="Times New Roman" pitchFamily="18" charset="0"/>
              </a:rPr>
              <a:t>Выделяют следующие источники поступления основных средств в организацию:</a:t>
            </a:r>
          </a:p>
          <a:p>
            <a:pPr lvl="0" algn="just">
              <a:buNone/>
            </a:pPr>
            <a:r>
              <a:rPr lang="ru-RU" sz="2500" dirty="0" smtClean="0">
                <a:latin typeface="Times New Roman" pitchFamily="18" charset="0"/>
                <a:cs typeface="Times New Roman" pitchFamily="18" charset="0"/>
              </a:rPr>
              <a:t>строительство новых объектов основных средств (см. главу 3 «Учет долгосрочных инвестиций»);</a:t>
            </a:r>
          </a:p>
          <a:p>
            <a:pPr lvl="0" algn="just">
              <a:buNone/>
            </a:pPr>
            <a:r>
              <a:rPr lang="ru-RU" sz="2500" dirty="0" smtClean="0">
                <a:latin typeface="Times New Roman" pitchFamily="18" charset="0"/>
                <a:cs typeface="Times New Roman" pitchFamily="18" charset="0"/>
              </a:rPr>
              <a:t>приобретение основных средств за плату;</a:t>
            </a:r>
          </a:p>
          <a:p>
            <a:pPr lvl="0" algn="just">
              <a:buNone/>
            </a:pPr>
            <a:r>
              <a:rPr lang="ru-RU" sz="2500" dirty="0" smtClean="0">
                <a:latin typeface="Times New Roman" pitchFamily="18" charset="0"/>
                <a:cs typeface="Times New Roman" pitchFamily="18" charset="0"/>
              </a:rPr>
              <a:t>безвозмездное поступление основных средств;</a:t>
            </a:r>
          </a:p>
          <a:p>
            <a:pPr lvl="0" algn="just">
              <a:buNone/>
            </a:pPr>
            <a:r>
              <a:rPr lang="ru-RU" sz="2500" dirty="0" smtClean="0">
                <a:latin typeface="Times New Roman" pitchFamily="18" charset="0"/>
                <a:cs typeface="Times New Roman" pitchFamily="18" charset="0"/>
              </a:rPr>
              <a:t>в качестве вклада в уставный капитал;</a:t>
            </a:r>
          </a:p>
          <a:p>
            <a:pPr lvl="0" algn="just">
              <a:buNone/>
            </a:pPr>
            <a:r>
              <a:rPr lang="ru-RU" sz="2500" dirty="0" smtClean="0">
                <a:latin typeface="Times New Roman" pitchFamily="18" charset="0"/>
                <a:cs typeface="Times New Roman" pitchFamily="18" charset="0"/>
              </a:rPr>
              <a:t>в обмен на другое имущество (кроме денежных средств);</a:t>
            </a:r>
          </a:p>
          <a:p>
            <a:pPr lvl="0" algn="just">
              <a:buNone/>
            </a:pPr>
            <a:r>
              <a:rPr lang="ru-RU" sz="2500" dirty="0" smtClean="0">
                <a:latin typeface="Times New Roman" pitchFamily="18" charset="0"/>
                <a:cs typeface="Times New Roman" pitchFamily="18" charset="0"/>
              </a:rPr>
              <a:t>получение в собственность по окончанию договора аренды (см. вопрос 9 «Аренда основных средств);</a:t>
            </a:r>
          </a:p>
          <a:p>
            <a:pPr lvl="0" algn="just">
              <a:buNone/>
            </a:pPr>
            <a:r>
              <a:rPr lang="ru-RU" sz="2500" dirty="0" smtClean="0">
                <a:latin typeface="Times New Roman" pitchFamily="18" charset="0"/>
                <a:cs typeface="Times New Roman" pitchFamily="18" charset="0"/>
              </a:rPr>
              <a:t>принятие к учету неучтенных объектов основных средств, выявленных при инвентаризации (см. вопрос 10</a:t>
            </a:r>
            <a:r>
              <a:rPr lang="ru-RU" sz="2500" b="1" dirty="0" smtClean="0">
                <a:latin typeface="Times New Roman" pitchFamily="18" charset="0"/>
                <a:cs typeface="Times New Roman" pitchFamily="18" charset="0"/>
              </a:rPr>
              <a:t> «</a:t>
            </a:r>
            <a:r>
              <a:rPr lang="ru-RU" sz="2500" dirty="0" smtClean="0">
                <a:latin typeface="Times New Roman" pitchFamily="18" charset="0"/>
                <a:cs typeface="Times New Roman" pitchFamily="18" charset="0"/>
              </a:rPr>
              <a:t>Инвентаризация основных средств»).</a:t>
            </a:r>
          </a:p>
          <a:p>
            <a:pPr algn="just">
              <a:buNone/>
            </a:pPr>
            <a:r>
              <a:rPr lang="ru-RU" sz="2500" dirty="0" smtClean="0">
                <a:latin typeface="Times New Roman" pitchFamily="18" charset="0"/>
                <a:cs typeface="Times New Roman" pitchFamily="18" charset="0"/>
              </a:rPr>
              <a:t>Любое поступление основных средств в организацию отражается в учете с использованием </a:t>
            </a:r>
            <a:r>
              <a:rPr lang="ru-RU" sz="2500" i="1" dirty="0" smtClean="0">
                <a:latin typeface="Times New Roman" pitchFamily="18" charset="0"/>
                <a:cs typeface="Times New Roman" pitchFamily="18" charset="0"/>
              </a:rPr>
              <a:t>счета 08 «Вложения во </a:t>
            </a:r>
            <a:r>
              <a:rPr lang="ru-RU" sz="2500" i="1" dirty="0" err="1" smtClean="0">
                <a:latin typeface="Times New Roman" pitchFamily="18" charset="0"/>
                <a:cs typeface="Times New Roman" pitchFamily="18" charset="0"/>
              </a:rPr>
              <a:t>внеоборотные</a:t>
            </a:r>
            <a:r>
              <a:rPr lang="ru-RU" sz="2500" i="1" dirty="0" smtClean="0">
                <a:latin typeface="Times New Roman" pitchFamily="18" charset="0"/>
                <a:cs typeface="Times New Roman" pitchFamily="18" charset="0"/>
              </a:rPr>
              <a:t> активы».</a:t>
            </a:r>
            <a:endParaRPr lang="ru-RU" sz="2500" dirty="0" smtClean="0">
              <a:latin typeface="Times New Roman" pitchFamily="18" charset="0"/>
              <a:cs typeface="Times New Roman" pitchFamily="18" charset="0"/>
            </a:endParaRPr>
          </a:p>
          <a:p>
            <a:endParaRPr lang="ru-RU"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500" b="1" i="1" dirty="0" smtClean="0">
                <a:latin typeface="Times New Roman" pitchFamily="18" charset="0"/>
                <a:cs typeface="Times New Roman" pitchFamily="18" charset="0"/>
              </a:rPr>
              <a:t>Приобретение основных средств за плату.</a:t>
            </a:r>
            <a:endParaRPr lang="ru-RU" sz="2500" dirty="0" smtClean="0">
              <a:latin typeface="Times New Roman" pitchFamily="18" charset="0"/>
              <a:cs typeface="Times New Roman" pitchFamily="18" charset="0"/>
            </a:endParaRPr>
          </a:p>
          <a:p>
            <a:pPr marL="457200" indent="-457200" algn="just">
              <a:buFont typeface="+mj-lt"/>
              <a:buAutoNum type="arabicPeriod"/>
            </a:pPr>
            <a:r>
              <a:rPr lang="ru-RU" sz="2500" b="1" dirty="0" smtClean="0">
                <a:latin typeface="Times New Roman" pitchFamily="18" charset="0"/>
                <a:cs typeface="Times New Roman" pitchFamily="18" charset="0"/>
              </a:rPr>
              <a:t>Д-08.4   К-60</a:t>
            </a:r>
            <a:r>
              <a:rPr lang="ru-RU" sz="2500" dirty="0" smtClean="0">
                <a:latin typeface="Times New Roman" pitchFamily="18" charset="0"/>
                <a:cs typeface="Times New Roman" pitchFamily="18" charset="0"/>
              </a:rPr>
              <a:t> отражена покупная стоимость объекта согласно договору без НДС (при этом оформляется товарная накладная).</a:t>
            </a:r>
          </a:p>
          <a:p>
            <a:pPr marL="457200" indent="-457200" algn="just">
              <a:buFont typeface="+mj-lt"/>
              <a:buAutoNum type="arabicPeriod"/>
            </a:pPr>
            <a:r>
              <a:rPr lang="ru-RU" sz="2500" b="1" dirty="0" smtClean="0">
                <a:latin typeface="Times New Roman" pitchFamily="18" charset="0"/>
                <a:cs typeface="Times New Roman" pitchFamily="18" charset="0"/>
              </a:rPr>
              <a:t>Д-19   К-60</a:t>
            </a:r>
            <a:r>
              <a:rPr lang="ru-RU" sz="2500" dirty="0" smtClean="0">
                <a:latin typeface="Times New Roman" pitchFamily="18" charset="0"/>
                <a:cs typeface="Times New Roman" pitchFamily="18" charset="0"/>
              </a:rPr>
              <a:t> отражена сумма НДС согласно договору (при этом оформляется счет-фактура).</a:t>
            </a:r>
          </a:p>
          <a:p>
            <a:pPr marL="457200" indent="-457200" algn="just">
              <a:buFont typeface="+mj-lt"/>
              <a:buAutoNum type="arabicPeriod"/>
            </a:pPr>
            <a:r>
              <a:rPr lang="ru-RU" sz="2500" b="1" dirty="0" smtClean="0">
                <a:latin typeface="Times New Roman" pitchFamily="18" charset="0"/>
                <a:cs typeface="Times New Roman" pitchFamily="18" charset="0"/>
              </a:rPr>
              <a:t>Д-08.4   К-23, 69, 70, 76 и т.д. </a:t>
            </a:r>
            <a:r>
              <a:rPr lang="ru-RU" sz="2500" dirty="0" smtClean="0">
                <a:latin typeface="Times New Roman" pitchFamily="18" charset="0"/>
                <a:cs typeface="Times New Roman" pitchFamily="18" charset="0"/>
              </a:rPr>
              <a:t>отражены дополнительные расходы по доставке, установке основных средств на месте эксплуатации.</a:t>
            </a:r>
          </a:p>
          <a:p>
            <a:pPr marL="457200" indent="-457200" algn="just">
              <a:buFont typeface="+mj-lt"/>
              <a:buAutoNum type="arabicPeriod"/>
            </a:pPr>
            <a:r>
              <a:rPr lang="ru-RU" sz="2500" b="1" dirty="0" smtClean="0">
                <a:latin typeface="Times New Roman" pitchFamily="18" charset="0"/>
                <a:cs typeface="Times New Roman" pitchFamily="18" charset="0"/>
              </a:rPr>
              <a:t>Д-01   К-08.4</a:t>
            </a:r>
            <a:r>
              <a:rPr lang="ru-RU" sz="2500" dirty="0" smtClean="0">
                <a:latin typeface="Times New Roman" pitchFamily="18" charset="0"/>
                <a:cs typeface="Times New Roman" pitchFamily="18" charset="0"/>
              </a:rPr>
              <a:t> принят к бухгалтерскому учету объект основных средств по первоначальной стоимости.</a:t>
            </a:r>
          </a:p>
          <a:p>
            <a:pPr marL="457200" indent="-457200" algn="just">
              <a:buFont typeface="+mj-lt"/>
              <a:buAutoNum type="arabicPeriod"/>
            </a:pPr>
            <a:r>
              <a:rPr lang="ru-RU" sz="2500" b="1" dirty="0" smtClean="0">
                <a:latin typeface="Times New Roman" pitchFamily="18" charset="0"/>
                <a:cs typeface="Times New Roman" pitchFamily="18" charset="0"/>
              </a:rPr>
              <a:t>Д-60   К-51</a:t>
            </a:r>
            <a:r>
              <a:rPr lang="ru-RU" sz="2500" dirty="0" smtClean="0">
                <a:latin typeface="Times New Roman" pitchFamily="18" charset="0"/>
                <a:cs typeface="Times New Roman" pitchFamily="18" charset="0"/>
              </a:rPr>
              <a:t> оплачено поставщику за поступившие основных средств согласно выставленным документам.</a:t>
            </a:r>
          </a:p>
          <a:p>
            <a:pPr marL="457200" indent="-457200" algn="just">
              <a:buFont typeface="+mj-lt"/>
              <a:buAutoNum type="arabicPeriod"/>
            </a:pPr>
            <a:r>
              <a:rPr lang="ru-RU" sz="2500" b="1" dirty="0" smtClean="0">
                <a:latin typeface="Times New Roman" pitchFamily="18" charset="0"/>
                <a:cs typeface="Times New Roman" pitchFamily="18" charset="0"/>
              </a:rPr>
              <a:t>Д-68   К-19 </a:t>
            </a:r>
            <a:r>
              <a:rPr lang="ru-RU" sz="2500" dirty="0" smtClean="0">
                <a:latin typeface="Times New Roman" pitchFamily="18" charset="0"/>
                <a:cs typeface="Times New Roman" pitchFamily="18" charset="0"/>
              </a:rPr>
              <a:t>принят к вычету НДС.</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5721499"/>
          </a:xfrm>
        </p:spPr>
        <p:txBody>
          <a:bodyPr>
            <a:normAutofit/>
          </a:bodyPr>
          <a:lstStyle/>
          <a:p>
            <a:pPr algn="just">
              <a:buNone/>
            </a:pPr>
            <a:r>
              <a:rPr lang="ru-RU" sz="4000" b="1" i="1" dirty="0">
                <a:latin typeface="Times New Roman" pitchFamily="18" charset="0"/>
                <a:cs typeface="Times New Roman" pitchFamily="18" charset="0"/>
              </a:rPr>
              <a:t>Финансовый учет</a:t>
            </a:r>
            <a:r>
              <a:rPr lang="ru-RU" sz="4000" b="1" dirty="0">
                <a:latin typeface="Times New Roman" pitchFamily="18" charset="0"/>
                <a:cs typeface="Times New Roman" pitchFamily="18" charset="0"/>
              </a:rPr>
              <a:t> </a:t>
            </a:r>
            <a:r>
              <a:rPr lang="ru-RU" sz="4000" dirty="0">
                <a:latin typeface="Times New Roman" pitchFamily="18" charset="0"/>
                <a:cs typeface="Times New Roman" pitchFamily="18" charset="0"/>
              </a:rPr>
              <a:t>представляет собой систему сбора учетной информации, обеспечивающей регистрацию хозяйственных операций и их бухгалтерское оформление. Именно этот вид учета позволяет составить финансовую отчетность организации.</a:t>
            </a:r>
          </a:p>
          <a:p>
            <a:endParaRPr lang="ru-RU"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800" b="1" i="1" dirty="0" smtClean="0">
                <a:latin typeface="Times New Roman" pitchFamily="18" charset="0"/>
                <a:cs typeface="Times New Roman" pitchFamily="18" charset="0"/>
              </a:rPr>
              <a:t>Безвозмездное получение основных средств.</a:t>
            </a:r>
            <a:endParaRPr lang="ru-RU" sz="2800" dirty="0" smtClean="0">
              <a:latin typeface="Times New Roman" pitchFamily="18" charset="0"/>
              <a:cs typeface="Times New Roman" pitchFamily="18" charset="0"/>
            </a:endParaRPr>
          </a:p>
          <a:p>
            <a:pPr marL="514350" indent="-514350" algn="just">
              <a:buFont typeface="+mj-lt"/>
              <a:buAutoNum type="arabicPeriod"/>
            </a:pPr>
            <a:r>
              <a:rPr lang="ru-RU" sz="2800" b="1" dirty="0" smtClean="0">
                <a:latin typeface="Times New Roman" pitchFamily="18" charset="0"/>
                <a:cs typeface="Times New Roman" pitchFamily="18" charset="0"/>
              </a:rPr>
              <a:t>Д-08.4   К-98 </a:t>
            </a:r>
            <a:r>
              <a:rPr lang="ru-RU" sz="2800" dirty="0" smtClean="0">
                <a:latin typeface="Times New Roman" pitchFamily="18" charset="0"/>
                <a:cs typeface="Times New Roman" pitchFamily="18" charset="0"/>
              </a:rPr>
              <a:t>получен объект основных средств безвозмездно с отнесением стоимости на доходы будущих периодов.</a:t>
            </a:r>
          </a:p>
          <a:p>
            <a:pPr marL="514350" indent="-514350" algn="just">
              <a:buFont typeface="+mj-lt"/>
              <a:buAutoNum type="arabicPeriod"/>
            </a:pPr>
            <a:r>
              <a:rPr lang="ru-RU" sz="2800" b="1" dirty="0" smtClean="0">
                <a:latin typeface="Times New Roman" pitchFamily="18" charset="0"/>
                <a:cs typeface="Times New Roman" pitchFamily="18" charset="0"/>
              </a:rPr>
              <a:t>Д-08.4   К-23, 69, 70, 76 и др.</a:t>
            </a:r>
            <a:r>
              <a:rPr lang="ru-RU" sz="2800" dirty="0" smtClean="0">
                <a:latin typeface="Times New Roman" pitchFamily="18" charset="0"/>
                <a:cs typeface="Times New Roman" pitchFamily="18" charset="0"/>
              </a:rPr>
              <a:t> отражены дополнительные расходы по доставке и установке основных средств на месте эксплуатации.</a:t>
            </a:r>
          </a:p>
          <a:p>
            <a:pPr marL="514350" indent="-514350" algn="just">
              <a:buFont typeface="+mj-lt"/>
              <a:buAutoNum type="arabicPeriod"/>
            </a:pPr>
            <a:r>
              <a:rPr lang="ru-RU" sz="2800" b="1" dirty="0" smtClean="0">
                <a:latin typeface="Times New Roman" pitchFamily="18" charset="0"/>
                <a:cs typeface="Times New Roman" pitchFamily="18" charset="0"/>
              </a:rPr>
              <a:t>Д-01   К-08.4</a:t>
            </a:r>
            <a:r>
              <a:rPr lang="ru-RU" sz="2800" dirty="0" smtClean="0">
                <a:latin typeface="Times New Roman" pitchFamily="18" charset="0"/>
                <a:cs typeface="Times New Roman" pitchFamily="18" charset="0"/>
              </a:rPr>
              <a:t> принят к бухгалтерскому учету объект основных средств по первоначальной стоимости.</a:t>
            </a:r>
          </a:p>
          <a:p>
            <a:pPr marL="514350" indent="-514350" algn="just">
              <a:buFont typeface="+mj-lt"/>
              <a:buAutoNum type="arabicPeriod"/>
            </a:pPr>
            <a:r>
              <a:rPr lang="ru-RU" sz="2800" b="1" dirty="0" smtClean="0">
                <a:latin typeface="Times New Roman" pitchFamily="18" charset="0"/>
                <a:cs typeface="Times New Roman" pitchFamily="18" charset="0"/>
              </a:rPr>
              <a:t>Д-98   К-91.1</a:t>
            </a:r>
            <a:r>
              <a:rPr lang="ru-RU" sz="2800" dirty="0" smtClean="0">
                <a:latin typeface="Times New Roman" pitchFamily="18" charset="0"/>
                <a:cs typeface="Times New Roman" pitchFamily="18" charset="0"/>
              </a:rPr>
              <a:t> ежемесячно часть доходов будущих периодов включается в состав прочих доходов в течении срока полезного использования.</a:t>
            </a:r>
          </a:p>
          <a:p>
            <a:endParaRPr lang="ru-RU" dirty="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800" b="1" i="1" dirty="0" smtClean="0">
                <a:latin typeface="Times New Roman" pitchFamily="18" charset="0"/>
                <a:cs typeface="Times New Roman" pitchFamily="18" charset="0"/>
              </a:rPr>
              <a:t>Поступление основных средств в качестве вклада в уставный капитал.</a:t>
            </a:r>
            <a:endParaRPr lang="ru-RU" sz="2800" dirty="0" smtClean="0">
              <a:latin typeface="Times New Roman" pitchFamily="18" charset="0"/>
              <a:cs typeface="Times New Roman" pitchFamily="18" charset="0"/>
            </a:endParaRPr>
          </a:p>
          <a:p>
            <a:pPr marL="514350" indent="-514350" algn="just">
              <a:buFont typeface="+mj-lt"/>
              <a:buAutoNum type="arabicPeriod"/>
            </a:pPr>
            <a:r>
              <a:rPr lang="ru-RU" sz="2800" b="1" dirty="0" smtClean="0">
                <a:latin typeface="Times New Roman" pitchFamily="18" charset="0"/>
                <a:cs typeface="Times New Roman" pitchFamily="18" charset="0"/>
              </a:rPr>
              <a:t>Д-75.1   К-80</a:t>
            </a:r>
            <a:r>
              <a:rPr lang="ru-RU" sz="2800" dirty="0" smtClean="0">
                <a:latin typeface="Times New Roman" pitchFamily="18" charset="0"/>
                <a:cs typeface="Times New Roman" pitchFamily="18" charset="0"/>
              </a:rPr>
              <a:t> отражена величина вклада в уставный капитал организации, подлежащая к внесению основными средствами.</a:t>
            </a:r>
          </a:p>
          <a:p>
            <a:pPr marL="514350" indent="-514350" algn="just">
              <a:buFont typeface="+mj-lt"/>
              <a:buAutoNum type="arabicPeriod"/>
            </a:pPr>
            <a:r>
              <a:rPr lang="ru-RU" sz="2800" b="1" dirty="0" smtClean="0">
                <a:latin typeface="Times New Roman" pitchFamily="18" charset="0"/>
                <a:cs typeface="Times New Roman" pitchFamily="18" charset="0"/>
              </a:rPr>
              <a:t>Д-08.4   К-75.1</a:t>
            </a:r>
            <a:r>
              <a:rPr lang="ru-RU" sz="2800" dirty="0" smtClean="0">
                <a:latin typeface="Times New Roman" pitchFamily="18" charset="0"/>
                <a:cs typeface="Times New Roman" pitchFamily="18" charset="0"/>
              </a:rPr>
              <a:t> получены основные средства от учредителя.</a:t>
            </a:r>
          </a:p>
          <a:p>
            <a:pPr marL="514350" indent="-514350" algn="just">
              <a:buFont typeface="+mj-lt"/>
              <a:buAutoNum type="arabicPeriod"/>
            </a:pPr>
            <a:r>
              <a:rPr lang="ru-RU" sz="2800" b="1" dirty="0" smtClean="0">
                <a:latin typeface="Times New Roman" pitchFamily="18" charset="0"/>
                <a:cs typeface="Times New Roman" pitchFamily="18" charset="0"/>
              </a:rPr>
              <a:t>Д-08.4   К-23, 69, 70, 76 и т.д.</a:t>
            </a:r>
            <a:r>
              <a:rPr lang="ru-RU" sz="2800" dirty="0" smtClean="0">
                <a:latin typeface="Times New Roman" pitchFamily="18" charset="0"/>
                <a:cs typeface="Times New Roman" pitchFamily="18" charset="0"/>
              </a:rPr>
              <a:t> отражены дополнительные расходы по доставке и установке основных средств на месте эксплуатации.</a:t>
            </a:r>
          </a:p>
          <a:p>
            <a:pPr marL="514350" indent="-514350" algn="just">
              <a:buFont typeface="+mj-lt"/>
              <a:buAutoNum type="arabicPeriod"/>
            </a:pPr>
            <a:r>
              <a:rPr lang="ru-RU" sz="2800" b="1" dirty="0" smtClean="0">
                <a:latin typeface="Times New Roman" pitchFamily="18" charset="0"/>
                <a:cs typeface="Times New Roman" pitchFamily="18" charset="0"/>
              </a:rPr>
              <a:t>Д-01   К-08.4</a:t>
            </a:r>
            <a:r>
              <a:rPr lang="ru-RU" sz="2800" dirty="0" smtClean="0">
                <a:latin typeface="Times New Roman" pitchFamily="18" charset="0"/>
                <a:cs typeface="Times New Roman" pitchFamily="18" charset="0"/>
              </a:rPr>
              <a:t> принят к бухгалтерскому учету объект основных средств по первоначальной стоимости.</a:t>
            </a:r>
          </a:p>
          <a:p>
            <a:pPr algn="just"/>
            <a:endParaRPr lang="ru-RU"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572688"/>
            <a:ext cx="7467600" cy="6285312"/>
          </a:xfrm>
        </p:spPr>
        <p:txBody>
          <a:bodyPr>
            <a:normAutofit fontScale="92500" lnSpcReduction="10000"/>
          </a:bodyPr>
          <a:lstStyle/>
          <a:p>
            <a:pPr algn="just">
              <a:buNone/>
            </a:pPr>
            <a:r>
              <a:rPr lang="ru-RU" sz="2600" b="1" i="1" dirty="0" smtClean="0">
                <a:latin typeface="Times New Roman" pitchFamily="18" charset="0"/>
                <a:cs typeface="Times New Roman" pitchFamily="18" charset="0"/>
              </a:rPr>
              <a:t>Поступление основных средств в обмен на другое имущество.</a:t>
            </a:r>
            <a:endParaRPr lang="ru-RU" sz="2600" dirty="0" smtClean="0">
              <a:latin typeface="Times New Roman" pitchFamily="18" charset="0"/>
              <a:cs typeface="Times New Roman" pitchFamily="18" charset="0"/>
            </a:endParaRPr>
          </a:p>
          <a:p>
            <a:pPr marL="514350" indent="-514350" algn="just">
              <a:buFont typeface="+mj-lt"/>
              <a:buAutoNum type="arabicPeriod"/>
            </a:pPr>
            <a:r>
              <a:rPr lang="ru-RU" sz="2600" b="1" dirty="0" smtClean="0">
                <a:latin typeface="Times New Roman" pitchFamily="18" charset="0"/>
                <a:cs typeface="Times New Roman" pitchFamily="18" charset="0"/>
              </a:rPr>
              <a:t>Д-91.2   К-01, 04, 10, 58 и т.д.</a:t>
            </a:r>
            <a:r>
              <a:rPr lang="ru-RU" sz="2600" dirty="0" smtClean="0">
                <a:latin typeface="Times New Roman" pitchFamily="18" charset="0"/>
                <a:cs typeface="Times New Roman" pitchFamily="18" charset="0"/>
              </a:rPr>
              <a:t> списывается балансовая стоимость выбывающего в обмен имущества.</a:t>
            </a:r>
          </a:p>
          <a:p>
            <a:pPr marL="514350" indent="-514350" algn="just">
              <a:buFont typeface="+mj-lt"/>
              <a:buAutoNum type="arabicPeriod"/>
            </a:pPr>
            <a:r>
              <a:rPr lang="ru-RU" sz="2600" b="1" dirty="0" smtClean="0">
                <a:latin typeface="Times New Roman" pitchFamily="18" charset="0"/>
                <a:cs typeface="Times New Roman" pitchFamily="18" charset="0"/>
              </a:rPr>
              <a:t>Д-08.4   К-91.1</a:t>
            </a:r>
            <a:r>
              <a:rPr lang="ru-RU" sz="2600" dirty="0" smtClean="0">
                <a:latin typeface="Times New Roman" pitchFamily="18" charset="0"/>
                <a:cs typeface="Times New Roman" pitchFamily="18" charset="0"/>
              </a:rPr>
              <a:t> получены основные средства в обмен на другое имущество по рыночной стоимости выбывающего имущества.</a:t>
            </a:r>
          </a:p>
          <a:p>
            <a:pPr marL="514350" indent="-514350" algn="just">
              <a:buFont typeface="+mj-lt"/>
              <a:buAutoNum type="arabicPeriod"/>
            </a:pPr>
            <a:r>
              <a:rPr lang="ru-RU" sz="2600" b="1" dirty="0" smtClean="0">
                <a:latin typeface="Times New Roman" pitchFamily="18" charset="0"/>
                <a:cs typeface="Times New Roman" pitchFamily="18" charset="0"/>
              </a:rPr>
              <a:t>Д-08.4   К-23, 69, 70, 76 и т.д.</a:t>
            </a:r>
            <a:r>
              <a:rPr lang="ru-RU" sz="2600" dirty="0" smtClean="0">
                <a:latin typeface="Times New Roman" pitchFamily="18" charset="0"/>
                <a:cs typeface="Times New Roman" pitchFamily="18" charset="0"/>
              </a:rPr>
              <a:t> отражены расходы по доставке и установке основных средств на месте эксплуатации.</a:t>
            </a:r>
          </a:p>
          <a:p>
            <a:pPr marL="514350" indent="-514350" algn="just">
              <a:buFont typeface="+mj-lt"/>
              <a:buAutoNum type="arabicPeriod"/>
            </a:pPr>
            <a:r>
              <a:rPr lang="ru-RU" sz="2600" b="1" dirty="0" smtClean="0">
                <a:latin typeface="Times New Roman" pitchFamily="18" charset="0"/>
                <a:cs typeface="Times New Roman" pitchFamily="18" charset="0"/>
              </a:rPr>
              <a:t>Д-01   К-08.4</a:t>
            </a:r>
            <a:r>
              <a:rPr lang="ru-RU" sz="2600" dirty="0" smtClean="0">
                <a:latin typeface="Times New Roman" pitchFamily="18" charset="0"/>
                <a:cs typeface="Times New Roman" pitchFamily="18" charset="0"/>
              </a:rPr>
              <a:t> приняты к бухгалтерскому учету основные средства по первоначальной стоимости.</a:t>
            </a:r>
          </a:p>
          <a:p>
            <a:pPr marL="514350" indent="-514350" algn="just">
              <a:buFont typeface="+mj-lt"/>
              <a:buAutoNum type="arabicPeriod"/>
            </a:pPr>
            <a:r>
              <a:rPr lang="ru-RU" sz="2600" dirty="0" smtClean="0">
                <a:latin typeface="Times New Roman" pitchFamily="18" charset="0"/>
                <a:cs typeface="Times New Roman" pitchFamily="18" charset="0"/>
              </a:rPr>
              <a:t>Выявлен финансовый результат:</a:t>
            </a:r>
          </a:p>
          <a:p>
            <a:pPr marL="514350" indent="-514350" algn="just">
              <a:buFont typeface="+mj-lt"/>
              <a:buAutoNum type="arabicPeriod"/>
            </a:pPr>
            <a:r>
              <a:rPr lang="ru-RU" sz="2600" dirty="0" smtClean="0">
                <a:latin typeface="Times New Roman" pitchFamily="18" charset="0"/>
                <a:cs typeface="Times New Roman" pitchFamily="18" charset="0"/>
              </a:rPr>
              <a:t>а) </a:t>
            </a:r>
            <a:r>
              <a:rPr lang="ru-RU" sz="2600" b="1" dirty="0" smtClean="0">
                <a:latin typeface="Times New Roman" pitchFamily="18" charset="0"/>
                <a:cs typeface="Times New Roman" pitchFamily="18" charset="0"/>
              </a:rPr>
              <a:t>Д-91.9   К-99</a:t>
            </a:r>
            <a:r>
              <a:rPr lang="ru-RU" sz="2600" dirty="0" smtClean="0">
                <a:latin typeface="Times New Roman" pitchFamily="18" charset="0"/>
                <a:cs typeface="Times New Roman" pitchFamily="18" charset="0"/>
              </a:rPr>
              <a:t> прибыль;</a:t>
            </a:r>
          </a:p>
          <a:p>
            <a:pPr marL="514350" indent="-514350" algn="just">
              <a:buFont typeface="+mj-lt"/>
              <a:buAutoNum type="arabicPeriod"/>
            </a:pPr>
            <a:r>
              <a:rPr lang="ru-RU" sz="2600" dirty="0" smtClean="0">
                <a:latin typeface="Times New Roman" pitchFamily="18" charset="0"/>
                <a:cs typeface="Times New Roman" pitchFamily="18" charset="0"/>
              </a:rPr>
              <a:t>б) </a:t>
            </a:r>
            <a:r>
              <a:rPr lang="ru-RU" sz="2600" b="1" dirty="0" smtClean="0">
                <a:latin typeface="Times New Roman" pitchFamily="18" charset="0"/>
                <a:cs typeface="Times New Roman" pitchFamily="18" charset="0"/>
              </a:rPr>
              <a:t>Д-99   К-91.9</a:t>
            </a:r>
            <a:r>
              <a:rPr lang="ru-RU" sz="2600" dirty="0" smtClean="0">
                <a:latin typeface="Times New Roman" pitchFamily="18" charset="0"/>
                <a:cs typeface="Times New Roman" pitchFamily="18" charset="0"/>
              </a:rPr>
              <a:t> убыток.</a:t>
            </a:r>
          </a:p>
          <a:p>
            <a:pPr>
              <a:buNone/>
            </a:pPr>
            <a:endParaRPr lang="ru-RU"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922114"/>
          </a:xfrm>
        </p:spPr>
        <p:txBody>
          <a:bodyPr>
            <a:normAutofit fontScale="90000"/>
          </a:bodyPr>
          <a:lstStyle/>
          <a:p>
            <a:pPr algn="ctr"/>
            <a:r>
              <a:rPr lang="ru-RU" b="1" dirty="0" smtClean="0">
                <a:latin typeface="Times New Roman" pitchFamily="18" charset="0"/>
                <a:cs typeface="Times New Roman" pitchFamily="18" charset="0"/>
              </a:rPr>
              <a:t>6. Порядок начисления и учет амортизации основных средств.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323528" y="836712"/>
            <a:ext cx="7467600" cy="4629128"/>
          </a:xfrm>
        </p:spPr>
        <p:txBody>
          <a:bodyPr>
            <a:noAutofit/>
          </a:bodyPr>
          <a:lstStyle/>
          <a:p>
            <a:pPr algn="just">
              <a:buNone/>
            </a:pPr>
            <a:r>
              <a:rPr lang="ru-RU" sz="2300" dirty="0" smtClean="0">
                <a:latin typeface="Times New Roman" pitchFamily="18" charset="0"/>
                <a:cs typeface="Times New Roman" pitchFamily="18" charset="0"/>
              </a:rPr>
              <a:t>Стоимость основных средств погашается путем начисления амортизации. Амортизация основных средств начисляется в течение срока полезного использования. Срок полезного использования устанавливается предприятием самостоятельно при принятии основного средства к бухгалтерскому учету. Он определяется, исходя из ожидаемого срока использования объекта, в течение которого он будет приносить доход организации и нормативно-правовых ограничений (например, срок договора аренды). По окончании срока полезного действия амортизация не начисляется. При определении срока полезного использования объекта нужно руководствоваться Постановлением Правительства РФ от 01.01.2002 г. № 1, в ред. от 10.12.2010 г. № 1011 «О классификации основных средств, включаемых в амортизационные группы».</a:t>
            </a:r>
            <a:endParaRPr lang="ru-RU" sz="2300" dirty="0">
              <a:latin typeface="Times New Roman" pitchFamily="18" charset="0"/>
              <a:cs typeface="Times New Roman" pitchFamily="18" charset="0"/>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473952"/>
          </a:xfrm>
        </p:spPr>
        <p:txBody>
          <a:bodyPr>
            <a:normAutofit/>
          </a:bodyPr>
          <a:lstStyle/>
          <a:p>
            <a:pPr algn="just">
              <a:buNone/>
            </a:pPr>
            <a:r>
              <a:rPr lang="ru-RU" sz="3000" dirty="0" smtClean="0">
                <a:latin typeface="Times New Roman" pitchFamily="18" charset="0"/>
                <a:cs typeface="Times New Roman" pitchFamily="18" charset="0"/>
              </a:rPr>
              <a:t>Амортизация по вновь поступившим основным средствам начинает начисляться с первого числа месяца, следующего за месяцем принятия объекта к бухгалтерскому учету. Амортизация прекращает начисляться </a:t>
            </a:r>
            <a:r>
              <a:rPr lang="en-US" sz="3000" dirty="0" smtClean="0">
                <a:latin typeface="Times New Roman" pitchFamily="18" charset="0"/>
                <a:cs typeface="Times New Roman" pitchFamily="18" charset="0"/>
              </a:rPr>
              <a:t>c</a:t>
            </a:r>
            <a:r>
              <a:rPr lang="ru-RU" sz="3000" dirty="0" smtClean="0">
                <a:latin typeface="Times New Roman" pitchFamily="18" charset="0"/>
                <a:cs typeface="Times New Roman" pitchFamily="18" charset="0"/>
              </a:rPr>
              <a:t> первого числа месяца, следующего за месяцем выбытия объекта или окончания срока полезного использования. Амортизация начисляется ежемесячно в размере 1/12 годовой нормы амортизации независимо от результатов финансово-хозяйственной деятельности организации.</a:t>
            </a:r>
          </a:p>
          <a:p>
            <a:endParaRPr lang="ru-RU"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800" dirty="0" smtClean="0">
                <a:latin typeface="Times New Roman" pitchFamily="18" charset="0"/>
                <a:cs typeface="Times New Roman" pitchFamily="18" charset="0"/>
              </a:rPr>
              <a:t>В бухгалтерском учете амортизация может начисляться одним из следующих методов:</a:t>
            </a:r>
          </a:p>
          <a:p>
            <a:pPr algn="just">
              <a:buNone/>
            </a:pPr>
            <a:r>
              <a:rPr lang="ru-RU" sz="2800" dirty="0" smtClean="0">
                <a:latin typeface="Times New Roman" pitchFamily="18" charset="0"/>
                <a:cs typeface="Times New Roman" pitchFamily="18" charset="0"/>
              </a:rPr>
              <a:t>1) линейным;</a:t>
            </a:r>
          </a:p>
          <a:p>
            <a:pPr algn="just">
              <a:buNone/>
            </a:pPr>
            <a:r>
              <a:rPr lang="ru-RU" sz="2800" dirty="0" smtClean="0">
                <a:latin typeface="Times New Roman" pitchFamily="18" charset="0"/>
                <a:cs typeface="Times New Roman" pitchFamily="18" charset="0"/>
              </a:rPr>
              <a:t>2) уменьшаемого остатка;</a:t>
            </a:r>
          </a:p>
          <a:p>
            <a:pPr algn="just">
              <a:buNone/>
            </a:pPr>
            <a:r>
              <a:rPr lang="ru-RU" sz="2800" dirty="0" smtClean="0">
                <a:latin typeface="Times New Roman" pitchFamily="18" charset="0"/>
                <a:cs typeface="Times New Roman" pitchFamily="18" charset="0"/>
              </a:rPr>
              <a:t>3) по сумме чисел лет срока полезного использования;</a:t>
            </a:r>
          </a:p>
          <a:p>
            <a:pPr algn="just">
              <a:buNone/>
            </a:pPr>
            <a:r>
              <a:rPr lang="ru-RU" sz="2800" dirty="0" smtClean="0">
                <a:latin typeface="Times New Roman" pitchFamily="18" charset="0"/>
                <a:cs typeface="Times New Roman" pitchFamily="18" charset="0"/>
              </a:rPr>
              <a:t>4) пропорционально объему продукции, работ, услуг.</a:t>
            </a:r>
          </a:p>
          <a:p>
            <a:pPr algn="just">
              <a:buNone/>
            </a:pPr>
            <a:r>
              <a:rPr lang="ru-RU" sz="2800" b="1" i="1" dirty="0" smtClean="0">
                <a:latin typeface="Times New Roman" pitchFamily="18" charset="0"/>
                <a:cs typeface="Times New Roman" pitchFamily="18" charset="0"/>
              </a:rPr>
              <a:t>При линейном методе начисления амортизации</a:t>
            </a:r>
            <a:r>
              <a:rPr lang="ru-RU" sz="2800" dirty="0" smtClean="0">
                <a:latin typeface="Times New Roman" pitchFamily="18" charset="0"/>
                <a:cs typeface="Times New Roman" pitchFamily="18" charset="0"/>
              </a:rPr>
              <a:t> сумма амортизации основных средств определяется, исходя из первоначальной стоимости объекта на начало отчетного года и нормы амортизации, установленной, исходя из срока полезного использования.</a:t>
            </a:r>
          </a:p>
          <a:p>
            <a:endParaRPr lang="ru-RU"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3600" b="1" dirty="0" smtClean="0">
                <a:latin typeface="Times New Roman" pitchFamily="18" charset="0"/>
                <a:cs typeface="Times New Roman" pitchFamily="18" charset="0"/>
              </a:rPr>
              <a:t>Пример: </a:t>
            </a:r>
            <a:r>
              <a:rPr lang="ru-RU" sz="3600" dirty="0" smtClean="0">
                <a:latin typeface="Times New Roman" pitchFamily="18" charset="0"/>
                <a:cs typeface="Times New Roman" pitchFamily="18" charset="0"/>
              </a:rPr>
              <a:t>15 декабря 2010 г. принят к бухгалтерскому учету автомобиль первоначальной стоимостью 500 тыс. р. Срок полезного использования равен 5 лет. </a:t>
            </a:r>
          </a:p>
          <a:p>
            <a:pPr algn="just">
              <a:buNone/>
            </a:pPr>
            <a:r>
              <a:rPr lang="ru-RU" sz="3600" dirty="0" smtClean="0">
                <a:latin typeface="Times New Roman" pitchFamily="18" charset="0"/>
                <a:cs typeface="Times New Roman" pitchFamily="18" charset="0"/>
              </a:rPr>
              <a:t>Рассчитаем сумму амортизации за год:</a:t>
            </a:r>
          </a:p>
          <a:p>
            <a:pPr algn="just">
              <a:buNone/>
            </a:pPr>
            <a:r>
              <a:rPr lang="ru-RU" sz="3600" dirty="0" smtClean="0">
                <a:latin typeface="Times New Roman" pitchFamily="18" charset="0"/>
                <a:cs typeface="Times New Roman" pitchFamily="18" charset="0"/>
              </a:rPr>
              <a:t>Н</a:t>
            </a:r>
            <a:r>
              <a:rPr lang="ru-RU" sz="3600" baseline="-25000" dirty="0" smtClean="0">
                <a:latin typeface="Times New Roman" pitchFamily="18" charset="0"/>
                <a:cs typeface="Times New Roman" pitchFamily="18" charset="0"/>
              </a:rPr>
              <a:t>а </a:t>
            </a:r>
            <a:r>
              <a:rPr lang="ru-RU" sz="3600" dirty="0" smtClean="0">
                <a:latin typeface="Times New Roman" pitchFamily="18" charset="0"/>
                <a:cs typeface="Times New Roman" pitchFamily="18" charset="0"/>
              </a:rPr>
              <a:t>= 100/5 = 20 % </a:t>
            </a:r>
          </a:p>
          <a:p>
            <a:pPr algn="just">
              <a:buNone/>
            </a:pPr>
            <a:r>
              <a:rPr lang="ru-RU" sz="3600" dirty="0" smtClean="0">
                <a:latin typeface="Times New Roman" pitchFamily="18" charset="0"/>
                <a:cs typeface="Times New Roman" pitchFamily="18" charset="0"/>
              </a:rPr>
              <a:t>А = 500*0,2 = 100 тыс. р.</a:t>
            </a:r>
          </a:p>
          <a:p>
            <a:pPr algn="just">
              <a:buNone/>
            </a:pPr>
            <a:r>
              <a:rPr lang="ru-RU" sz="3600" dirty="0" smtClean="0">
                <a:latin typeface="Times New Roman" pitchFamily="18" charset="0"/>
                <a:cs typeface="Times New Roman" pitchFamily="18" charset="0"/>
              </a:rPr>
              <a:t>В последующие годы рассчитываем аналогично.</a:t>
            </a:r>
          </a:p>
          <a:p>
            <a:endParaRPr lang="ru-RU"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0"/>
            <a:ext cx="7467600" cy="5709248"/>
          </a:xfrm>
        </p:spPr>
        <p:txBody>
          <a:bodyPr>
            <a:noAutofit/>
          </a:bodyPr>
          <a:lstStyle/>
          <a:p>
            <a:pPr algn="just">
              <a:buNone/>
            </a:pPr>
            <a:r>
              <a:rPr lang="ru-RU" sz="2600" b="1" i="1" dirty="0" smtClean="0">
                <a:latin typeface="Times New Roman" pitchFamily="18" charset="0"/>
                <a:cs typeface="Times New Roman" pitchFamily="18" charset="0"/>
              </a:rPr>
              <a:t>При методе уменьшаемого остатка</a:t>
            </a:r>
            <a:r>
              <a:rPr lang="ru-RU" sz="2600" dirty="0" smtClean="0">
                <a:latin typeface="Times New Roman" pitchFamily="18" charset="0"/>
                <a:cs typeface="Times New Roman" pitchFamily="18" charset="0"/>
              </a:rPr>
              <a:t> годовая сумма амортизации определяется исходя из остаточной стоимости объекта на начало отчетного периода, нормы амортизации, установленной исходя из срока полезного использования и коэффициента ускорения (не выше 2, а для </a:t>
            </a:r>
            <a:r>
              <a:rPr lang="ru-RU" sz="2600" dirty="0" err="1" smtClean="0">
                <a:latin typeface="Times New Roman" pitchFamily="18" charset="0"/>
                <a:cs typeface="Times New Roman" pitchFamily="18" charset="0"/>
              </a:rPr>
              <a:t>лизингово</a:t>
            </a:r>
            <a:r>
              <a:rPr lang="ru-RU" sz="2600" dirty="0" smtClean="0">
                <a:latin typeface="Times New Roman" pitchFamily="18" charset="0"/>
                <a:cs typeface="Times New Roman" pitchFamily="18" charset="0"/>
              </a:rPr>
              <a:t> имущества – не выше 3).</a:t>
            </a:r>
          </a:p>
          <a:p>
            <a:pPr algn="just">
              <a:buNone/>
            </a:pPr>
            <a:r>
              <a:rPr lang="ru-RU" sz="2600" b="1" dirty="0" smtClean="0">
                <a:latin typeface="Times New Roman" pitchFamily="18" charset="0"/>
                <a:cs typeface="Times New Roman" pitchFamily="18" charset="0"/>
              </a:rPr>
              <a:t>Пример: </a:t>
            </a:r>
            <a:r>
              <a:rPr lang="ru-RU" sz="2600" dirty="0" smtClean="0">
                <a:latin typeface="Times New Roman" pitchFamily="18" charset="0"/>
                <a:cs typeface="Times New Roman" pitchFamily="18" charset="0"/>
              </a:rPr>
              <a:t>15 декабря 2010 г. принят к бухгалтерскому учету автомобиль первоначальной стоимостью 500 тыс. р. Срок полезного использования равен 5 лет. Коэффициент ускорения равен 2. </a:t>
            </a:r>
          </a:p>
          <a:p>
            <a:pPr algn="just">
              <a:buNone/>
            </a:pPr>
            <a:r>
              <a:rPr lang="ru-RU" sz="2600" dirty="0" smtClean="0">
                <a:latin typeface="Times New Roman" pitchFamily="18" charset="0"/>
                <a:cs typeface="Times New Roman" pitchFamily="18" charset="0"/>
              </a:rPr>
              <a:t>Найдем сумму амортизации за 20__ г.:</a:t>
            </a:r>
          </a:p>
          <a:p>
            <a:pPr algn="just">
              <a:buNone/>
            </a:pPr>
            <a:r>
              <a:rPr lang="ru-RU" sz="2600" dirty="0" smtClean="0">
                <a:latin typeface="Times New Roman" pitchFamily="18" charset="0"/>
                <a:cs typeface="Times New Roman" pitchFamily="18" charset="0"/>
              </a:rPr>
              <a:t>А</a:t>
            </a:r>
            <a:r>
              <a:rPr lang="ru-RU" sz="2600" baseline="-25000" dirty="0" smtClean="0">
                <a:latin typeface="Times New Roman" pitchFamily="18" charset="0"/>
                <a:cs typeface="Times New Roman" pitchFamily="18" charset="0"/>
              </a:rPr>
              <a:t>11 </a:t>
            </a:r>
            <a:r>
              <a:rPr lang="ru-RU" sz="2600" dirty="0" smtClean="0">
                <a:latin typeface="Times New Roman" pitchFamily="18" charset="0"/>
                <a:cs typeface="Times New Roman" pitchFamily="18" charset="0"/>
              </a:rPr>
              <a:t>= 500*0,2*2 = 200 тыс. р.</a:t>
            </a:r>
          </a:p>
          <a:p>
            <a:pPr algn="just">
              <a:buNone/>
            </a:pPr>
            <a:r>
              <a:rPr lang="ru-RU" sz="2600" dirty="0" smtClean="0">
                <a:latin typeface="Times New Roman" pitchFamily="18" charset="0"/>
                <a:cs typeface="Times New Roman" pitchFamily="18" charset="0"/>
              </a:rPr>
              <a:t>Найдем сумму амортизации за 2012 г.:</a:t>
            </a:r>
          </a:p>
          <a:p>
            <a:pPr algn="just">
              <a:buNone/>
            </a:pPr>
            <a:r>
              <a:rPr lang="ru-RU" sz="2600" dirty="0" smtClean="0">
                <a:latin typeface="Times New Roman" pitchFamily="18" charset="0"/>
                <a:cs typeface="Times New Roman" pitchFamily="18" charset="0"/>
              </a:rPr>
              <a:t>А</a:t>
            </a:r>
            <a:r>
              <a:rPr lang="ru-RU" sz="2600" baseline="-25000" dirty="0" smtClean="0">
                <a:latin typeface="Times New Roman" pitchFamily="18" charset="0"/>
                <a:cs typeface="Times New Roman" pitchFamily="18" charset="0"/>
              </a:rPr>
              <a:t>12 </a:t>
            </a:r>
            <a:r>
              <a:rPr lang="ru-RU" sz="2600" dirty="0" smtClean="0">
                <a:latin typeface="Times New Roman" pitchFamily="18" charset="0"/>
                <a:cs typeface="Times New Roman" pitchFamily="18" charset="0"/>
              </a:rPr>
              <a:t>= 300*0,2*2 = 120 тыс. р.</a:t>
            </a:r>
          </a:p>
          <a:p>
            <a:pPr algn="just">
              <a:buNone/>
            </a:pPr>
            <a:endParaRPr lang="ru-RU" sz="2600" dirty="0">
              <a:latin typeface="Times New Roman" pitchFamily="18" charset="0"/>
              <a:cs typeface="Times New Roman" pitchFamily="18" charset="0"/>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a:bodyPr>
          <a:lstStyle/>
          <a:p>
            <a:pPr algn="just">
              <a:buNone/>
            </a:pPr>
            <a:r>
              <a:rPr lang="ru-RU" sz="2500" b="1" i="1" dirty="0" smtClean="0">
                <a:latin typeface="Times New Roman" pitchFamily="18" charset="0"/>
                <a:cs typeface="Times New Roman" pitchFamily="18" charset="0"/>
              </a:rPr>
              <a:t>При начислении амортизации по сумме чисел лет срока полезного использования</a:t>
            </a:r>
            <a:r>
              <a:rPr lang="ru-RU" sz="2500" dirty="0" smtClean="0">
                <a:latin typeface="Times New Roman" pitchFamily="18" charset="0"/>
                <a:cs typeface="Times New Roman" pitchFamily="18" charset="0"/>
              </a:rPr>
              <a:t> годовая сумма амортизации определятся исходя из первоначальной стоимости объекта и годового соотношения, где в числителе указывается число лет, остающихся до конца срока полезного использования, а в знаменателе – сумма чисел лет срока полезного использования объекта.</a:t>
            </a:r>
          </a:p>
          <a:p>
            <a:pPr algn="just">
              <a:buNone/>
            </a:pPr>
            <a:r>
              <a:rPr lang="ru-RU" sz="2500" b="1" dirty="0" smtClean="0">
                <a:latin typeface="Times New Roman" pitchFamily="18" charset="0"/>
                <a:cs typeface="Times New Roman" pitchFamily="18" charset="0"/>
              </a:rPr>
              <a:t>Пример: </a:t>
            </a:r>
            <a:r>
              <a:rPr lang="ru-RU" sz="2500" dirty="0" smtClean="0">
                <a:latin typeface="Times New Roman" pitchFamily="18" charset="0"/>
                <a:cs typeface="Times New Roman" pitchFamily="18" charset="0"/>
              </a:rPr>
              <a:t>15 декабря 2010 г. принят к бухгалтерскому учету автомобиль первоначальной стоимостью 500 тыс. р. Срок полезного использования равен 5 лет.</a:t>
            </a:r>
          </a:p>
          <a:p>
            <a:pPr algn="just">
              <a:buNone/>
            </a:pPr>
            <a:r>
              <a:rPr lang="ru-RU" sz="2500" dirty="0" smtClean="0">
                <a:latin typeface="Times New Roman" pitchFamily="18" charset="0"/>
                <a:cs typeface="Times New Roman" pitchFamily="18" charset="0"/>
              </a:rPr>
              <a:t>Рассчитаем сумму амортизации за 20__ г.:</a:t>
            </a:r>
          </a:p>
          <a:p>
            <a:pPr algn="just">
              <a:buNone/>
            </a:pPr>
            <a:r>
              <a:rPr lang="ru-RU" sz="2500" dirty="0" smtClean="0">
                <a:latin typeface="Times New Roman" pitchFamily="18" charset="0"/>
                <a:cs typeface="Times New Roman" pitchFamily="18" charset="0"/>
              </a:rPr>
              <a:t>А</a:t>
            </a:r>
            <a:r>
              <a:rPr lang="ru-RU" sz="2500" baseline="-25000" dirty="0" smtClean="0">
                <a:latin typeface="Times New Roman" pitchFamily="18" charset="0"/>
                <a:cs typeface="Times New Roman" pitchFamily="18" charset="0"/>
              </a:rPr>
              <a:t>11 </a:t>
            </a:r>
            <a:r>
              <a:rPr lang="ru-RU" sz="2500" dirty="0" smtClean="0">
                <a:latin typeface="Times New Roman" pitchFamily="18" charset="0"/>
                <a:cs typeface="Times New Roman" pitchFamily="18" charset="0"/>
              </a:rPr>
              <a:t>=  тыс. р.</a:t>
            </a:r>
          </a:p>
          <a:p>
            <a:pPr algn="just">
              <a:buNone/>
            </a:pPr>
            <a:r>
              <a:rPr lang="ru-RU" sz="2500" dirty="0" smtClean="0">
                <a:latin typeface="Times New Roman" pitchFamily="18" charset="0"/>
                <a:cs typeface="Times New Roman" pitchFamily="18" charset="0"/>
              </a:rPr>
              <a:t>А</a:t>
            </a:r>
            <a:r>
              <a:rPr lang="ru-RU" sz="2500" baseline="-25000" dirty="0" smtClean="0">
                <a:latin typeface="Times New Roman" pitchFamily="18" charset="0"/>
                <a:cs typeface="Times New Roman" pitchFamily="18" charset="0"/>
              </a:rPr>
              <a:t>12 </a:t>
            </a:r>
            <a:r>
              <a:rPr lang="ru-RU" sz="2500" dirty="0" smtClean="0">
                <a:latin typeface="Times New Roman" pitchFamily="18" charset="0"/>
                <a:cs typeface="Times New Roman" pitchFamily="18" charset="0"/>
              </a:rPr>
              <a:t>= 500*4/15 = 133,33 тыс. р.</a:t>
            </a:r>
          </a:p>
          <a:p>
            <a:endParaRPr lang="ru-RU"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188640"/>
            <a:ext cx="7467600" cy="4873752"/>
          </a:xfrm>
        </p:spPr>
        <p:txBody>
          <a:bodyPr>
            <a:noAutofit/>
          </a:bodyPr>
          <a:lstStyle/>
          <a:p>
            <a:pPr algn="just">
              <a:buNone/>
            </a:pPr>
            <a:r>
              <a:rPr lang="ru-RU" b="1" i="1" dirty="0" smtClean="0">
                <a:latin typeface="Times New Roman" pitchFamily="18" charset="0"/>
                <a:cs typeface="Times New Roman" pitchFamily="18" charset="0"/>
              </a:rPr>
              <a:t>При начислении амортизации пропорционально объему продукции, работ, услуг</a:t>
            </a:r>
            <a:r>
              <a:rPr lang="ru-RU" dirty="0" smtClean="0">
                <a:latin typeface="Times New Roman" pitchFamily="18" charset="0"/>
                <a:cs typeface="Times New Roman" pitchFamily="18" charset="0"/>
              </a:rPr>
              <a:t> сумма амортизации за отчетный период определяется исходя из первоначальной стоимости объекта и соотношения, где в числителе указывается объем продукции в натуральном выражении за отчетный период, а в знаменателе предполагаемый объем продукции в натуральном выражении за весь срок полезного использования.</a:t>
            </a:r>
          </a:p>
          <a:p>
            <a:pPr algn="just">
              <a:buNone/>
            </a:pPr>
            <a:r>
              <a:rPr lang="ru-RU" b="1" dirty="0" smtClean="0">
                <a:latin typeface="Times New Roman" pitchFamily="18" charset="0"/>
                <a:cs typeface="Times New Roman" pitchFamily="18" charset="0"/>
              </a:rPr>
              <a:t>Пример:</a:t>
            </a:r>
            <a:r>
              <a:rPr lang="ru-RU" dirty="0" smtClean="0">
                <a:latin typeface="Times New Roman" pitchFamily="18" charset="0"/>
                <a:cs typeface="Times New Roman" pitchFamily="18" charset="0"/>
              </a:rPr>
              <a:t> 15 декабря 2010 г. принят к бухгалтерскому учету автомобиль первоначальной стоимостью 500 тыс. р. Срок полезного использования равен 5 лет. Предполагаемый пробег за 5 лет 100 тыс. км. Пробег за январь 20__ г. равен 2000 км. </a:t>
            </a:r>
          </a:p>
          <a:p>
            <a:pPr algn="just">
              <a:buNone/>
            </a:pPr>
            <a:r>
              <a:rPr lang="ru-RU" dirty="0" smtClean="0">
                <a:latin typeface="Times New Roman" pitchFamily="18" charset="0"/>
                <a:cs typeface="Times New Roman" pitchFamily="18" charset="0"/>
              </a:rPr>
              <a:t>Рассчитаем сумму амортизации за январь 20__ г.:</a:t>
            </a:r>
          </a:p>
          <a:p>
            <a:pPr algn="just">
              <a:buNone/>
            </a:pPr>
            <a:r>
              <a:rPr lang="ru-RU" dirty="0" err="1" smtClean="0">
                <a:latin typeface="Times New Roman" pitchFamily="18" charset="0"/>
                <a:cs typeface="Times New Roman" pitchFamily="18" charset="0"/>
              </a:rPr>
              <a:t>А</a:t>
            </a:r>
            <a:r>
              <a:rPr lang="ru-RU" baseline="-25000" dirty="0" err="1" smtClean="0">
                <a:latin typeface="Times New Roman" pitchFamily="18" charset="0"/>
                <a:cs typeface="Times New Roman" pitchFamily="18" charset="0"/>
              </a:rPr>
              <a:t>янв</a:t>
            </a:r>
            <a:r>
              <a:rPr lang="ru-RU" baseline="-250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р.</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92696"/>
            <a:ext cx="8229600" cy="5433467"/>
          </a:xfrm>
        </p:spPr>
        <p:txBody>
          <a:bodyPr>
            <a:normAutofit lnSpcReduction="10000"/>
          </a:bodyPr>
          <a:lstStyle/>
          <a:p>
            <a:pPr algn="just">
              <a:buNone/>
            </a:pPr>
            <a:r>
              <a:rPr lang="ru-RU" sz="4400" b="1" i="1" dirty="0">
                <a:latin typeface="Times New Roman" pitchFamily="18" charset="0"/>
                <a:cs typeface="Times New Roman" pitchFamily="18" charset="0"/>
              </a:rPr>
              <a:t>Управленческий учет</a:t>
            </a:r>
            <a:r>
              <a:rPr lang="ru-RU" sz="4400" b="1" dirty="0">
                <a:latin typeface="Times New Roman" pitchFamily="18" charset="0"/>
                <a:cs typeface="Times New Roman" pitchFamily="18" charset="0"/>
              </a:rPr>
              <a:t>, </a:t>
            </a:r>
            <a:r>
              <a:rPr lang="ru-RU" sz="4400" dirty="0">
                <a:latin typeface="Times New Roman" pitchFamily="18" charset="0"/>
                <a:cs typeface="Times New Roman" pitchFamily="18" charset="0"/>
              </a:rPr>
              <a:t>являясь составной частью бухгалтерского учета, предназначен для сбора учетной информации, которая используется внутри организации руководителями различных уровней.</a:t>
            </a:r>
          </a:p>
          <a:p>
            <a:endParaRPr lang="ru-RU" dirty="0"/>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sz="2600" dirty="0" smtClean="0">
                <a:latin typeface="Times New Roman" pitchFamily="18" charset="0"/>
                <a:cs typeface="Times New Roman" pitchFamily="18" charset="0"/>
              </a:rPr>
              <a:t>Выбранный метод начисления амортизации по группе объектов основных средств применяется в течение всего срока полезного использования и должен быть закреплен в учетной политике организации.</a:t>
            </a:r>
          </a:p>
          <a:p>
            <a:pPr algn="just">
              <a:buNone/>
            </a:pPr>
            <a:r>
              <a:rPr lang="ru-RU" sz="2600" dirty="0" smtClean="0">
                <a:latin typeface="Times New Roman" pitchFamily="18" charset="0"/>
                <a:cs typeface="Times New Roman" pitchFamily="18" charset="0"/>
              </a:rPr>
              <a:t>Не начисляется амортизация на основные средства некоммерческих организаций. По ним рассчитывается износ линейным способом, и сумма отражается на </a:t>
            </a:r>
            <a:r>
              <a:rPr lang="ru-RU" sz="2600" i="1" dirty="0" smtClean="0">
                <a:latin typeface="Times New Roman" pitchFamily="18" charset="0"/>
                <a:cs typeface="Times New Roman" pitchFamily="18" charset="0"/>
              </a:rPr>
              <a:t>счете 010</a:t>
            </a:r>
            <a:r>
              <a:rPr lang="ru-RU" sz="2600" dirty="0" smtClean="0">
                <a:latin typeface="Times New Roman" pitchFamily="18" charset="0"/>
                <a:cs typeface="Times New Roman" pitchFamily="18" charset="0"/>
              </a:rPr>
              <a:t> в конце года общей суммой. </a:t>
            </a:r>
          </a:p>
          <a:p>
            <a:pPr algn="just">
              <a:buNone/>
            </a:pPr>
            <a:r>
              <a:rPr lang="ru-RU" sz="2600" dirty="0" smtClean="0">
                <a:latin typeface="Times New Roman" pitchFamily="18" charset="0"/>
                <a:cs typeface="Times New Roman" pitchFamily="18" charset="0"/>
              </a:rPr>
              <a:t>Не подлежат амортизации основные средства, потребительские свойства которых в течение времени не изменяются: земельные участки, объекты природопользования, музейные коллекции. В бухгалтерском учете амортизация основных средств начисляется с использованием </a:t>
            </a:r>
            <a:r>
              <a:rPr lang="ru-RU" sz="2600" i="1" dirty="0" smtClean="0">
                <a:latin typeface="Times New Roman" pitchFamily="18" charset="0"/>
                <a:cs typeface="Times New Roman" pitchFamily="18" charset="0"/>
              </a:rPr>
              <a:t>счета 02 «Амортизация основных средств»</a:t>
            </a:r>
            <a:r>
              <a:rPr lang="ru-RU" sz="2600" dirty="0" smtClean="0">
                <a:latin typeface="Times New Roman" pitchFamily="18" charset="0"/>
                <a:cs typeface="Times New Roman" pitchFamily="18" charset="0"/>
              </a:rPr>
              <a:t> – пассивный, регулирующий.</a:t>
            </a:r>
          </a:p>
          <a:p>
            <a:endParaRPr lang="ru-RU"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13304"/>
          </a:xfrm>
        </p:spPr>
        <p:txBody>
          <a:bodyPr>
            <a:normAutofit/>
          </a:bodyPr>
          <a:lstStyle/>
          <a:p>
            <a:pPr algn="just">
              <a:buNone/>
            </a:pPr>
            <a:r>
              <a:rPr lang="ru-RU" sz="3200" dirty="0" smtClean="0"/>
              <a:t>Ежемесячно сумма начисленной амортизации по основным средствам относится на издержки амортизации, при этом оформляется запись:</a:t>
            </a:r>
          </a:p>
          <a:p>
            <a:pPr algn="just">
              <a:buNone/>
            </a:pPr>
            <a:r>
              <a:rPr lang="ru-RU" sz="3200" b="1" dirty="0" smtClean="0"/>
              <a:t>Д-20, 23, 25, 26, 44   К-02</a:t>
            </a:r>
            <a:r>
              <a:rPr lang="ru-RU" sz="3200" dirty="0" smtClean="0"/>
              <a:t>.</a:t>
            </a:r>
          </a:p>
          <a:p>
            <a:pPr algn="just">
              <a:buNone/>
            </a:pPr>
            <a:r>
              <a:rPr lang="ru-RU" sz="3200" dirty="0" smtClean="0"/>
              <a:t>По основным средствам, сданным в текущую аренду, амортизационные отчисления ежемесячно включаются в состав прочих расходов организации:</a:t>
            </a:r>
          </a:p>
          <a:p>
            <a:pPr algn="just">
              <a:buNone/>
            </a:pPr>
            <a:r>
              <a:rPr lang="ru-RU" sz="3200" b="1" dirty="0" smtClean="0"/>
              <a:t>Д-91.2   К-02</a:t>
            </a:r>
            <a:r>
              <a:rPr lang="ru-RU" sz="3200" dirty="0" smtClean="0"/>
              <a:t>.</a:t>
            </a:r>
          </a:p>
          <a:p>
            <a:endParaRPr lang="ru-RU"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85312"/>
          </a:xfrm>
        </p:spPr>
        <p:txBody>
          <a:bodyPr>
            <a:normAutofit/>
          </a:bodyPr>
          <a:lstStyle/>
          <a:p>
            <a:pPr algn="just">
              <a:buNone/>
            </a:pPr>
            <a:r>
              <a:rPr lang="ru-RU" sz="2800" dirty="0" smtClean="0">
                <a:latin typeface="Times New Roman" pitchFamily="18" charset="0"/>
                <a:cs typeface="Times New Roman" pitchFamily="18" charset="0"/>
              </a:rPr>
              <a:t>Для цели налогового учета применяется два метода начисления амортизации основных средств в соответствии с главой 25 Налогового кодекса РФ «Налог на прибыль организации» (ст. 257):</a:t>
            </a:r>
          </a:p>
          <a:p>
            <a:pPr lvl="0" algn="just">
              <a:buNone/>
            </a:pPr>
            <a:r>
              <a:rPr lang="ru-RU" sz="2800" dirty="0" smtClean="0">
                <a:latin typeface="Times New Roman" pitchFamily="18" charset="0"/>
                <a:cs typeface="Times New Roman" pitchFamily="18" charset="0"/>
              </a:rPr>
              <a:t>линейный;</a:t>
            </a:r>
          </a:p>
          <a:p>
            <a:pPr lvl="0" algn="just">
              <a:buNone/>
            </a:pPr>
            <a:r>
              <a:rPr lang="ru-RU" sz="2800" dirty="0" smtClean="0">
                <a:latin typeface="Times New Roman" pitchFamily="18" charset="0"/>
                <a:cs typeface="Times New Roman" pitchFamily="18" charset="0"/>
              </a:rPr>
              <a:t>нелинейный.</a:t>
            </a:r>
          </a:p>
          <a:p>
            <a:pPr algn="just">
              <a:buNone/>
            </a:pPr>
            <a:r>
              <a:rPr lang="ru-RU" sz="2800" dirty="0" smtClean="0">
                <a:latin typeface="Times New Roman" pitchFamily="18" charset="0"/>
                <a:cs typeface="Times New Roman" pitchFamily="18" charset="0"/>
              </a:rPr>
              <a:t>В соответствии с налоговым кодексом (гл. 25, ст. 258) имущество делится на 10 амортизационных групп, в соответствии с которыми устанавливают срок полезного использования и нормы амортизации. </a:t>
            </a:r>
          </a:p>
          <a:p>
            <a:endParaRPr lang="ru-RU"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lstStyle/>
          <a:p>
            <a:pPr algn="just">
              <a:buNone/>
            </a:pPr>
            <a:r>
              <a:rPr lang="ru-RU" sz="3200" dirty="0" smtClean="0">
                <a:latin typeface="Times New Roman" pitchFamily="18" charset="0"/>
                <a:cs typeface="Times New Roman" pitchFamily="18" charset="0"/>
              </a:rPr>
              <a:t>Начиная с 1 января 2006 г., организации имеют право </a:t>
            </a:r>
            <a:r>
              <a:rPr lang="ru-RU" sz="3200" dirty="0" err="1" smtClean="0">
                <a:latin typeface="Times New Roman" pitchFamily="18" charset="0"/>
                <a:cs typeface="Times New Roman" pitchFamily="18" charset="0"/>
              </a:rPr>
              <a:t>единоразово</a:t>
            </a:r>
            <a:r>
              <a:rPr lang="ru-RU" sz="3200" dirty="0" smtClean="0">
                <a:latin typeface="Times New Roman" pitchFamily="18" charset="0"/>
                <a:cs typeface="Times New Roman" pitchFamily="18" charset="0"/>
              </a:rPr>
              <a:t> списывать амортизационную премию на расходы в отчетном периоде в размере не более 10 % от первоначальной стоимости (для основных средств с 3 по 7 амортизационные группы 30 %). </a:t>
            </a:r>
          </a:p>
          <a:p>
            <a:pPr algn="just">
              <a:buNone/>
            </a:pPr>
            <a:r>
              <a:rPr lang="ru-RU" sz="3200" dirty="0" smtClean="0">
                <a:latin typeface="Times New Roman" pitchFamily="18" charset="0"/>
                <a:cs typeface="Times New Roman" pitchFamily="18" charset="0"/>
              </a:rPr>
              <a:t>Сумма амортизационной премии относится за счет тех же источников, куда относится сумма начисленной амортизации. Это положение действует в налоговом учете.</a:t>
            </a:r>
          </a:p>
          <a:p>
            <a:endParaRPr lang="ru-RU"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7. Учет выбытия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395536" y="1124744"/>
            <a:ext cx="7467600" cy="5449816"/>
          </a:xfrm>
        </p:spPr>
        <p:txBody>
          <a:bodyPr>
            <a:normAutofit fontScale="92500" lnSpcReduction="20000"/>
          </a:bodyPr>
          <a:lstStyle/>
          <a:p>
            <a:pPr algn="just">
              <a:buNone/>
            </a:pPr>
            <a:r>
              <a:rPr lang="ru-RU" dirty="0" smtClean="0">
                <a:latin typeface="Times New Roman" pitchFamily="18" charset="0"/>
                <a:cs typeface="Times New Roman" pitchFamily="18" charset="0"/>
              </a:rPr>
              <a:t>Основные средства могут выбывать из организации по следующим причинам:</a:t>
            </a:r>
          </a:p>
          <a:p>
            <a:pPr algn="just"/>
            <a:r>
              <a:rPr lang="ru-RU" dirty="0" smtClean="0">
                <a:latin typeface="Times New Roman" pitchFamily="18" charset="0"/>
                <a:cs typeface="Times New Roman" pitchFamily="18" charset="0"/>
              </a:rPr>
              <a:t>продаже неиспользуемых основных средств;</a:t>
            </a:r>
          </a:p>
          <a:p>
            <a:pPr algn="just"/>
            <a:r>
              <a:rPr lang="ru-RU" dirty="0" smtClean="0">
                <a:latin typeface="Times New Roman" pitchFamily="18" charset="0"/>
                <a:cs typeface="Times New Roman" pitchFamily="18" charset="0"/>
              </a:rPr>
              <a:t>списание из-за морального или физического износа;</a:t>
            </a:r>
          </a:p>
          <a:p>
            <a:pPr algn="just"/>
            <a:r>
              <a:rPr lang="ru-RU" dirty="0" smtClean="0">
                <a:latin typeface="Times New Roman" pitchFamily="18" charset="0"/>
                <a:cs typeface="Times New Roman" pitchFamily="18" charset="0"/>
              </a:rPr>
              <a:t>безвозмездная передача юридическим и физическим лицам;</a:t>
            </a:r>
          </a:p>
          <a:p>
            <a:pPr algn="just"/>
            <a:r>
              <a:rPr lang="ru-RU" dirty="0" smtClean="0">
                <a:latin typeface="Times New Roman" pitchFamily="18" charset="0"/>
                <a:cs typeface="Times New Roman" pitchFamily="18" charset="0"/>
              </a:rPr>
              <a:t>передача в качестве вклада в уставный капитал другой организации;</a:t>
            </a:r>
          </a:p>
          <a:p>
            <a:pPr algn="just"/>
            <a:r>
              <a:rPr lang="ru-RU" dirty="0" smtClean="0">
                <a:latin typeface="Times New Roman" pitchFamily="18" charset="0"/>
                <a:cs typeface="Times New Roman" pitchFamily="18" charset="0"/>
              </a:rPr>
              <a:t>обмен на другое имущество кроме денежных средств;</a:t>
            </a:r>
          </a:p>
          <a:p>
            <a:pPr algn="just"/>
            <a:r>
              <a:rPr lang="ru-RU" dirty="0" smtClean="0">
                <a:latin typeface="Times New Roman" pitchFamily="18" charset="0"/>
                <a:cs typeface="Times New Roman" pitchFamily="18" charset="0"/>
              </a:rPr>
              <a:t>по договору аренды в связи с переходом права собственности (см. вопрос 9</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«Аренда основных средств»);</a:t>
            </a:r>
          </a:p>
          <a:p>
            <a:pPr algn="just"/>
            <a:r>
              <a:rPr lang="ru-RU" dirty="0" smtClean="0">
                <a:latin typeface="Times New Roman" pitchFamily="18" charset="0"/>
                <a:cs typeface="Times New Roman" pitchFamily="18" charset="0"/>
              </a:rPr>
              <a:t>в следствие недостач, выявленных при инвентаризации (см. вопрос 10 «Инвентаризация основных средств»).</a:t>
            </a:r>
          </a:p>
          <a:p>
            <a:pPr algn="just">
              <a:buNone/>
            </a:pPr>
            <a:r>
              <a:rPr lang="ru-RU" dirty="0" smtClean="0">
                <a:latin typeface="Times New Roman" pitchFamily="18" charset="0"/>
                <a:cs typeface="Times New Roman" pitchFamily="18" charset="0"/>
              </a:rPr>
              <a:t>Выбытие основных средств по различным причинам отражается с использованием </a:t>
            </a:r>
            <a:r>
              <a:rPr lang="ru-RU" i="1" dirty="0" smtClean="0">
                <a:latin typeface="Times New Roman" pitchFamily="18" charset="0"/>
                <a:cs typeface="Times New Roman" pitchFamily="18" charset="0"/>
              </a:rPr>
              <a:t>счета 91 «Прочие доходы и расходы»</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sz="2600" b="1" dirty="0" smtClean="0">
                <a:latin typeface="Times New Roman" pitchFamily="18" charset="0"/>
                <a:cs typeface="Times New Roman" pitchFamily="18" charset="0"/>
              </a:rPr>
              <a:t>Продажа неиспользуемых основных средств.</a:t>
            </a:r>
            <a:endParaRPr lang="ru-RU" sz="2600" dirty="0" smtClean="0">
              <a:latin typeface="Times New Roman" pitchFamily="18" charset="0"/>
              <a:cs typeface="Times New Roman" pitchFamily="18" charset="0"/>
            </a:endParaRPr>
          </a:p>
          <a:p>
            <a:pPr algn="just">
              <a:buNone/>
            </a:pPr>
            <a:r>
              <a:rPr lang="ru-RU" sz="2600" b="1" dirty="0" smtClean="0">
                <a:latin typeface="Times New Roman" pitchFamily="18" charset="0"/>
                <a:cs typeface="Times New Roman" pitchFamily="18" charset="0"/>
              </a:rPr>
              <a:t>Д-62, 76   К-91.1</a:t>
            </a:r>
            <a:r>
              <a:rPr lang="ru-RU" sz="2600" dirty="0" smtClean="0">
                <a:latin typeface="Times New Roman" pitchFamily="18" charset="0"/>
                <a:cs typeface="Times New Roman" pitchFamily="18" charset="0"/>
              </a:rPr>
              <a:t> отражена продажная стоимость объекта основных средств, в том числе НДС согласно накладной.</a:t>
            </a:r>
          </a:p>
          <a:p>
            <a:pPr algn="just">
              <a:buNone/>
            </a:pPr>
            <a:r>
              <a:rPr lang="ru-RU" sz="2600" b="1" dirty="0" smtClean="0">
                <a:latin typeface="Times New Roman" pitchFamily="18" charset="0"/>
                <a:cs typeface="Times New Roman" pitchFamily="18" charset="0"/>
              </a:rPr>
              <a:t>Д-91.2   К-68</a:t>
            </a:r>
            <a:r>
              <a:rPr lang="ru-RU" sz="2600" dirty="0" smtClean="0">
                <a:latin typeface="Times New Roman" pitchFamily="18" charset="0"/>
                <a:cs typeface="Times New Roman" pitchFamily="18" charset="0"/>
              </a:rPr>
              <a:t> начислен НДС в бюджет согласно </a:t>
            </a:r>
            <a:r>
              <a:rPr lang="ru-RU" sz="2600" dirty="0" err="1" smtClean="0">
                <a:latin typeface="Times New Roman" pitchFamily="18" charset="0"/>
                <a:cs typeface="Times New Roman" pitchFamily="18" charset="0"/>
              </a:rPr>
              <a:t>счет-фактуре</a:t>
            </a:r>
            <a:r>
              <a:rPr lang="ru-RU" sz="2600" dirty="0" smtClean="0">
                <a:latin typeface="Times New Roman" pitchFamily="18" charset="0"/>
                <a:cs typeface="Times New Roman" pitchFamily="18" charset="0"/>
              </a:rPr>
              <a:t>.</a:t>
            </a:r>
          </a:p>
          <a:p>
            <a:pPr algn="just">
              <a:buNone/>
            </a:pPr>
            <a:r>
              <a:rPr lang="ru-RU" sz="2600" b="1" dirty="0" smtClean="0">
                <a:latin typeface="Times New Roman" pitchFamily="18" charset="0"/>
                <a:cs typeface="Times New Roman" pitchFamily="18" charset="0"/>
              </a:rPr>
              <a:t>Д-02   К-01</a:t>
            </a:r>
            <a:r>
              <a:rPr lang="ru-RU" sz="2600" dirty="0" smtClean="0">
                <a:latin typeface="Times New Roman" pitchFamily="18" charset="0"/>
                <a:cs typeface="Times New Roman" pitchFamily="18" charset="0"/>
              </a:rPr>
              <a:t> списана сумма начисленной ранее амортизации.</a:t>
            </a:r>
          </a:p>
          <a:p>
            <a:pPr algn="just">
              <a:buNone/>
            </a:pPr>
            <a:r>
              <a:rPr lang="ru-RU" sz="2600" b="1" dirty="0" smtClean="0">
                <a:latin typeface="Times New Roman" pitchFamily="18" charset="0"/>
                <a:cs typeface="Times New Roman" pitchFamily="18" charset="0"/>
              </a:rPr>
              <a:t>Д-91.2   К-01</a:t>
            </a:r>
            <a:r>
              <a:rPr lang="ru-RU" sz="2600" dirty="0" smtClean="0">
                <a:latin typeface="Times New Roman" pitchFamily="18" charset="0"/>
                <a:cs typeface="Times New Roman" pitchFamily="18" charset="0"/>
              </a:rPr>
              <a:t> списана остаточная стоимость объекта.</a:t>
            </a:r>
          </a:p>
          <a:p>
            <a:pPr algn="just">
              <a:buNone/>
            </a:pPr>
            <a:r>
              <a:rPr lang="ru-RU" sz="2600" b="1" dirty="0" smtClean="0">
                <a:latin typeface="Times New Roman" pitchFamily="18" charset="0"/>
                <a:cs typeface="Times New Roman" pitchFamily="18" charset="0"/>
              </a:rPr>
              <a:t>Д-91.2   К-23, 69, 70, 76 и т.д.</a:t>
            </a:r>
            <a:r>
              <a:rPr lang="ru-RU" sz="2600" dirty="0" smtClean="0">
                <a:latin typeface="Times New Roman" pitchFamily="18" charset="0"/>
                <a:cs typeface="Times New Roman" pitchFamily="18" charset="0"/>
              </a:rPr>
              <a:t> отражены расходы, связанные с продажей объектов.</a:t>
            </a:r>
          </a:p>
          <a:p>
            <a:pPr algn="just">
              <a:buNone/>
            </a:pPr>
            <a:r>
              <a:rPr lang="ru-RU" sz="2600" b="1" dirty="0" smtClean="0">
                <a:latin typeface="Times New Roman" pitchFamily="18" charset="0"/>
                <a:cs typeface="Times New Roman" pitchFamily="18" charset="0"/>
              </a:rPr>
              <a:t>Д-51   К-62, 76</a:t>
            </a:r>
            <a:r>
              <a:rPr lang="ru-RU" sz="2600" dirty="0" smtClean="0">
                <a:latin typeface="Times New Roman" pitchFamily="18" charset="0"/>
                <a:cs typeface="Times New Roman" pitchFamily="18" charset="0"/>
              </a:rPr>
              <a:t> получена оплата от покупателя за основные средства.</a:t>
            </a:r>
          </a:p>
          <a:p>
            <a:pPr algn="just">
              <a:buNone/>
            </a:pPr>
            <a:r>
              <a:rPr lang="ru-RU" sz="2600" b="1" dirty="0" smtClean="0">
                <a:latin typeface="Times New Roman" pitchFamily="18" charset="0"/>
                <a:cs typeface="Times New Roman" pitchFamily="18" charset="0"/>
              </a:rPr>
              <a:t>Д-68   К-51</a:t>
            </a:r>
            <a:r>
              <a:rPr lang="ru-RU" sz="2600" dirty="0" smtClean="0">
                <a:latin typeface="Times New Roman" pitchFamily="18" charset="0"/>
                <a:cs typeface="Times New Roman" pitchFamily="18" charset="0"/>
              </a:rPr>
              <a:t> перечислен в бюджет НДС.</a:t>
            </a:r>
          </a:p>
          <a:p>
            <a:pPr algn="just">
              <a:buNone/>
            </a:pPr>
            <a:r>
              <a:rPr lang="ru-RU" sz="2600" dirty="0" smtClean="0">
                <a:latin typeface="Times New Roman" pitchFamily="18" charset="0"/>
                <a:cs typeface="Times New Roman" pitchFamily="18" charset="0"/>
              </a:rPr>
              <a:t>Выявлен финансовый результат от продажи основных средств:</a:t>
            </a:r>
          </a:p>
          <a:p>
            <a:pPr algn="just">
              <a:buNone/>
            </a:pPr>
            <a:r>
              <a:rPr lang="ru-RU" sz="2600" dirty="0" smtClean="0">
                <a:latin typeface="Times New Roman" pitchFamily="18" charset="0"/>
                <a:cs typeface="Times New Roman" pitchFamily="18" charset="0"/>
              </a:rPr>
              <a:t>а) </a:t>
            </a:r>
            <a:r>
              <a:rPr lang="ru-RU" sz="2600" b="1" dirty="0" smtClean="0">
                <a:latin typeface="Times New Roman" pitchFamily="18" charset="0"/>
                <a:cs typeface="Times New Roman" pitchFamily="18" charset="0"/>
              </a:rPr>
              <a:t>Д91.9   К99</a:t>
            </a:r>
            <a:r>
              <a:rPr lang="ru-RU" sz="2600" dirty="0" smtClean="0">
                <a:latin typeface="Times New Roman" pitchFamily="18" charset="0"/>
                <a:cs typeface="Times New Roman" pitchFamily="18" charset="0"/>
              </a:rPr>
              <a:t> прибыль;</a:t>
            </a:r>
          </a:p>
          <a:p>
            <a:pPr algn="just">
              <a:buNone/>
            </a:pPr>
            <a:r>
              <a:rPr lang="ru-RU" sz="2600" dirty="0" smtClean="0">
                <a:latin typeface="Times New Roman" pitchFamily="18" charset="0"/>
                <a:cs typeface="Times New Roman" pitchFamily="18" charset="0"/>
              </a:rPr>
              <a:t>б) </a:t>
            </a:r>
            <a:r>
              <a:rPr lang="ru-RU" sz="2600" b="1" dirty="0" smtClean="0">
                <a:latin typeface="Times New Roman" pitchFamily="18" charset="0"/>
                <a:cs typeface="Times New Roman" pitchFamily="18" charset="0"/>
              </a:rPr>
              <a:t>Д99   К91.9</a:t>
            </a:r>
            <a:r>
              <a:rPr lang="ru-RU" sz="2600" dirty="0" smtClean="0">
                <a:latin typeface="Times New Roman" pitchFamily="18" charset="0"/>
                <a:cs typeface="Times New Roman" pitchFamily="18" charset="0"/>
              </a:rPr>
              <a:t> убыток.</a:t>
            </a:r>
          </a:p>
          <a:p>
            <a:endParaRPr lang="ru-RU"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b="1" dirty="0" smtClean="0">
                <a:latin typeface="Times New Roman" pitchFamily="18" charset="0"/>
                <a:cs typeface="Times New Roman" pitchFamily="18" charset="0"/>
              </a:rPr>
              <a:t>Списание основных средств из-за морального или физического износа.</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Д-02   К-01</a:t>
            </a:r>
            <a:r>
              <a:rPr lang="ru-RU" dirty="0" smtClean="0">
                <a:latin typeface="Times New Roman" pitchFamily="18" charset="0"/>
                <a:cs typeface="Times New Roman" pitchFamily="18" charset="0"/>
              </a:rPr>
              <a:t> списана сумма начисленной ранее амортизации.</a:t>
            </a:r>
          </a:p>
          <a:p>
            <a:pPr algn="just">
              <a:buNone/>
            </a:pPr>
            <a:r>
              <a:rPr lang="ru-RU" b="1" dirty="0" smtClean="0">
                <a:latin typeface="Times New Roman" pitchFamily="18" charset="0"/>
                <a:cs typeface="Times New Roman" pitchFamily="18" charset="0"/>
              </a:rPr>
              <a:t>Д-91.2   К-01</a:t>
            </a:r>
            <a:r>
              <a:rPr lang="ru-RU" dirty="0" smtClean="0">
                <a:latin typeface="Times New Roman" pitchFamily="18" charset="0"/>
                <a:cs typeface="Times New Roman" pitchFamily="18" charset="0"/>
              </a:rPr>
              <a:t> списываем остаточную стоимость объекта основных средств.</a:t>
            </a:r>
          </a:p>
          <a:p>
            <a:pPr algn="just">
              <a:buNone/>
            </a:pPr>
            <a:r>
              <a:rPr lang="ru-RU" b="1" dirty="0" smtClean="0">
                <a:latin typeface="Times New Roman" pitchFamily="18" charset="0"/>
                <a:cs typeface="Times New Roman" pitchFamily="18" charset="0"/>
              </a:rPr>
              <a:t>Д-91.2   К-23, 69, 70, 76 и т.д.</a:t>
            </a:r>
            <a:r>
              <a:rPr lang="ru-RU" dirty="0" smtClean="0">
                <a:latin typeface="Times New Roman" pitchFamily="18" charset="0"/>
                <a:cs typeface="Times New Roman" pitchFamily="18" charset="0"/>
              </a:rPr>
              <a:t> отражены затраты по ликвидации объекта основных средств.</a:t>
            </a:r>
          </a:p>
          <a:p>
            <a:pPr algn="just">
              <a:buNone/>
            </a:pPr>
            <a:r>
              <a:rPr lang="ru-RU" b="1" dirty="0" smtClean="0">
                <a:latin typeface="Times New Roman" pitchFamily="18" charset="0"/>
                <a:cs typeface="Times New Roman" pitchFamily="18" charset="0"/>
              </a:rPr>
              <a:t>Д-10   К-91.1</a:t>
            </a:r>
            <a:r>
              <a:rPr lang="ru-RU" dirty="0" smtClean="0">
                <a:latin typeface="Times New Roman" pitchFamily="18" charset="0"/>
                <a:cs typeface="Times New Roman" pitchFamily="18" charset="0"/>
              </a:rPr>
              <a:t> оприходованы материальные ценности, полученные от ликвидации основных средств.</a:t>
            </a:r>
          </a:p>
          <a:p>
            <a:pPr algn="just">
              <a:buNone/>
            </a:pPr>
            <a:r>
              <a:rPr lang="ru-RU" dirty="0" smtClean="0">
                <a:latin typeface="Times New Roman" pitchFamily="18" charset="0"/>
                <a:cs typeface="Times New Roman" pitchFamily="18" charset="0"/>
              </a:rPr>
              <a:t>Определяем финансовый результат от списания основных средств:</a:t>
            </a:r>
          </a:p>
          <a:p>
            <a:pPr algn="just">
              <a:buNone/>
            </a:pPr>
            <a:r>
              <a:rPr lang="ru-RU" dirty="0" smtClean="0">
                <a:latin typeface="Times New Roman" pitchFamily="18" charset="0"/>
                <a:cs typeface="Times New Roman" pitchFamily="18" charset="0"/>
              </a:rPr>
              <a:t>а) </a:t>
            </a:r>
            <a:r>
              <a:rPr lang="ru-RU" b="1" dirty="0" smtClean="0">
                <a:latin typeface="Times New Roman" pitchFamily="18" charset="0"/>
                <a:cs typeface="Times New Roman" pitchFamily="18" charset="0"/>
              </a:rPr>
              <a:t>Д91.9   К99</a:t>
            </a:r>
            <a:r>
              <a:rPr lang="ru-RU" dirty="0" smtClean="0">
                <a:latin typeface="Times New Roman" pitchFamily="18" charset="0"/>
                <a:cs typeface="Times New Roman" pitchFamily="18" charset="0"/>
              </a:rPr>
              <a:t> прибыль;</a:t>
            </a:r>
          </a:p>
          <a:p>
            <a:pPr algn="just">
              <a:buNone/>
            </a:pPr>
            <a:r>
              <a:rPr lang="ru-RU" dirty="0" smtClean="0">
                <a:latin typeface="Times New Roman" pitchFamily="18" charset="0"/>
                <a:cs typeface="Times New Roman" pitchFamily="18" charset="0"/>
              </a:rPr>
              <a:t>б) </a:t>
            </a:r>
            <a:r>
              <a:rPr lang="ru-RU" b="1" dirty="0" smtClean="0">
                <a:latin typeface="Times New Roman" pitchFamily="18" charset="0"/>
                <a:cs typeface="Times New Roman" pitchFamily="18" charset="0"/>
              </a:rPr>
              <a:t>Д99   К91.9</a:t>
            </a:r>
            <a:r>
              <a:rPr lang="ru-RU" dirty="0" smtClean="0">
                <a:latin typeface="Times New Roman" pitchFamily="18" charset="0"/>
                <a:cs typeface="Times New Roman" pitchFamily="18" charset="0"/>
              </a:rPr>
              <a:t> убыток.</a:t>
            </a:r>
          </a:p>
          <a:p>
            <a:endParaRPr lang="ru-RU"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3200" b="1" dirty="0" smtClean="0">
                <a:latin typeface="Times New Roman" pitchFamily="18" charset="0"/>
                <a:cs typeface="Times New Roman" pitchFamily="18" charset="0"/>
              </a:rPr>
              <a:t>Безвозмездная передача основных средств.</a:t>
            </a:r>
            <a:endParaRPr lang="ru-RU" sz="3200" dirty="0" smtClean="0">
              <a:latin typeface="Times New Roman" pitchFamily="18" charset="0"/>
              <a:cs typeface="Times New Roman" pitchFamily="18" charset="0"/>
            </a:endParaRPr>
          </a:p>
          <a:p>
            <a:pPr algn="just">
              <a:buNone/>
            </a:pPr>
            <a:r>
              <a:rPr lang="ru-RU" sz="3200" b="1" dirty="0" smtClean="0">
                <a:latin typeface="Times New Roman" pitchFamily="18" charset="0"/>
                <a:cs typeface="Times New Roman" pitchFamily="18" charset="0"/>
              </a:rPr>
              <a:t>Д-02   К-01</a:t>
            </a:r>
            <a:r>
              <a:rPr lang="ru-RU" sz="3200" dirty="0" smtClean="0">
                <a:latin typeface="Times New Roman" pitchFamily="18" charset="0"/>
                <a:cs typeface="Times New Roman" pitchFamily="18" charset="0"/>
              </a:rPr>
              <a:t> списана сумма начисленной ранее амортизации.</a:t>
            </a:r>
          </a:p>
          <a:p>
            <a:pPr algn="just">
              <a:buNone/>
            </a:pPr>
            <a:r>
              <a:rPr lang="ru-RU" sz="3200" b="1" dirty="0" smtClean="0">
                <a:latin typeface="Times New Roman" pitchFamily="18" charset="0"/>
                <a:cs typeface="Times New Roman" pitchFamily="18" charset="0"/>
              </a:rPr>
              <a:t>Д-91.2   К-01 </a:t>
            </a:r>
            <a:r>
              <a:rPr lang="ru-RU" sz="3200" dirty="0" smtClean="0">
                <a:latin typeface="Times New Roman" pitchFamily="18" charset="0"/>
                <a:cs typeface="Times New Roman" pitchFamily="18" charset="0"/>
              </a:rPr>
              <a:t>списывается остаточная стоимость объекта основных средств.</a:t>
            </a:r>
          </a:p>
          <a:p>
            <a:pPr algn="just">
              <a:buNone/>
            </a:pPr>
            <a:r>
              <a:rPr lang="ru-RU" sz="3200" b="1" dirty="0" smtClean="0">
                <a:latin typeface="Times New Roman" pitchFamily="18" charset="0"/>
                <a:cs typeface="Times New Roman" pitchFamily="18" charset="0"/>
              </a:rPr>
              <a:t>Д-91.2   К-23, 69, 70, 76 и т.д.</a:t>
            </a:r>
            <a:r>
              <a:rPr lang="ru-RU" sz="3200" dirty="0" smtClean="0">
                <a:latin typeface="Times New Roman" pitchFamily="18" charset="0"/>
                <a:cs typeface="Times New Roman" pitchFamily="18" charset="0"/>
              </a:rPr>
              <a:t> отражены расходы по безвозмездной передаче основных средств.</a:t>
            </a:r>
          </a:p>
          <a:p>
            <a:pPr algn="just">
              <a:buNone/>
            </a:pPr>
            <a:r>
              <a:rPr lang="ru-RU" sz="3200" b="1" dirty="0" smtClean="0">
                <a:latin typeface="Times New Roman" pitchFamily="18" charset="0"/>
                <a:cs typeface="Times New Roman" pitchFamily="18" charset="0"/>
              </a:rPr>
              <a:t>Д-91.2   К-68</a:t>
            </a:r>
            <a:r>
              <a:rPr lang="ru-RU" sz="3200" dirty="0" smtClean="0">
                <a:latin typeface="Times New Roman" pitchFamily="18" charset="0"/>
                <a:cs typeface="Times New Roman" pitchFamily="18" charset="0"/>
              </a:rPr>
              <a:t> начислен НДС бюджету.</a:t>
            </a:r>
          </a:p>
          <a:p>
            <a:pPr algn="just">
              <a:buNone/>
            </a:pPr>
            <a:r>
              <a:rPr lang="ru-RU" sz="3200" b="1" dirty="0" smtClean="0">
                <a:latin typeface="Times New Roman" pitchFamily="18" charset="0"/>
                <a:cs typeface="Times New Roman" pitchFamily="18" charset="0"/>
              </a:rPr>
              <a:t>Д-99   К-91.9 </a:t>
            </a:r>
            <a:r>
              <a:rPr lang="ru-RU" sz="3200" dirty="0" smtClean="0">
                <a:latin typeface="Times New Roman" pitchFamily="18" charset="0"/>
                <a:cs typeface="Times New Roman" pitchFamily="18" charset="0"/>
              </a:rPr>
              <a:t>списаны потери от безвозмездной передачи объекта основных средств.</a:t>
            </a:r>
          </a:p>
          <a:p>
            <a:endParaRPr lang="ru-RU"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fontScale="92500" lnSpcReduction="10000"/>
          </a:bodyPr>
          <a:lstStyle/>
          <a:p>
            <a:pPr algn="just">
              <a:buNone/>
            </a:pPr>
            <a:r>
              <a:rPr lang="ru-RU" sz="3000" b="1" dirty="0" smtClean="0">
                <a:latin typeface="Times New Roman" pitchFamily="18" charset="0"/>
                <a:cs typeface="Times New Roman" pitchFamily="18" charset="0"/>
              </a:rPr>
              <a:t>Передача в качестве вклада в уставный капитал другой организации.</a:t>
            </a:r>
            <a:endParaRPr lang="ru-RU" sz="3000" dirty="0" smtClean="0">
              <a:latin typeface="Times New Roman" pitchFamily="18" charset="0"/>
              <a:cs typeface="Times New Roman" pitchFamily="18" charset="0"/>
            </a:endParaRPr>
          </a:p>
          <a:p>
            <a:pPr algn="just">
              <a:buNone/>
            </a:pPr>
            <a:r>
              <a:rPr lang="ru-RU" sz="3000" b="1" dirty="0" smtClean="0">
                <a:latin typeface="Times New Roman" pitchFamily="18" charset="0"/>
                <a:cs typeface="Times New Roman" pitchFamily="18" charset="0"/>
              </a:rPr>
              <a:t>Д-58.1   К-91.1</a:t>
            </a:r>
            <a:r>
              <a:rPr lang="ru-RU" sz="3000" dirty="0" smtClean="0">
                <a:latin typeface="Times New Roman" pitchFamily="18" charset="0"/>
                <a:cs typeface="Times New Roman" pitchFamily="18" charset="0"/>
              </a:rPr>
              <a:t> отражена величина вклада в уставный капитал другой организации.</a:t>
            </a:r>
          </a:p>
          <a:p>
            <a:pPr algn="just">
              <a:buNone/>
            </a:pPr>
            <a:r>
              <a:rPr lang="ru-RU" sz="3000" b="1" dirty="0" smtClean="0">
                <a:latin typeface="Times New Roman" pitchFamily="18" charset="0"/>
                <a:cs typeface="Times New Roman" pitchFamily="18" charset="0"/>
              </a:rPr>
              <a:t>Д-02   К-01</a:t>
            </a:r>
            <a:r>
              <a:rPr lang="ru-RU" sz="3000" dirty="0" smtClean="0">
                <a:latin typeface="Times New Roman" pitchFamily="18" charset="0"/>
                <a:cs typeface="Times New Roman" pitchFamily="18" charset="0"/>
              </a:rPr>
              <a:t> списана сумма начисленной ранее амортизации.</a:t>
            </a:r>
          </a:p>
          <a:p>
            <a:pPr algn="just">
              <a:buNone/>
            </a:pPr>
            <a:r>
              <a:rPr lang="ru-RU" sz="3000" b="1" dirty="0" smtClean="0">
                <a:latin typeface="Times New Roman" pitchFamily="18" charset="0"/>
                <a:cs typeface="Times New Roman" pitchFamily="18" charset="0"/>
              </a:rPr>
              <a:t>Д-91.2   К-01</a:t>
            </a:r>
            <a:r>
              <a:rPr lang="ru-RU" sz="3000" dirty="0" smtClean="0">
                <a:latin typeface="Times New Roman" pitchFamily="18" charset="0"/>
                <a:cs typeface="Times New Roman" pitchFamily="18" charset="0"/>
              </a:rPr>
              <a:t> списана остаточная стоимость объекта.</a:t>
            </a:r>
          </a:p>
          <a:p>
            <a:pPr algn="just">
              <a:buNone/>
            </a:pPr>
            <a:r>
              <a:rPr lang="ru-RU" sz="3000" b="1" dirty="0" smtClean="0">
                <a:latin typeface="Times New Roman" pitchFamily="18" charset="0"/>
                <a:cs typeface="Times New Roman" pitchFamily="18" charset="0"/>
              </a:rPr>
              <a:t>Д-91.2   К-23, 69, 70, 76 и т.д.</a:t>
            </a:r>
            <a:r>
              <a:rPr lang="ru-RU" sz="3000" dirty="0" smtClean="0">
                <a:latin typeface="Times New Roman" pitchFamily="18" charset="0"/>
                <a:cs typeface="Times New Roman" pitchFamily="18" charset="0"/>
              </a:rPr>
              <a:t> списываются расходы по передаче объекта.</a:t>
            </a:r>
          </a:p>
          <a:p>
            <a:pPr algn="just">
              <a:buNone/>
            </a:pPr>
            <a:r>
              <a:rPr lang="ru-RU" sz="3000" dirty="0" smtClean="0">
                <a:latin typeface="Times New Roman" pitchFamily="18" charset="0"/>
                <a:cs typeface="Times New Roman" pitchFamily="18" charset="0"/>
              </a:rPr>
              <a:t>Определяем финансовый результат от передачи объекта ОС:</a:t>
            </a:r>
          </a:p>
          <a:p>
            <a:pPr algn="just">
              <a:buNone/>
            </a:pPr>
            <a:r>
              <a:rPr lang="ru-RU" sz="3000" dirty="0" smtClean="0">
                <a:latin typeface="Times New Roman" pitchFamily="18" charset="0"/>
                <a:cs typeface="Times New Roman" pitchFamily="18" charset="0"/>
              </a:rPr>
              <a:t>а) </a:t>
            </a:r>
            <a:r>
              <a:rPr lang="ru-RU" sz="3000" b="1" dirty="0" smtClean="0">
                <a:latin typeface="Times New Roman" pitchFamily="18" charset="0"/>
                <a:cs typeface="Times New Roman" pitchFamily="18" charset="0"/>
              </a:rPr>
              <a:t>Д91.9   К99</a:t>
            </a:r>
            <a:r>
              <a:rPr lang="ru-RU" sz="3000" dirty="0" smtClean="0">
                <a:latin typeface="Times New Roman" pitchFamily="18" charset="0"/>
                <a:cs typeface="Times New Roman" pitchFamily="18" charset="0"/>
              </a:rPr>
              <a:t> прибыль;</a:t>
            </a:r>
          </a:p>
          <a:p>
            <a:pPr algn="just">
              <a:buNone/>
            </a:pPr>
            <a:r>
              <a:rPr lang="ru-RU" sz="3000" dirty="0" smtClean="0">
                <a:latin typeface="Times New Roman" pitchFamily="18" charset="0"/>
                <a:cs typeface="Times New Roman" pitchFamily="18" charset="0"/>
              </a:rPr>
              <a:t>б) </a:t>
            </a:r>
            <a:r>
              <a:rPr lang="ru-RU" sz="3000" b="1" dirty="0" smtClean="0">
                <a:latin typeface="Times New Roman" pitchFamily="18" charset="0"/>
                <a:cs typeface="Times New Roman" pitchFamily="18" charset="0"/>
              </a:rPr>
              <a:t>Д99   К91.9</a:t>
            </a:r>
            <a:r>
              <a:rPr lang="ru-RU" sz="3000" dirty="0" smtClean="0">
                <a:latin typeface="Times New Roman" pitchFamily="18" charset="0"/>
                <a:cs typeface="Times New Roman" pitchFamily="18" charset="0"/>
              </a:rPr>
              <a:t> убыток.</a:t>
            </a:r>
          </a:p>
          <a:p>
            <a:endParaRPr lang="ru-RU"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a:bodyPr>
          <a:lstStyle/>
          <a:p>
            <a:pPr algn="just">
              <a:buNone/>
            </a:pPr>
            <a:r>
              <a:rPr lang="ru-RU" b="1" dirty="0" smtClean="0">
                <a:latin typeface="Times New Roman" pitchFamily="18" charset="0"/>
                <a:cs typeface="Times New Roman" pitchFamily="18" charset="0"/>
              </a:rPr>
              <a:t>Обмен основных средств на другое имущество кроме денежных средств.</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Д-02   К-01</a:t>
            </a:r>
            <a:r>
              <a:rPr lang="ru-RU" dirty="0" smtClean="0">
                <a:latin typeface="Times New Roman" pitchFamily="18" charset="0"/>
                <a:cs typeface="Times New Roman" pitchFamily="18" charset="0"/>
              </a:rPr>
              <a:t> списывается сумма начисленной ранее амортизации.</a:t>
            </a:r>
          </a:p>
          <a:p>
            <a:pPr algn="just">
              <a:buNone/>
            </a:pPr>
            <a:r>
              <a:rPr lang="ru-RU" b="1" dirty="0" smtClean="0">
                <a:latin typeface="Times New Roman" pitchFamily="18" charset="0"/>
                <a:cs typeface="Times New Roman" pitchFamily="18" charset="0"/>
              </a:rPr>
              <a:t>Д-91.2   К-01</a:t>
            </a:r>
            <a:r>
              <a:rPr lang="ru-RU" dirty="0" smtClean="0">
                <a:latin typeface="Times New Roman" pitchFamily="18" charset="0"/>
                <a:cs typeface="Times New Roman" pitchFamily="18" charset="0"/>
              </a:rPr>
              <a:t> списывается остаточная стоимость выбывающего объекта основных средств.</a:t>
            </a:r>
          </a:p>
          <a:p>
            <a:pPr algn="just">
              <a:buNone/>
            </a:pPr>
            <a:r>
              <a:rPr lang="ru-RU" b="1" dirty="0" smtClean="0">
                <a:latin typeface="Times New Roman" pitchFamily="18" charset="0"/>
                <a:cs typeface="Times New Roman" pitchFamily="18" charset="0"/>
              </a:rPr>
              <a:t>Д-91.2   К-23, 69, 70, 76 и т.д.</a:t>
            </a:r>
            <a:r>
              <a:rPr lang="ru-RU" dirty="0" smtClean="0">
                <a:latin typeface="Times New Roman" pitchFamily="18" charset="0"/>
                <a:cs typeface="Times New Roman" pitchFamily="18" charset="0"/>
              </a:rPr>
              <a:t> отражены затраты по выбытию основных средств.</a:t>
            </a:r>
          </a:p>
          <a:p>
            <a:pPr algn="just">
              <a:buNone/>
            </a:pPr>
            <a:r>
              <a:rPr lang="ru-RU" b="1" dirty="0" smtClean="0">
                <a:latin typeface="Times New Roman" pitchFamily="18" charset="0"/>
                <a:cs typeface="Times New Roman" pitchFamily="18" charset="0"/>
              </a:rPr>
              <a:t>Д-08, 10, 41, 58 и т.д.   К-91.1 </a:t>
            </a:r>
            <a:r>
              <a:rPr lang="ru-RU" dirty="0" smtClean="0">
                <a:latin typeface="Times New Roman" pitchFamily="18" charset="0"/>
                <a:cs typeface="Times New Roman" pitchFamily="18" charset="0"/>
              </a:rPr>
              <a:t>получено в обмен имущество по рыночной стоимости выбывших основных средств.</a:t>
            </a:r>
          </a:p>
          <a:p>
            <a:pPr algn="just">
              <a:buNone/>
            </a:pPr>
            <a:r>
              <a:rPr lang="ru-RU" dirty="0" smtClean="0">
                <a:latin typeface="Times New Roman" pitchFamily="18" charset="0"/>
                <a:cs typeface="Times New Roman" pitchFamily="18" charset="0"/>
              </a:rPr>
              <a:t>Определяем финансовый результат от обмена:</a:t>
            </a:r>
          </a:p>
          <a:p>
            <a:pPr algn="just">
              <a:buNone/>
            </a:pPr>
            <a:r>
              <a:rPr lang="ru-RU" dirty="0" smtClean="0">
                <a:latin typeface="Times New Roman" pitchFamily="18" charset="0"/>
                <a:cs typeface="Times New Roman" pitchFamily="18" charset="0"/>
              </a:rPr>
              <a:t>а) </a:t>
            </a:r>
            <a:r>
              <a:rPr lang="ru-RU" b="1" dirty="0" smtClean="0">
                <a:latin typeface="Times New Roman" pitchFamily="18" charset="0"/>
                <a:cs typeface="Times New Roman" pitchFamily="18" charset="0"/>
              </a:rPr>
              <a:t>Д91.9   К99</a:t>
            </a:r>
            <a:r>
              <a:rPr lang="ru-RU" dirty="0" smtClean="0">
                <a:latin typeface="Times New Roman" pitchFamily="18" charset="0"/>
                <a:cs typeface="Times New Roman" pitchFamily="18" charset="0"/>
              </a:rPr>
              <a:t> прибыль;</a:t>
            </a:r>
          </a:p>
          <a:p>
            <a:pPr algn="just">
              <a:buNone/>
            </a:pPr>
            <a:r>
              <a:rPr lang="ru-RU" dirty="0" smtClean="0">
                <a:latin typeface="Times New Roman" pitchFamily="18" charset="0"/>
                <a:cs typeface="Times New Roman" pitchFamily="18" charset="0"/>
              </a:rPr>
              <a:t>б) </a:t>
            </a:r>
            <a:r>
              <a:rPr lang="ru-RU" b="1" dirty="0" smtClean="0">
                <a:latin typeface="Times New Roman" pitchFamily="18" charset="0"/>
                <a:cs typeface="Times New Roman" pitchFamily="18" charset="0"/>
              </a:rPr>
              <a:t>Д99   К91.9</a:t>
            </a:r>
            <a:r>
              <a:rPr lang="ru-RU" dirty="0" smtClean="0">
                <a:latin typeface="Times New Roman" pitchFamily="18" charset="0"/>
                <a:cs typeface="Times New Roman" pitchFamily="18" charset="0"/>
              </a:rPr>
              <a:t> убыток.</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indent="457200"/>
            <a:r>
              <a:rPr lang="ru-RU" sz="1200" dirty="0" smtClean="0">
                <a:solidFill>
                  <a:srgbClr val="000000"/>
                </a:solidFill>
                <a:latin typeface="Times New Roman" pitchFamily="18" charset="0"/>
                <a:cs typeface="Times New Roman" pitchFamily="18" charset="0"/>
              </a:rPr>
              <a:t>Рецензенты:</a:t>
            </a:r>
            <a:br>
              <a:rPr lang="ru-RU" sz="1200" dirty="0" smtClean="0">
                <a:solidFill>
                  <a:srgbClr val="000000"/>
                </a:solidFill>
                <a:latin typeface="Times New Roman" pitchFamily="18" charset="0"/>
                <a:cs typeface="Times New Roman" pitchFamily="18" charset="0"/>
              </a:rPr>
            </a:br>
            <a:r>
              <a:rPr lang="ru-RU" sz="1200" dirty="0" smtClean="0">
                <a:solidFill>
                  <a:srgbClr val="000000"/>
                </a:solidFill>
                <a:latin typeface="Times New Roman" pitchFamily="18" charset="0"/>
                <a:cs typeface="Times New Roman" pitchFamily="18" charset="0"/>
              </a:rPr>
              <a:t> </a:t>
            </a:r>
            <a:br>
              <a:rPr lang="ru-RU" sz="1200" dirty="0" smtClean="0">
                <a:solidFill>
                  <a:srgbClr val="000000"/>
                </a:solidFill>
                <a:latin typeface="Times New Roman" pitchFamily="18" charset="0"/>
                <a:cs typeface="Times New Roman" pitchFamily="18" charset="0"/>
              </a:rPr>
            </a:br>
            <a:r>
              <a:rPr lang="ru-RU" sz="1200" dirty="0" smtClean="0">
                <a:solidFill>
                  <a:srgbClr val="000000"/>
                </a:solidFill>
                <a:latin typeface="Times New Roman" pitchFamily="18" charset="0"/>
                <a:cs typeface="Times New Roman" pitchFamily="18" charset="0"/>
              </a:rPr>
              <a:t>Тюленева </a:t>
            </a:r>
            <a:r>
              <a:rPr lang="ru-RU" sz="1200" dirty="0" smtClean="0">
                <a:solidFill>
                  <a:srgbClr val="000000"/>
                </a:solidFill>
                <a:latin typeface="Times New Roman" pitchFamily="18" charset="0"/>
                <a:cs typeface="Times New Roman" pitchFamily="18" charset="0"/>
              </a:rPr>
              <a:t>Т.А. - доцент кафедры управленческого учета и анализа</a:t>
            </a:r>
            <a:br>
              <a:rPr lang="ru-RU" sz="1200" dirty="0" smtClean="0">
                <a:solidFill>
                  <a:srgbClr val="000000"/>
                </a:solidFill>
                <a:latin typeface="Times New Roman" pitchFamily="18" charset="0"/>
                <a:cs typeface="Times New Roman" pitchFamily="18" charset="0"/>
              </a:rPr>
            </a:br>
            <a:r>
              <a:rPr lang="ru-RU" sz="1200" dirty="0" err="1" smtClean="0">
                <a:solidFill>
                  <a:srgbClr val="000000"/>
                </a:solidFill>
                <a:latin typeface="Times New Roman" pitchFamily="18" charset="0"/>
                <a:cs typeface="Times New Roman" pitchFamily="18" charset="0"/>
              </a:rPr>
              <a:t>Лубкова</a:t>
            </a:r>
            <a:r>
              <a:rPr lang="ru-RU" sz="1200" dirty="0" smtClean="0">
                <a:solidFill>
                  <a:srgbClr val="000000"/>
                </a:solidFill>
                <a:latin typeface="Times New Roman" pitchFamily="18" charset="0"/>
                <a:cs typeface="Times New Roman" pitchFamily="18" charset="0"/>
              </a:rPr>
              <a:t> </a:t>
            </a:r>
            <a:r>
              <a:rPr lang="ru-RU" sz="1200" dirty="0" smtClean="0">
                <a:solidFill>
                  <a:srgbClr val="000000"/>
                </a:solidFill>
                <a:latin typeface="Times New Roman" pitchFamily="18" charset="0"/>
                <a:cs typeface="Times New Roman" pitchFamily="18" charset="0"/>
              </a:rPr>
              <a:t>Э.М. - председатель учебно-методической комиссии специальности 38.05.01 «</a:t>
            </a:r>
            <a:r>
              <a:rPr lang="ru-RU" sz="1200" dirty="0" smtClean="0">
                <a:solidFill>
                  <a:srgbClr val="000000"/>
                </a:solidFill>
                <a:latin typeface="Times New Roman" pitchFamily="18" charset="0"/>
                <a:cs typeface="Times New Roman" pitchFamily="18" charset="0"/>
              </a:rPr>
              <a:t>Экономическая безопасность</a:t>
            </a:r>
            <a:r>
              <a:rPr lang="ru-RU" sz="1200" dirty="0" smtClean="0">
                <a:solidFill>
                  <a:srgbClr val="000000"/>
                </a:solidFill>
                <a:latin typeface="Times New Roman" pitchFamily="18" charset="0"/>
                <a:cs typeface="Times New Roman" pitchFamily="18" charset="0"/>
              </a:rPr>
              <a:t>»</a:t>
            </a:r>
            <a:br>
              <a:rPr lang="ru-RU" sz="1200" dirty="0" smtClean="0">
                <a:solidFill>
                  <a:srgbClr val="000000"/>
                </a:solidFill>
                <a:latin typeface="Times New Roman" pitchFamily="18" charset="0"/>
                <a:cs typeface="Times New Roman" pitchFamily="18" charset="0"/>
              </a:rPr>
            </a:br>
            <a:endParaRPr lang="ru-RU" sz="1200" dirty="0"/>
          </a:p>
        </p:txBody>
      </p:sp>
      <p:sp>
        <p:nvSpPr>
          <p:cNvPr id="3" name="Содержимое 2"/>
          <p:cNvSpPr>
            <a:spLocks noGrp="1"/>
          </p:cNvSpPr>
          <p:nvPr>
            <p:ph sz="quarter" idx="1"/>
          </p:nvPr>
        </p:nvSpPr>
        <p:spPr/>
        <p:txBody>
          <a:bodyPr>
            <a:normAutofit fontScale="55000" lnSpcReduction="20000"/>
          </a:bodyPr>
          <a:lstStyle/>
          <a:p>
            <a:pPr indent="0" algn="just">
              <a:buNone/>
            </a:pPr>
            <a:r>
              <a:rPr lang="ru-RU" b="1" dirty="0" err="1" smtClean="0">
                <a:latin typeface="Times New Roman" pitchFamily="18" charset="0"/>
                <a:cs typeface="Times New Roman" pitchFamily="18" charset="0"/>
              </a:rPr>
              <a:t>Овчинникова</a:t>
            </a:r>
            <a:r>
              <a:rPr lang="ru-RU" b="1" dirty="0" smtClean="0">
                <a:latin typeface="Times New Roman" pitchFamily="18" charset="0"/>
                <a:cs typeface="Times New Roman" pitchFamily="18" charset="0"/>
              </a:rPr>
              <a:t> Ирина Васильевна. Бухгалтерский учет. </a:t>
            </a:r>
            <a:r>
              <a:rPr lang="ru-RU" dirty="0" smtClean="0">
                <a:latin typeface="Times New Roman" pitchFamily="18" charset="0"/>
                <a:cs typeface="Times New Roman" pitchFamily="18" charset="0"/>
              </a:rPr>
              <a:t>Материалы к лекционному курсу [Электронный ресурс]: для студентов </a:t>
            </a:r>
            <a:r>
              <a:rPr lang="ru-RU" dirty="0" err="1" smtClean="0">
                <a:latin typeface="Times New Roman" pitchFamily="18" charset="0"/>
                <a:cs typeface="Times New Roman" pitchFamily="18" charset="0"/>
              </a:rPr>
              <a:t>специальнсоти</a:t>
            </a:r>
            <a:r>
              <a:rPr lang="ru-RU" dirty="0" smtClean="0">
                <a:latin typeface="Times New Roman" pitchFamily="18" charset="0"/>
                <a:cs typeface="Times New Roman" pitchFamily="18" charset="0"/>
              </a:rPr>
              <a:t> 38.05.01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Экономическая безопасность</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всех форм обучения / И.В.</a:t>
            </a:r>
            <a:r>
              <a:rPr lang="en-US"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Овчинникова</a:t>
            </a:r>
            <a:r>
              <a:rPr lang="ru-RU" dirty="0" smtClean="0">
                <a:latin typeface="Times New Roman" pitchFamily="18" charset="0"/>
                <a:cs typeface="Times New Roman" pitchFamily="18" charset="0"/>
              </a:rPr>
              <a:t>. – Электрон. дан. – Кемерово:  </a:t>
            </a:r>
            <a:r>
              <a:rPr lang="ru-RU" dirty="0" err="1" smtClean="0">
                <a:latin typeface="Times New Roman" pitchFamily="18" charset="0"/>
                <a:cs typeface="Times New Roman" pitchFamily="18" charset="0"/>
              </a:rPr>
              <a:t>КузГТУ</a:t>
            </a:r>
            <a:r>
              <a:rPr lang="ru-RU" dirty="0" smtClean="0">
                <a:latin typeface="Times New Roman" pitchFamily="18" charset="0"/>
                <a:cs typeface="Times New Roman" pitchFamily="18" charset="0"/>
              </a:rPr>
              <a:t>, 2014. – 1 электрон. опт. диск (</a:t>
            </a:r>
            <a:r>
              <a:rPr lang="en-US" dirty="0" smtClean="0">
                <a:latin typeface="Times New Roman" pitchFamily="18" charset="0"/>
                <a:cs typeface="Times New Roman" pitchFamily="18" charset="0"/>
              </a:rPr>
              <a:t>CD-ROM) ; </a:t>
            </a:r>
            <a:r>
              <a:rPr lang="ru-RU" dirty="0" err="1" smtClean="0">
                <a:latin typeface="Times New Roman" pitchFamily="18" charset="0"/>
                <a:cs typeface="Times New Roman" pitchFamily="18" charset="0"/>
              </a:rPr>
              <a:t>зв</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цв</a:t>
            </a:r>
            <a:r>
              <a:rPr lang="ru-RU" dirty="0" smtClean="0">
                <a:latin typeface="Times New Roman" pitchFamily="18" charset="0"/>
                <a:cs typeface="Times New Roman" pitchFamily="18" charset="0"/>
              </a:rPr>
              <a:t>. ; 12 см. – Систем. требования : </a:t>
            </a:r>
            <a:r>
              <a:rPr lang="en-US" dirty="0" smtClean="0">
                <a:latin typeface="Times New Roman" pitchFamily="18" charset="0"/>
                <a:cs typeface="Times New Roman" pitchFamily="18" charset="0"/>
              </a:rPr>
              <a:t>MS Windows XP/Vista/7; MS Office 2003; </a:t>
            </a:r>
            <a:r>
              <a:rPr lang="ru-RU" dirty="0" smtClean="0">
                <a:latin typeface="Times New Roman" pitchFamily="18" charset="0"/>
                <a:cs typeface="Times New Roman" pitchFamily="18" charset="0"/>
              </a:rPr>
              <a:t>браузер (например, </a:t>
            </a:r>
            <a:r>
              <a:rPr lang="en-US" dirty="0" smtClean="0">
                <a:latin typeface="Times New Roman" pitchFamily="18" charset="0"/>
                <a:cs typeface="Times New Roman" pitchFamily="18" charset="0"/>
              </a:rPr>
              <a:t>Internet Explorer, </a:t>
            </a:r>
            <a:r>
              <a:rPr lang="ru-RU" dirty="0" smtClean="0">
                <a:latin typeface="Times New Roman" pitchFamily="18" charset="0"/>
                <a:cs typeface="Times New Roman" pitchFamily="18" charset="0"/>
              </a:rPr>
              <a:t>версия не ниже 7,0 или другие); мышь.</a:t>
            </a:r>
            <a:endParaRPr lang="ru-RU" dirty="0" smtClean="0">
              <a:solidFill>
                <a:srgbClr val="000000"/>
              </a:solidFill>
              <a:latin typeface="Times New Roman" pitchFamily="18" charset="0"/>
              <a:cs typeface="Times New Roman" pitchFamily="18" charset="0"/>
            </a:endParaRPr>
          </a:p>
          <a:p>
            <a:pPr>
              <a:buNone/>
            </a:pPr>
            <a:endParaRPr lang="ru-RU" dirty="0" smtClean="0">
              <a:solidFill>
                <a:srgbClr val="000000"/>
              </a:solidFill>
            </a:endParaRPr>
          </a:p>
          <a:p>
            <a:pPr>
              <a:buNone/>
            </a:pPr>
            <a:endParaRPr lang="ru-RU" dirty="0" smtClean="0">
              <a:solidFill>
                <a:srgbClr val="000000"/>
              </a:solidFill>
            </a:endParaRPr>
          </a:p>
          <a:p>
            <a:pPr>
              <a:buNone/>
            </a:pPr>
            <a:endParaRPr lang="ru-RU" dirty="0" smtClean="0">
              <a:solidFill>
                <a:srgbClr val="000000"/>
              </a:solidFill>
            </a:endParaRPr>
          </a:p>
          <a:p>
            <a:endParaRPr lang="ru-RU" dirty="0" smtClean="0">
              <a:solidFill>
                <a:srgbClr val="000000"/>
              </a:solidFill>
            </a:endParaRPr>
          </a:p>
          <a:p>
            <a:pPr algn="just">
              <a:buNone/>
            </a:pPr>
            <a:r>
              <a:rPr lang="ru-RU" dirty="0" smtClean="0">
                <a:solidFill>
                  <a:srgbClr val="FF0000"/>
                </a:solidFill>
              </a:rPr>
              <a:t>	</a:t>
            </a:r>
            <a:r>
              <a:rPr lang="ru-RU" dirty="0" smtClean="0">
                <a:latin typeface="Times New Roman" pitchFamily="18" charset="0"/>
                <a:cs typeface="Times New Roman" pitchFamily="18" charset="0"/>
              </a:rPr>
              <a:t>Содержит </a:t>
            </a:r>
            <a:r>
              <a:rPr lang="ru-RU" dirty="0" smtClean="0">
                <a:latin typeface="Times New Roman" pitchFamily="18" charset="0"/>
                <a:cs typeface="Times New Roman" pitchFamily="18" charset="0"/>
              </a:rPr>
              <a:t>теоретический материал по курсу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Бухгалтерский учет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и нормативно-правовые акты. Предназначено для изучения дисциплины </a:t>
            </a:r>
            <a:r>
              <a:rPr lang="en-US"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Бухгалтерскийй</a:t>
            </a:r>
            <a:r>
              <a:rPr lang="ru-RU" dirty="0" smtClean="0">
                <a:latin typeface="Times New Roman" pitchFamily="18" charset="0"/>
                <a:cs typeface="Times New Roman" pitchFamily="18" charset="0"/>
              </a:rPr>
              <a:t> учет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студентами специальности 38.05.01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Экономическая безопасность</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Может быть полезно специалистам, преподавателям, работающим в области бухгалтерского  учета</a:t>
            </a:r>
            <a:r>
              <a:rPr lang="ru-RU" dirty="0" smtClean="0">
                <a:solidFill>
                  <a:srgbClr val="000000"/>
                </a:solidFill>
                <a:latin typeface="Times New Roman" pitchFamily="18" charset="0"/>
                <a:cs typeface="Times New Roman" pitchFamily="18" charset="0"/>
              </a:rPr>
              <a:t>.</a:t>
            </a:r>
          </a:p>
          <a:p>
            <a:pPr>
              <a:buNone/>
            </a:pPr>
            <a:r>
              <a:rPr lang="ru-RU" dirty="0" smtClean="0">
                <a:solidFill>
                  <a:srgbClr val="000000"/>
                </a:solidFill>
              </a:rPr>
              <a:t> </a:t>
            </a:r>
          </a:p>
          <a:p>
            <a:endParaRPr lang="ru-RU" dirty="0" smtClean="0">
              <a:solidFill>
                <a:srgbClr val="000000"/>
              </a:solidFill>
            </a:endParaRPr>
          </a:p>
          <a:p>
            <a:pPr>
              <a:buNone/>
            </a:pPr>
            <a:endParaRPr lang="ru-RU" dirty="0" smtClean="0">
              <a:solidFill>
                <a:srgbClr val="000000"/>
              </a:solidFill>
            </a:endParaRPr>
          </a:p>
          <a:p>
            <a:pPr>
              <a:buNone/>
            </a:pPr>
            <a:endParaRPr lang="ru-RU" dirty="0" smtClean="0">
              <a:solidFill>
                <a:srgbClr val="000000"/>
              </a:solidFill>
            </a:endParaRPr>
          </a:p>
          <a:p>
            <a:pPr algn="r"/>
            <a:endParaRPr lang="ru-RU" dirty="0" smtClean="0">
              <a:solidFill>
                <a:srgbClr val="000000"/>
              </a:solidFill>
            </a:endParaRPr>
          </a:p>
          <a:p>
            <a:pPr algn="r">
              <a:buNone/>
            </a:pPr>
            <a:r>
              <a:rPr lang="ru-RU" dirty="0" smtClean="0">
                <a:solidFill>
                  <a:srgbClr val="000000"/>
                </a:solidFill>
                <a:sym typeface="Symbol"/>
              </a:rPr>
              <a:t>	         </a:t>
            </a:r>
            <a:r>
              <a:rPr lang="ru-RU" dirty="0" smtClean="0">
                <a:solidFill>
                  <a:srgbClr val="000000"/>
                </a:solidFill>
              </a:rPr>
              <a:t> </a:t>
            </a:r>
            <a:r>
              <a:rPr lang="ru-RU" dirty="0" err="1" smtClean="0">
                <a:solidFill>
                  <a:srgbClr val="000000"/>
                </a:solidFill>
              </a:rPr>
              <a:t>КузГТУ</a:t>
            </a:r>
            <a:r>
              <a:rPr lang="ru-RU" dirty="0" smtClean="0">
                <a:solidFill>
                  <a:srgbClr val="000000"/>
                </a:solidFill>
              </a:rPr>
              <a:t> </a:t>
            </a:r>
            <a:r>
              <a:rPr lang="ru-RU" dirty="0" smtClean="0">
                <a:solidFill>
                  <a:srgbClr val="000000"/>
                </a:solidFill>
                <a:sym typeface="Symbol"/>
              </a:rPr>
              <a:t>	</a:t>
            </a:r>
            <a:endParaRPr lang="ru-RU" dirty="0" smtClean="0">
              <a:solidFill>
                <a:srgbClr val="000000"/>
              </a:solidFill>
            </a:endParaRPr>
          </a:p>
          <a:p>
            <a:pPr algn="r">
              <a:buNone/>
            </a:pPr>
            <a:r>
              <a:rPr lang="ru-RU" dirty="0" smtClean="0">
                <a:solidFill>
                  <a:srgbClr val="000000"/>
                </a:solidFill>
                <a:sym typeface="Symbol"/>
              </a:rPr>
              <a:t>		</a:t>
            </a:r>
            <a:r>
              <a:rPr lang="ru-RU" dirty="0" smtClean="0">
                <a:solidFill>
                  <a:srgbClr val="000000"/>
                </a:solidFill>
              </a:rPr>
              <a:t> </a:t>
            </a:r>
            <a:r>
              <a:rPr lang="ru-RU" dirty="0" err="1" smtClean="0">
                <a:solidFill>
                  <a:srgbClr val="000000"/>
                </a:solidFill>
              </a:rPr>
              <a:t>Овчинникова</a:t>
            </a:r>
            <a:r>
              <a:rPr lang="ru-RU" dirty="0" smtClean="0">
                <a:solidFill>
                  <a:srgbClr val="000000"/>
                </a:solidFill>
              </a:rPr>
              <a:t> И.В.</a:t>
            </a:r>
          </a:p>
          <a:p>
            <a:pPr algn="r">
              <a:buNone/>
            </a:pPr>
            <a:r>
              <a:rPr lang="ru-RU" i="1" dirty="0" smtClean="0">
                <a:solidFill>
                  <a:srgbClr val="000000"/>
                </a:solidFill>
              </a:rPr>
              <a:t> </a:t>
            </a:r>
            <a:endParaRPr lang="ru-RU" dirty="0" smtClean="0">
              <a:solidFill>
                <a:srgbClr val="000000"/>
              </a:solidFill>
            </a:endParaRPr>
          </a:p>
          <a:p>
            <a:pPr>
              <a:buNone/>
            </a:pPr>
            <a:endParaRPr lang="ru-RU" dirty="0" smtClean="0">
              <a:solidFill>
                <a:srgbClr val="000000"/>
              </a:solidFill>
            </a:endParaRP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92696"/>
            <a:ext cx="8229600" cy="5721499"/>
          </a:xfrm>
        </p:spPr>
        <p:txBody>
          <a:bodyPr>
            <a:normAutofit fontScale="92500" lnSpcReduction="20000"/>
          </a:bodyPr>
          <a:lstStyle/>
          <a:p>
            <a:pPr algn="just">
              <a:buNone/>
            </a:pPr>
            <a:r>
              <a:rPr lang="ru-RU" sz="3900" dirty="0">
                <a:latin typeface="Times New Roman" pitchFamily="18" charset="0"/>
                <a:cs typeface="Times New Roman" pitchFamily="18" charset="0"/>
              </a:rPr>
              <a:t>Управленческий учет предназначен для подготовки информации, необходимой для осуществления деятельности управленческого характера — принятия решений, планирования, контроля и регулирования. Для принятия управленческий решений не хватает финансового учета, а требуется еще и управленческий. Эта необходимость вытекает из различных целей ведения финансового и управленческого учета.</a:t>
            </a:r>
          </a:p>
          <a:p>
            <a:endParaRPr lang="ru-RU" dirty="0"/>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8. Учет операций по ремонту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lnSpcReduction="10000"/>
          </a:bodyPr>
          <a:lstStyle/>
          <a:p>
            <a:pPr algn="just">
              <a:buNone/>
            </a:pPr>
            <a:r>
              <a:rPr lang="ru-RU" sz="2800" dirty="0" smtClean="0">
                <a:latin typeface="Times New Roman" pitchFamily="18" charset="0"/>
                <a:cs typeface="Times New Roman" pitchFamily="18" charset="0"/>
              </a:rPr>
              <a:t>Восстановление основных средств осуществляется путем проведения ремонта, реконструкции и модернизации. В зависимости от сложности проводимых работ различают текущий и капитальный ремонт.</a:t>
            </a:r>
          </a:p>
          <a:p>
            <a:pPr algn="just">
              <a:buNone/>
            </a:pPr>
            <a:r>
              <a:rPr lang="ru-RU" sz="2800" dirty="0" smtClean="0">
                <a:latin typeface="Times New Roman" pitchFamily="18" charset="0"/>
                <a:cs typeface="Times New Roman" pitchFamily="18" charset="0"/>
              </a:rPr>
              <a:t>Текущий ремонт проводится без остановки производственного процесса и включает в себя работы по техническому обслуживанию и поддержанию основных средств в рабочем состоянии. Затраты по текущему ремонту основных средств включаются в себестоимость по мере проведения ремонта </a:t>
            </a:r>
            <a:r>
              <a:rPr lang="ru-RU" sz="2800" b="1" dirty="0" smtClean="0">
                <a:latin typeface="Times New Roman" pitchFamily="18" charset="0"/>
                <a:cs typeface="Times New Roman" pitchFamily="18" charset="0"/>
              </a:rPr>
              <a:t>Д-23, 25, 29, 44</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К - 10, 23, 69, 70, 76 и т.д.</a:t>
            </a:r>
            <a:endParaRPr lang="ru-RU" sz="2800" dirty="0" smtClean="0">
              <a:latin typeface="Times New Roman" pitchFamily="18" charset="0"/>
              <a:cs typeface="Times New Roman" pitchFamily="18" charset="0"/>
            </a:endParaRPr>
          </a:p>
          <a:p>
            <a:endParaRPr lang="ru-RU"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7467600" cy="6473952"/>
          </a:xfrm>
        </p:spPr>
        <p:txBody>
          <a:bodyPr>
            <a:normAutofit/>
          </a:bodyPr>
          <a:lstStyle/>
          <a:p>
            <a:pPr algn="just">
              <a:buNone/>
            </a:pPr>
            <a:r>
              <a:rPr lang="ru-RU" sz="2800" dirty="0" smtClean="0">
                <a:latin typeface="Times New Roman" pitchFamily="18" charset="0"/>
                <a:cs typeface="Times New Roman" pitchFamily="18" charset="0"/>
              </a:rPr>
              <a:t>Капитальный ремонт проводится основных средств проводится с остановкой производственного процесса и включает в себя работы по замене несущих конструкций, деталей и узлов. Затраты по капитальному ремонту не увеличивают первоначальную стоимость основных средств. При проведении ремонта основных средств оформляется акт ОС-3 в двух экземплярах.</a:t>
            </a:r>
          </a:p>
          <a:p>
            <a:pPr algn="just">
              <a:buNone/>
            </a:pPr>
            <a:r>
              <a:rPr lang="ru-RU" sz="2800" dirty="0" smtClean="0">
                <a:latin typeface="Times New Roman" pitchFamily="18" charset="0"/>
                <a:cs typeface="Times New Roman" pitchFamily="18" charset="0"/>
              </a:rPr>
              <a:t>Капитальный ремонт может проводиться двумя способами: </a:t>
            </a:r>
          </a:p>
          <a:p>
            <a:pPr marL="514350" indent="-514350" algn="just">
              <a:buFont typeface="+mj-lt"/>
              <a:buAutoNum type="arabicPeriod"/>
            </a:pPr>
            <a:r>
              <a:rPr lang="ru-RU" sz="2800" dirty="0" smtClean="0">
                <a:latin typeface="Times New Roman" pitchFamily="18" charset="0"/>
                <a:cs typeface="Times New Roman" pitchFamily="18" charset="0"/>
              </a:rPr>
              <a:t>хозяйственным, т.е. собственными силами;</a:t>
            </a:r>
          </a:p>
          <a:p>
            <a:pPr marL="514350" indent="-514350" algn="just">
              <a:buFont typeface="+mj-lt"/>
              <a:buAutoNum type="arabicPeriod"/>
            </a:pPr>
            <a:r>
              <a:rPr lang="ru-RU" sz="2800" dirty="0" smtClean="0">
                <a:latin typeface="Times New Roman" pitchFamily="18" charset="0"/>
                <a:cs typeface="Times New Roman" pitchFamily="18" charset="0"/>
              </a:rPr>
              <a:t>подрядным, т.е. сторонней организацией.</a:t>
            </a:r>
          </a:p>
          <a:p>
            <a:endParaRPr lang="ru-RU"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sz="2500" dirty="0" smtClean="0">
                <a:latin typeface="Times New Roman" pitchFamily="18" charset="0"/>
                <a:cs typeface="Times New Roman" pitchFamily="18" charset="0"/>
              </a:rPr>
              <a:t>При хозяйственном способе проведения работ все затраты по капитальному ремонту предварительно собираются на </a:t>
            </a:r>
            <a:r>
              <a:rPr lang="ru-RU" sz="2500" i="1" dirty="0" smtClean="0">
                <a:latin typeface="Times New Roman" pitchFamily="18" charset="0"/>
                <a:cs typeface="Times New Roman" pitchFamily="18" charset="0"/>
              </a:rPr>
              <a:t>счете 23 «Вспомогательные производства»</a:t>
            </a:r>
            <a:r>
              <a:rPr lang="ru-RU" sz="2500" dirty="0" smtClean="0">
                <a:latin typeface="Times New Roman" pitchFamily="18" charset="0"/>
                <a:cs typeface="Times New Roman" pitchFamily="18" charset="0"/>
              </a:rPr>
              <a:t>, при этом оформляется запись </a:t>
            </a:r>
            <a:r>
              <a:rPr lang="ru-RU" sz="2500" b="1" dirty="0" smtClean="0">
                <a:latin typeface="Times New Roman" pitchFamily="18" charset="0"/>
                <a:cs typeface="Times New Roman" pitchFamily="18" charset="0"/>
              </a:rPr>
              <a:t>Д-23   К-10, 69, 70</a:t>
            </a:r>
            <a:r>
              <a:rPr lang="ru-RU" sz="2500" dirty="0" smtClean="0">
                <a:latin typeface="Times New Roman" pitchFamily="18" charset="0"/>
                <a:cs typeface="Times New Roman" pitchFamily="18" charset="0"/>
              </a:rPr>
              <a:t>. По окончании капитального ремонта затраты распределяются и включаются в себестоимость в зависимости от местонахождения отремонтированного объекта </a:t>
            </a:r>
            <a:r>
              <a:rPr lang="ru-RU" sz="2500" b="1" dirty="0" smtClean="0">
                <a:latin typeface="Times New Roman" pitchFamily="18" charset="0"/>
                <a:cs typeface="Times New Roman" pitchFamily="18" charset="0"/>
              </a:rPr>
              <a:t>Д-20,  23, 25, 26, 29, 44   К-23</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При подрядном способе проведения ремонта на сумму затрат по капитальному ремонту, указанную в документах подрядной организации, составляется проводка </a:t>
            </a:r>
            <a:r>
              <a:rPr lang="ru-RU" sz="2500" b="1" dirty="0" smtClean="0">
                <a:latin typeface="Times New Roman" pitchFamily="18" charset="0"/>
                <a:cs typeface="Times New Roman" pitchFamily="18" charset="0"/>
              </a:rPr>
              <a:t>Д-20, 23, 25, 26, 29, 44   К-60</a:t>
            </a:r>
            <a:r>
              <a:rPr lang="ru-RU" sz="2500" dirty="0" smtClean="0">
                <a:latin typeface="Times New Roman" pitchFamily="18" charset="0"/>
                <a:cs typeface="Times New Roman" pitchFamily="18" charset="0"/>
              </a:rPr>
              <a:t>. Отдельно отражается сумма НДС, указанная в </a:t>
            </a:r>
            <a:r>
              <a:rPr lang="ru-RU" sz="2500" dirty="0" err="1" smtClean="0">
                <a:latin typeface="Times New Roman" pitchFamily="18" charset="0"/>
                <a:cs typeface="Times New Roman" pitchFamily="18" charset="0"/>
              </a:rPr>
              <a:t>счет-фактуре</a:t>
            </a:r>
            <a:r>
              <a:rPr lang="ru-RU" sz="2500" dirty="0" smtClean="0">
                <a:latin typeface="Times New Roman" pitchFamily="18" charset="0"/>
                <a:cs typeface="Times New Roman" pitchFamily="18" charset="0"/>
              </a:rPr>
              <a:t> подрядной организации </a:t>
            </a:r>
            <a:r>
              <a:rPr lang="ru-RU" sz="2500" b="1" dirty="0" smtClean="0">
                <a:latin typeface="Times New Roman" pitchFamily="18" charset="0"/>
                <a:cs typeface="Times New Roman" pitchFamily="18" charset="0"/>
              </a:rPr>
              <a:t>Д-19   К-60</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a:bodyPr>
          <a:lstStyle/>
          <a:p>
            <a:pPr algn="just">
              <a:buNone/>
            </a:pPr>
            <a:r>
              <a:rPr lang="ru-RU" sz="2600" dirty="0" smtClean="0">
                <a:latin typeface="Times New Roman" pitchFamily="18" charset="0"/>
                <a:cs typeface="Times New Roman" pitchFamily="18" charset="0"/>
              </a:rPr>
              <a:t>В соответствии с принятой учетной политикой организации может формироваться ремонтный фонд для списания затрат по ремонту основных средств.</a:t>
            </a:r>
          </a:p>
          <a:p>
            <a:pPr algn="just">
              <a:buNone/>
            </a:pPr>
            <a:r>
              <a:rPr lang="ru-RU" sz="2600" dirty="0" smtClean="0">
                <a:latin typeface="Times New Roman" pitchFamily="18" charset="0"/>
                <a:cs typeface="Times New Roman" pitchFamily="18" charset="0"/>
              </a:rPr>
              <a:t>Ремонтный фонд формируется для равномерного списания затрат в течение отчетного года. Используется при этом </a:t>
            </a:r>
            <a:r>
              <a:rPr lang="ru-RU" sz="2600" i="1" dirty="0" smtClean="0">
                <a:latin typeface="Times New Roman" pitchFamily="18" charset="0"/>
                <a:cs typeface="Times New Roman" pitchFamily="18" charset="0"/>
              </a:rPr>
              <a:t>счет 96 «Резервы предстоящих расходов»</a:t>
            </a:r>
            <a:r>
              <a:rPr lang="ru-RU" sz="2600" dirty="0" smtClean="0">
                <a:latin typeface="Times New Roman" pitchFamily="18" charset="0"/>
                <a:cs typeface="Times New Roman" pitchFamily="18" charset="0"/>
              </a:rPr>
              <a:t>, к которому открывается субсчет «Ремонтный фонд». </a:t>
            </a:r>
          </a:p>
          <a:p>
            <a:pPr algn="just">
              <a:buNone/>
            </a:pPr>
            <a:r>
              <a:rPr lang="ru-RU" sz="2600" dirty="0" smtClean="0">
                <a:latin typeface="Times New Roman" pitchFamily="18" charset="0"/>
                <a:cs typeface="Times New Roman" pitchFamily="18" charset="0"/>
              </a:rPr>
              <a:t>Ремонтный фонд формируется путем ежемесячных отчислений, включаемых в себестоимость по нормам, установленным на предприятии. При этом оформляется проводка </a:t>
            </a:r>
            <a:r>
              <a:rPr lang="ru-RU" sz="2600" b="1" dirty="0" smtClean="0">
                <a:latin typeface="Times New Roman" pitchFamily="18" charset="0"/>
                <a:cs typeface="Times New Roman" pitchFamily="18" charset="0"/>
              </a:rPr>
              <a:t>Д-20, 23, 25, 26, 29, 44   К-96.ремонтный фонд</a:t>
            </a:r>
            <a:r>
              <a:rPr lang="ru-RU" sz="2600" dirty="0" smtClean="0">
                <a:latin typeface="Times New Roman" pitchFamily="18" charset="0"/>
                <a:cs typeface="Times New Roman" pitchFamily="18" charset="0"/>
              </a:rPr>
              <a:t>.</a:t>
            </a:r>
          </a:p>
          <a:p>
            <a:endParaRPr lang="ru-RU"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88640"/>
            <a:ext cx="7467600" cy="6213304"/>
          </a:xfrm>
        </p:spPr>
        <p:txBody>
          <a:bodyPr>
            <a:noAutofit/>
          </a:bodyPr>
          <a:lstStyle/>
          <a:p>
            <a:pPr algn="just">
              <a:buNone/>
            </a:pPr>
            <a:r>
              <a:rPr lang="ru-RU" sz="2600" dirty="0" smtClean="0">
                <a:latin typeface="Times New Roman" pitchFamily="18" charset="0"/>
                <a:cs typeface="Times New Roman" pitchFamily="18" charset="0"/>
              </a:rPr>
              <a:t>По мере проведения ремонта основных средств затраты списываются за счет ремонтного фонда – </a:t>
            </a:r>
            <a:r>
              <a:rPr lang="ru-RU" sz="2600" b="1" dirty="0" smtClean="0">
                <a:latin typeface="Times New Roman" pitchFamily="18" charset="0"/>
                <a:cs typeface="Times New Roman" pitchFamily="18" charset="0"/>
              </a:rPr>
              <a:t>Д</a:t>
            </a:r>
            <a:r>
              <a:rPr lang="ru-RU" sz="2600" dirty="0" smtClean="0">
                <a:latin typeface="Times New Roman" pitchFamily="18" charset="0"/>
                <a:cs typeface="Times New Roman" pitchFamily="18" charset="0"/>
              </a:rPr>
              <a:t>-</a:t>
            </a:r>
            <a:r>
              <a:rPr lang="ru-RU" sz="2600" b="1" dirty="0" smtClean="0">
                <a:latin typeface="Times New Roman" pitchFamily="18" charset="0"/>
                <a:cs typeface="Times New Roman" pitchFamily="18" charset="0"/>
              </a:rPr>
              <a:t>96.ремонтный фонд    К</a:t>
            </a:r>
            <a:r>
              <a:rPr lang="ru-RU" sz="2600" dirty="0" smtClean="0">
                <a:latin typeface="Times New Roman" pitchFamily="18" charset="0"/>
                <a:cs typeface="Times New Roman" pitchFamily="18" charset="0"/>
              </a:rPr>
              <a:t>-</a:t>
            </a:r>
            <a:r>
              <a:rPr lang="ru-RU" sz="2600" b="1" dirty="0" smtClean="0">
                <a:latin typeface="Times New Roman" pitchFamily="18" charset="0"/>
                <a:cs typeface="Times New Roman" pitchFamily="18" charset="0"/>
              </a:rPr>
              <a:t>23, 60</a:t>
            </a:r>
            <a:r>
              <a:rPr lang="ru-RU" sz="2600" dirty="0" smtClean="0">
                <a:latin typeface="Times New Roman" pitchFamily="18" charset="0"/>
                <a:cs typeface="Times New Roman" pitchFamily="18" charset="0"/>
              </a:rPr>
              <a:t>.</a:t>
            </a:r>
          </a:p>
          <a:p>
            <a:pPr algn="just">
              <a:buNone/>
            </a:pPr>
            <a:r>
              <a:rPr lang="ru-RU" sz="2600" dirty="0" smtClean="0">
                <a:latin typeface="Times New Roman" pitchFamily="18" charset="0"/>
                <a:cs typeface="Times New Roman" pitchFamily="18" charset="0"/>
              </a:rPr>
              <a:t>Если средств ремонтного фонда окажется недостаточно, то сумма превышения затрат по капитальному ремонту основных средств относятся на расходы будущих периодов </a:t>
            </a:r>
            <a:r>
              <a:rPr lang="ru-RU" sz="2600" b="1" dirty="0" smtClean="0">
                <a:latin typeface="Times New Roman" pitchFamily="18" charset="0"/>
                <a:cs typeface="Times New Roman" pitchFamily="18" charset="0"/>
              </a:rPr>
              <a:t>Д-97   К-23, 60</a:t>
            </a:r>
            <a:r>
              <a:rPr lang="ru-RU" sz="2600" dirty="0" smtClean="0">
                <a:latin typeface="Times New Roman" pitchFamily="18" charset="0"/>
                <a:cs typeface="Times New Roman" pitchFamily="18" charset="0"/>
              </a:rPr>
              <a:t>. В дальнейшем по мере отчисления в ремонтный фонд, расходы будущих периодов списываются за счет средств ремонтного фонда – </a:t>
            </a:r>
            <a:r>
              <a:rPr lang="ru-RU" sz="2600" b="1" dirty="0" smtClean="0">
                <a:latin typeface="Times New Roman" pitchFamily="18" charset="0"/>
                <a:cs typeface="Times New Roman" pitchFamily="18" charset="0"/>
              </a:rPr>
              <a:t>Д-96.ремонтный фонд   К-97</a:t>
            </a:r>
            <a:r>
              <a:rPr lang="ru-RU" sz="2600" dirty="0" smtClean="0">
                <a:latin typeface="Times New Roman" pitchFamily="18" charset="0"/>
                <a:cs typeface="Times New Roman" pitchFamily="18" charset="0"/>
              </a:rPr>
              <a:t>.</a:t>
            </a:r>
          </a:p>
          <a:p>
            <a:pPr algn="just">
              <a:buNone/>
            </a:pPr>
            <a:r>
              <a:rPr lang="ru-RU" sz="2600" dirty="0" smtClean="0">
                <a:latin typeface="Times New Roman" pitchFamily="18" charset="0"/>
                <a:cs typeface="Times New Roman" pitchFamily="18" charset="0"/>
              </a:rPr>
              <a:t>Затраты по модернизации и реконструкции основных средств увеличивают стоимость основных средств. Предварительно затраты на модернизацию и реконструкцию учитывают на счете 08 – </a:t>
            </a:r>
            <a:r>
              <a:rPr lang="ru-RU" sz="2600" b="1" dirty="0" smtClean="0">
                <a:latin typeface="Times New Roman" pitchFamily="18" charset="0"/>
                <a:cs typeface="Times New Roman" pitchFamily="18" charset="0"/>
              </a:rPr>
              <a:t>Д-08   К-10, 23, 69, 70, 76 и т.д.</a:t>
            </a:r>
            <a:endParaRPr lang="ru-RU" sz="2600" dirty="0" smtClean="0">
              <a:latin typeface="Times New Roman" pitchFamily="18" charset="0"/>
              <a:cs typeface="Times New Roman" pitchFamily="18" charset="0"/>
            </a:endParaRPr>
          </a:p>
          <a:p>
            <a:endParaRPr lang="ru-RU" sz="2600"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Autofit/>
          </a:bodyPr>
          <a:lstStyle/>
          <a:p>
            <a:pPr algn="just">
              <a:buNone/>
            </a:pPr>
            <a:r>
              <a:rPr lang="ru-RU" sz="3200" dirty="0" smtClean="0">
                <a:latin typeface="Times New Roman" pitchFamily="18" charset="0"/>
                <a:cs typeface="Times New Roman" pitchFamily="18" charset="0"/>
              </a:rPr>
              <a:t>По окончании работ по модернизации, реконструкции основных средств сумма затрат, учитываемых на </a:t>
            </a:r>
            <a:r>
              <a:rPr lang="ru-RU" sz="3200" i="1" dirty="0" smtClean="0">
                <a:latin typeface="Times New Roman" pitchFamily="18" charset="0"/>
                <a:cs typeface="Times New Roman" pitchFamily="18" charset="0"/>
              </a:rPr>
              <a:t>счете 08</a:t>
            </a:r>
            <a:r>
              <a:rPr lang="ru-RU" sz="3200" dirty="0" smtClean="0">
                <a:latin typeface="Times New Roman" pitchFamily="18" charset="0"/>
                <a:cs typeface="Times New Roman" pitchFamily="18" charset="0"/>
              </a:rPr>
              <a:t>, списывается и включается в стоимость основных средств – </a:t>
            </a:r>
            <a:r>
              <a:rPr lang="ru-RU" sz="3200" b="1" dirty="0" smtClean="0">
                <a:latin typeface="Times New Roman" pitchFamily="18" charset="0"/>
                <a:cs typeface="Times New Roman" pitchFamily="18" charset="0"/>
              </a:rPr>
              <a:t>Д-01   К-08</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После списания затрат по модернизации, реконструкции основных средств на </a:t>
            </a:r>
            <a:r>
              <a:rPr lang="ru-RU" sz="3200" i="1" dirty="0" smtClean="0">
                <a:latin typeface="Times New Roman" pitchFamily="18" charset="0"/>
                <a:cs typeface="Times New Roman" pitchFamily="18" charset="0"/>
              </a:rPr>
              <a:t>01 счете</a:t>
            </a:r>
            <a:r>
              <a:rPr lang="ru-RU" sz="3200" dirty="0" smtClean="0">
                <a:latin typeface="Times New Roman" pitchFamily="18" charset="0"/>
                <a:cs typeface="Times New Roman" pitchFamily="18" charset="0"/>
              </a:rPr>
              <a:t> формируется восстановительная стоимость основных средств. Работы по модернизации, реконструкции основных средств оформляется актом формы ОС-3 в двух экземплярах.</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9. Аренда основных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467544" y="908720"/>
            <a:ext cx="7467600" cy="5256584"/>
          </a:xfrm>
        </p:spPr>
        <p:txBody>
          <a:bodyPr>
            <a:noAutofit/>
          </a:bodyPr>
          <a:lstStyle/>
          <a:p>
            <a:pPr algn="just">
              <a:buNone/>
            </a:pPr>
            <a:r>
              <a:rPr lang="ru-RU" sz="2200" i="1" dirty="0" smtClean="0">
                <a:latin typeface="Times New Roman" pitchFamily="18" charset="0"/>
                <a:cs typeface="Times New Roman" pitchFamily="18" charset="0"/>
              </a:rPr>
              <a:t>Аренда основных средств </a:t>
            </a:r>
            <a:r>
              <a:rPr lang="ru-RU" sz="2200" dirty="0" smtClean="0">
                <a:latin typeface="Times New Roman" pitchFamily="18" charset="0"/>
                <a:cs typeface="Times New Roman" pitchFamily="18" charset="0"/>
              </a:rPr>
              <a:t>– предоставление имущества во временное владение и пользование за определенную плату на основании договора. Сторона, передающая имущество является арендодателем, а принимающая сторона – арендатором.</a:t>
            </a:r>
          </a:p>
          <a:p>
            <a:pPr algn="just">
              <a:buNone/>
            </a:pPr>
            <a:r>
              <a:rPr lang="ru-RU" sz="2200" dirty="0" smtClean="0">
                <a:latin typeface="Times New Roman" pitchFamily="18" charset="0"/>
                <a:cs typeface="Times New Roman" pitchFamily="18" charset="0"/>
              </a:rPr>
              <a:t>В зависимости от срока договора аренды различают:</a:t>
            </a:r>
          </a:p>
          <a:p>
            <a:pPr marL="457200" indent="-457200" algn="just">
              <a:buFont typeface="+mj-lt"/>
              <a:buAutoNum type="arabicPeriod"/>
            </a:pPr>
            <a:r>
              <a:rPr lang="ru-RU" sz="2200" dirty="0" smtClean="0">
                <a:latin typeface="Times New Roman" pitchFamily="18" charset="0"/>
                <a:cs typeface="Times New Roman" pitchFamily="18" charset="0"/>
              </a:rPr>
              <a:t>текущую аренду основных средств (в пределах 1 года);</a:t>
            </a:r>
          </a:p>
          <a:p>
            <a:pPr marL="457200" indent="-457200" algn="just">
              <a:buFont typeface="+mj-lt"/>
              <a:buAutoNum type="arabicPeriod"/>
            </a:pPr>
            <a:r>
              <a:rPr lang="ru-RU" sz="2200" dirty="0" smtClean="0">
                <a:latin typeface="Times New Roman" pitchFamily="18" charset="0"/>
                <a:cs typeface="Times New Roman" pitchFamily="18" charset="0"/>
              </a:rPr>
              <a:t>долгосрочную аренду основных средств (свыше 1 года).</a:t>
            </a:r>
          </a:p>
          <a:p>
            <a:pPr algn="just">
              <a:buNone/>
            </a:pPr>
            <a:r>
              <a:rPr lang="ru-RU" sz="2200" dirty="0" smtClean="0">
                <a:latin typeface="Times New Roman" pitchFamily="18" charset="0"/>
                <a:cs typeface="Times New Roman" pitchFamily="18" charset="0"/>
              </a:rPr>
              <a:t>Выделяют следующие виды договора аренды:</a:t>
            </a:r>
          </a:p>
          <a:p>
            <a:pPr algn="just"/>
            <a:r>
              <a:rPr lang="ru-RU" sz="2200" dirty="0" smtClean="0">
                <a:latin typeface="Times New Roman" pitchFamily="18" charset="0"/>
                <a:cs typeface="Times New Roman" pitchFamily="18" charset="0"/>
              </a:rPr>
              <a:t>договор проката;</a:t>
            </a:r>
          </a:p>
          <a:p>
            <a:pPr algn="just"/>
            <a:r>
              <a:rPr lang="ru-RU" sz="2200" dirty="0" smtClean="0">
                <a:latin typeface="Times New Roman" pitchFamily="18" charset="0"/>
                <a:cs typeface="Times New Roman" pitchFamily="18" charset="0"/>
              </a:rPr>
              <a:t>договор аренды транспортных средств (с экипажем и без);</a:t>
            </a:r>
          </a:p>
          <a:p>
            <a:pPr algn="just"/>
            <a:r>
              <a:rPr lang="ru-RU" sz="2200" dirty="0" smtClean="0">
                <a:latin typeface="Times New Roman" pitchFamily="18" charset="0"/>
                <a:cs typeface="Times New Roman" pitchFamily="18" charset="0"/>
              </a:rPr>
              <a:t>договор аренды здания или сооружения или отдельного помещения;</a:t>
            </a:r>
          </a:p>
          <a:p>
            <a:pPr algn="just"/>
            <a:r>
              <a:rPr lang="ru-RU" sz="2200" dirty="0" smtClean="0">
                <a:latin typeface="Times New Roman" pitchFamily="18" charset="0"/>
                <a:cs typeface="Times New Roman" pitchFamily="18" charset="0"/>
              </a:rPr>
              <a:t>договор аренды предприятия;</a:t>
            </a:r>
          </a:p>
          <a:p>
            <a:pPr algn="just"/>
            <a:r>
              <a:rPr lang="ru-RU" sz="2200" dirty="0" smtClean="0">
                <a:latin typeface="Times New Roman" pitchFamily="18" charset="0"/>
                <a:cs typeface="Times New Roman" pitchFamily="18" charset="0"/>
              </a:rPr>
              <a:t>договор финансовой аренды (договор лизинга</a:t>
            </a:r>
            <a:r>
              <a:rPr lang="ru-RU" sz="2300" dirty="0" smtClean="0">
                <a:latin typeface="Times New Roman" pitchFamily="18" charset="0"/>
                <a:cs typeface="Times New Roman" pitchFamily="18" charset="0"/>
              </a:rPr>
              <a:t>).</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20688"/>
            <a:ext cx="7467600" cy="5688632"/>
          </a:xfrm>
        </p:spPr>
        <p:txBody>
          <a:bodyPr>
            <a:noAutofit/>
          </a:bodyPr>
          <a:lstStyle/>
          <a:p>
            <a:pPr algn="just">
              <a:buNone/>
            </a:pPr>
            <a:r>
              <a:rPr lang="ru-RU" sz="3600" b="1" dirty="0" smtClean="0">
                <a:latin typeface="Times New Roman" pitchFamily="18" charset="0"/>
                <a:cs typeface="Times New Roman" pitchFamily="18" charset="0"/>
              </a:rPr>
              <a:t>Учет расчета по текущей аренде основных средств.</a:t>
            </a:r>
            <a:endParaRPr lang="ru-RU" sz="3600" dirty="0" smtClean="0">
              <a:latin typeface="Times New Roman" pitchFamily="18" charset="0"/>
              <a:cs typeface="Times New Roman" pitchFamily="18" charset="0"/>
            </a:endParaRPr>
          </a:p>
          <a:p>
            <a:pPr algn="just">
              <a:buNone/>
            </a:pPr>
            <a:r>
              <a:rPr lang="ru-RU" sz="3600" dirty="0" smtClean="0">
                <a:latin typeface="Times New Roman" pitchFamily="18" charset="0"/>
                <a:cs typeface="Times New Roman" pitchFamily="18" charset="0"/>
              </a:rPr>
              <a:t>В течение срока договора имущество является собственностью арендодателя, учитывается на балансе арендодателя и по окончанию договора возвращается арендодателю. Арендатор учитывает имущество </a:t>
            </a:r>
            <a:r>
              <a:rPr lang="ru-RU" sz="3600" dirty="0" err="1" smtClean="0">
                <a:latin typeface="Times New Roman" pitchFamily="18" charset="0"/>
                <a:cs typeface="Times New Roman" pitchFamily="18" charset="0"/>
              </a:rPr>
              <a:t>забалансово</a:t>
            </a:r>
            <a:r>
              <a:rPr lang="ru-RU" sz="3600" dirty="0" smtClean="0">
                <a:latin typeface="Times New Roman" pitchFamily="18" charset="0"/>
                <a:cs typeface="Times New Roman" pitchFamily="18" charset="0"/>
              </a:rPr>
              <a:t>.</a:t>
            </a:r>
          </a:p>
          <a:p>
            <a:endParaRPr lang="ru-RU" sz="3600"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597352"/>
          </a:xfrm>
        </p:spPr>
        <p:txBody>
          <a:bodyPr>
            <a:normAutofit fontScale="92500" lnSpcReduction="20000"/>
          </a:bodyPr>
          <a:lstStyle/>
          <a:p>
            <a:pPr algn="just">
              <a:buNone/>
            </a:pPr>
            <a:r>
              <a:rPr lang="ru-RU" sz="2500" b="1" i="1" dirty="0" smtClean="0">
                <a:latin typeface="Times New Roman" pitchFamily="18" charset="0"/>
                <a:cs typeface="Times New Roman" pitchFamily="18" charset="0"/>
              </a:rPr>
              <a:t>Учет у арендодателя:</a:t>
            </a:r>
            <a:endParaRPr lang="ru-RU" sz="2500" dirty="0" smtClean="0">
              <a:latin typeface="Times New Roman" pitchFamily="18" charset="0"/>
              <a:cs typeface="Times New Roman" pitchFamily="18" charset="0"/>
            </a:endParaRPr>
          </a:p>
          <a:p>
            <a:pPr algn="just">
              <a:buNone/>
            </a:pPr>
            <a:r>
              <a:rPr lang="ru-RU" sz="2500" dirty="0" smtClean="0">
                <a:latin typeface="Times New Roman" pitchFamily="18" charset="0"/>
                <a:cs typeface="Times New Roman" pitchFamily="18" charset="0"/>
              </a:rPr>
              <a:t>Имущество, переданное в текущую аренду, продолжает учитываться на </a:t>
            </a:r>
            <a:r>
              <a:rPr lang="ru-RU" sz="2500" i="1" dirty="0" smtClean="0">
                <a:latin typeface="Times New Roman" pitchFamily="18" charset="0"/>
                <a:cs typeface="Times New Roman" pitchFamily="18" charset="0"/>
              </a:rPr>
              <a:t>счете 01</a:t>
            </a:r>
            <a:r>
              <a:rPr lang="ru-RU" sz="2500" dirty="0" smtClean="0">
                <a:latin typeface="Times New Roman" pitchFamily="18" charset="0"/>
                <a:cs typeface="Times New Roman" pitchFamily="18" charset="0"/>
              </a:rPr>
              <a:t> в составе собственных средств;</a:t>
            </a:r>
          </a:p>
          <a:p>
            <a:pPr algn="just">
              <a:buNone/>
            </a:pPr>
            <a:r>
              <a:rPr lang="ru-RU" sz="2500" b="1" dirty="0" smtClean="0">
                <a:latin typeface="Times New Roman" pitchFamily="18" charset="0"/>
                <a:cs typeface="Times New Roman" pitchFamily="18" charset="0"/>
              </a:rPr>
              <a:t>Д-76   К-91.1 </a:t>
            </a:r>
            <a:r>
              <a:rPr lang="ru-RU" sz="2500" dirty="0" smtClean="0">
                <a:latin typeface="Times New Roman" pitchFamily="18" charset="0"/>
                <a:cs typeface="Times New Roman" pitchFamily="18" charset="0"/>
              </a:rPr>
              <a:t>начисляем арендную плату за месяц и предъявляем документы арендатору (акты и счет-фактуру);</a:t>
            </a:r>
          </a:p>
          <a:p>
            <a:pPr algn="just">
              <a:buNone/>
            </a:pPr>
            <a:r>
              <a:rPr lang="ru-RU" sz="2500" b="1" dirty="0" smtClean="0">
                <a:latin typeface="Times New Roman" pitchFamily="18" charset="0"/>
                <a:cs typeface="Times New Roman" pitchFamily="18" charset="0"/>
              </a:rPr>
              <a:t>Д-91.2   К-68 </a:t>
            </a:r>
            <a:r>
              <a:rPr lang="ru-RU" sz="2500" dirty="0" smtClean="0">
                <a:latin typeface="Times New Roman" pitchFamily="18" charset="0"/>
                <a:cs typeface="Times New Roman" pitchFamily="18" charset="0"/>
              </a:rPr>
              <a:t>начисляем НДС с суммы арендной платы;</a:t>
            </a:r>
          </a:p>
          <a:p>
            <a:pPr algn="just">
              <a:buNone/>
            </a:pPr>
            <a:r>
              <a:rPr lang="ru-RU" sz="2500" b="1" dirty="0" smtClean="0">
                <a:latin typeface="Times New Roman" pitchFamily="18" charset="0"/>
                <a:cs typeface="Times New Roman" pitchFamily="18" charset="0"/>
              </a:rPr>
              <a:t>Д-51   К-76 </a:t>
            </a:r>
            <a:r>
              <a:rPr lang="ru-RU" sz="2500" dirty="0" smtClean="0">
                <a:latin typeface="Times New Roman" pitchFamily="18" charset="0"/>
                <a:cs typeface="Times New Roman" pitchFamily="18" charset="0"/>
              </a:rPr>
              <a:t>получена арендная плата от арендатора;</a:t>
            </a:r>
          </a:p>
          <a:p>
            <a:pPr algn="just">
              <a:buNone/>
            </a:pPr>
            <a:r>
              <a:rPr lang="ru-RU" sz="2500" b="1" dirty="0" smtClean="0">
                <a:latin typeface="Times New Roman" pitchFamily="18" charset="0"/>
                <a:cs typeface="Times New Roman" pitchFamily="18" charset="0"/>
              </a:rPr>
              <a:t>Д-68 Д-51 </a:t>
            </a:r>
            <a:r>
              <a:rPr lang="ru-RU" sz="2500" dirty="0" smtClean="0">
                <a:latin typeface="Times New Roman" pitchFamily="18" charset="0"/>
                <a:cs typeface="Times New Roman" pitchFamily="18" charset="0"/>
              </a:rPr>
              <a:t>перечислен НДС в бюджет;</a:t>
            </a:r>
          </a:p>
          <a:p>
            <a:pPr algn="just">
              <a:buNone/>
            </a:pPr>
            <a:r>
              <a:rPr lang="ru-RU" sz="2500" b="1" dirty="0" smtClean="0">
                <a:latin typeface="Times New Roman" pitchFamily="18" charset="0"/>
                <a:cs typeface="Times New Roman" pitchFamily="18" charset="0"/>
              </a:rPr>
              <a:t>Д-91.2   К-02 </a:t>
            </a:r>
            <a:r>
              <a:rPr lang="ru-RU" sz="2500" dirty="0" smtClean="0">
                <a:latin typeface="Times New Roman" pitchFamily="18" charset="0"/>
                <a:cs typeface="Times New Roman" pitchFamily="18" charset="0"/>
              </a:rPr>
              <a:t>начислена амортизация за месяц по объекту, сданному в текущую аренду;</a:t>
            </a:r>
          </a:p>
          <a:p>
            <a:pPr lvl="0" algn="just">
              <a:buNone/>
            </a:pPr>
            <a:r>
              <a:rPr lang="ru-RU" sz="2500" dirty="0" smtClean="0">
                <a:latin typeface="Times New Roman" pitchFamily="18" charset="0"/>
                <a:cs typeface="Times New Roman" pitchFamily="18" charset="0"/>
              </a:rPr>
              <a:t>по окончанию договора аренды дополнительных записей в учете не делаем;</a:t>
            </a:r>
          </a:p>
          <a:p>
            <a:pPr lvl="0" algn="just">
              <a:buNone/>
            </a:pPr>
            <a:r>
              <a:rPr lang="ru-RU" sz="2500" dirty="0" smtClean="0">
                <a:latin typeface="Times New Roman" pitchFamily="18" charset="0"/>
                <a:cs typeface="Times New Roman" pitchFamily="18" charset="0"/>
              </a:rPr>
              <a:t>если арендная плата начисляется и уплачивается за несколько месяцев вперед, то сумма начисленной арендной платы относится на доходы будущих периодов </a:t>
            </a:r>
            <a:r>
              <a:rPr lang="ru-RU" sz="2500" b="1" dirty="0" smtClean="0">
                <a:latin typeface="Times New Roman" pitchFamily="18" charset="0"/>
                <a:cs typeface="Times New Roman" pitchFamily="18" charset="0"/>
              </a:rPr>
              <a:t>Д</a:t>
            </a:r>
            <a:r>
              <a:rPr lang="ru-RU" sz="2500" dirty="0" smtClean="0">
                <a:latin typeface="Times New Roman" pitchFamily="18" charset="0"/>
                <a:cs typeface="Times New Roman" pitchFamily="18" charset="0"/>
              </a:rPr>
              <a:t>-</a:t>
            </a:r>
            <a:r>
              <a:rPr lang="ru-RU" sz="2500" b="1" dirty="0" smtClean="0">
                <a:latin typeface="Times New Roman" pitchFamily="18" charset="0"/>
                <a:cs typeface="Times New Roman" pitchFamily="18" charset="0"/>
              </a:rPr>
              <a:t>76   К</a:t>
            </a:r>
            <a:r>
              <a:rPr lang="ru-RU" sz="2500" dirty="0" smtClean="0">
                <a:latin typeface="Times New Roman" pitchFamily="18" charset="0"/>
                <a:cs typeface="Times New Roman" pitchFamily="18" charset="0"/>
              </a:rPr>
              <a:t>-</a:t>
            </a:r>
            <a:r>
              <a:rPr lang="ru-RU" sz="2500" b="1" dirty="0" smtClean="0">
                <a:latin typeface="Times New Roman" pitchFamily="18" charset="0"/>
                <a:cs typeface="Times New Roman" pitchFamily="18" charset="0"/>
              </a:rPr>
              <a:t>98</a:t>
            </a:r>
            <a:r>
              <a:rPr lang="ru-RU" sz="2500" dirty="0" smtClean="0">
                <a:latin typeface="Times New Roman" pitchFamily="18" charset="0"/>
                <a:cs typeface="Times New Roman" pitchFamily="18" charset="0"/>
              </a:rPr>
              <a:t>, а затем ежемесячно часть доходов будущих периодов включается в состав прочих доходов арендодателя </a:t>
            </a:r>
            <a:r>
              <a:rPr lang="ru-RU" sz="2500" b="1" dirty="0" smtClean="0">
                <a:latin typeface="Times New Roman" pitchFamily="18" charset="0"/>
                <a:cs typeface="Times New Roman" pitchFamily="18" charset="0"/>
              </a:rPr>
              <a:t>Д-98   К-91.1</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473952"/>
          </a:xfrm>
        </p:spPr>
        <p:txBody>
          <a:bodyPr>
            <a:normAutofit fontScale="92500" lnSpcReduction="10000"/>
          </a:bodyPr>
          <a:lstStyle/>
          <a:p>
            <a:pPr algn="just">
              <a:buNone/>
            </a:pPr>
            <a:r>
              <a:rPr lang="ru-RU" b="1" i="1" dirty="0" smtClean="0">
                <a:latin typeface="Times New Roman" pitchFamily="18" charset="0"/>
                <a:cs typeface="Times New Roman" pitchFamily="18" charset="0"/>
              </a:rPr>
              <a:t>Учет у арендатора:</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Д-001 </a:t>
            </a:r>
            <a:r>
              <a:rPr lang="ru-RU" dirty="0" smtClean="0">
                <a:latin typeface="Times New Roman" pitchFamily="18" charset="0"/>
                <a:cs typeface="Times New Roman" pitchFamily="18" charset="0"/>
              </a:rPr>
              <a:t>основные средства, полученные в текущую аренду, принимаем на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учет по </a:t>
            </a:r>
            <a:r>
              <a:rPr lang="ru-RU" i="1" dirty="0" smtClean="0">
                <a:latin typeface="Times New Roman" pitchFamily="18" charset="0"/>
                <a:cs typeface="Times New Roman" pitchFamily="18" charset="0"/>
              </a:rPr>
              <a:t>дебету счета 001 «Арендованные основные средства»</a:t>
            </a:r>
            <a:r>
              <a:rPr lang="ru-RU" dirty="0" smtClean="0">
                <a:latin typeface="Times New Roman" pitchFamily="18" charset="0"/>
                <a:cs typeface="Times New Roman" pitchFamily="18" charset="0"/>
              </a:rPr>
              <a:t> по первоначальной стоимости;</a:t>
            </a:r>
          </a:p>
          <a:p>
            <a:pPr algn="just">
              <a:buNone/>
            </a:pPr>
            <a:r>
              <a:rPr lang="ru-RU" b="1" dirty="0" smtClean="0">
                <a:latin typeface="Times New Roman" pitchFamily="18" charset="0"/>
                <a:cs typeface="Times New Roman" pitchFamily="18" charset="0"/>
              </a:rPr>
              <a:t>Д-20, 23, 25, 26, 44   К-76 </a:t>
            </a:r>
            <a:r>
              <a:rPr lang="ru-RU" dirty="0" smtClean="0">
                <a:latin typeface="Times New Roman" pitchFamily="18" charset="0"/>
                <a:cs typeface="Times New Roman" pitchFamily="18" charset="0"/>
              </a:rPr>
              <a:t>начисляем арендную плату за месяц, согласно акта и </a:t>
            </a:r>
            <a:r>
              <a:rPr lang="ru-RU" dirty="0" err="1" smtClean="0">
                <a:latin typeface="Times New Roman" pitchFamily="18" charset="0"/>
                <a:cs typeface="Times New Roman" pitchFamily="18" charset="0"/>
              </a:rPr>
              <a:t>счет-фактуры</a:t>
            </a:r>
            <a:r>
              <a:rPr lang="ru-RU" dirty="0" smtClean="0">
                <a:latin typeface="Times New Roman" pitchFamily="18" charset="0"/>
                <a:cs typeface="Times New Roman" pitchFamily="18" charset="0"/>
              </a:rPr>
              <a:t>, предъявленной арендодателем без учета НДС;</a:t>
            </a:r>
          </a:p>
          <a:p>
            <a:pPr algn="just">
              <a:buNone/>
            </a:pPr>
            <a:r>
              <a:rPr lang="ru-RU" b="1" dirty="0" smtClean="0">
                <a:latin typeface="Times New Roman" pitchFamily="18" charset="0"/>
                <a:cs typeface="Times New Roman" pitchFamily="18" charset="0"/>
              </a:rPr>
              <a:t>Д-19   К-76</a:t>
            </a:r>
            <a:r>
              <a:rPr lang="ru-RU" dirty="0" smtClean="0">
                <a:latin typeface="Times New Roman" pitchFamily="18" charset="0"/>
                <a:cs typeface="Times New Roman" pitchFamily="18" charset="0"/>
              </a:rPr>
              <a:t>отдельно отражаем сумму НДС по арендной плате;</a:t>
            </a:r>
          </a:p>
          <a:p>
            <a:pPr algn="just">
              <a:buNone/>
            </a:pPr>
            <a:r>
              <a:rPr lang="ru-RU" b="1" dirty="0" smtClean="0">
                <a:latin typeface="Times New Roman" pitchFamily="18" charset="0"/>
                <a:cs typeface="Times New Roman" pitchFamily="18" charset="0"/>
              </a:rPr>
              <a:t>Д-76   К-51 </a:t>
            </a:r>
            <a:r>
              <a:rPr lang="ru-RU" dirty="0" smtClean="0">
                <a:latin typeface="Times New Roman" pitchFamily="18" charset="0"/>
                <a:cs typeface="Times New Roman" pitchFamily="18" charset="0"/>
              </a:rPr>
              <a:t>оплачиваем счет-фактуру арендодателя;</a:t>
            </a:r>
          </a:p>
          <a:p>
            <a:pPr algn="just">
              <a:buNone/>
            </a:pPr>
            <a:r>
              <a:rPr lang="ru-RU" b="1" dirty="0" smtClean="0">
                <a:latin typeface="Times New Roman" pitchFamily="18" charset="0"/>
                <a:cs typeface="Times New Roman" pitchFamily="18" charset="0"/>
              </a:rPr>
              <a:t>Д-68   К-19 </a:t>
            </a:r>
            <a:r>
              <a:rPr lang="ru-RU" dirty="0" smtClean="0">
                <a:latin typeface="Times New Roman" pitchFamily="18" charset="0"/>
                <a:cs typeface="Times New Roman" pitchFamily="18" charset="0"/>
              </a:rPr>
              <a:t>принимаем к вычету НДС;</a:t>
            </a:r>
          </a:p>
          <a:p>
            <a:pPr algn="just">
              <a:buNone/>
            </a:pPr>
            <a:r>
              <a:rPr lang="ru-RU" b="1" dirty="0" smtClean="0">
                <a:latin typeface="Times New Roman" pitchFamily="18" charset="0"/>
                <a:cs typeface="Times New Roman" pitchFamily="18" charset="0"/>
              </a:rPr>
              <a:t>К-001 </a:t>
            </a:r>
            <a:r>
              <a:rPr lang="ru-RU" dirty="0" smtClean="0">
                <a:latin typeface="Times New Roman" pitchFamily="18" charset="0"/>
                <a:cs typeface="Times New Roman" pitchFamily="18" charset="0"/>
              </a:rPr>
              <a:t>по окончанию договора аренды основные средства снимаем с </a:t>
            </a:r>
            <a:r>
              <a:rPr lang="ru-RU" dirty="0" err="1" smtClean="0">
                <a:latin typeface="Times New Roman" pitchFamily="18" charset="0"/>
                <a:cs typeface="Times New Roman" pitchFamily="18" charset="0"/>
              </a:rPr>
              <a:t>забалансового</a:t>
            </a:r>
            <a:r>
              <a:rPr lang="ru-RU" dirty="0" smtClean="0">
                <a:latin typeface="Times New Roman" pitchFamily="18" charset="0"/>
                <a:cs typeface="Times New Roman" pitchFamily="18" charset="0"/>
              </a:rPr>
              <a:t> учета;</a:t>
            </a:r>
          </a:p>
          <a:p>
            <a:pPr algn="just">
              <a:buNone/>
            </a:pPr>
            <a:r>
              <a:rPr lang="ru-RU" dirty="0" smtClean="0">
                <a:latin typeface="Times New Roman" pitchFamily="18" charset="0"/>
                <a:cs typeface="Times New Roman" pitchFamily="18" charset="0"/>
              </a:rPr>
              <a:t>в случае досрочного начисления и перечисления арендной платы сумма начисленной арендной платы относится на расходы будущих периодов </a:t>
            </a:r>
            <a:r>
              <a:rPr lang="ru-RU" b="1" dirty="0" smtClean="0">
                <a:latin typeface="Times New Roman" pitchFamily="18" charset="0"/>
                <a:cs typeface="Times New Roman" pitchFamily="18" charset="0"/>
              </a:rPr>
              <a:t>Д-97   К-76</a:t>
            </a:r>
            <a:r>
              <a:rPr lang="ru-RU" dirty="0" smtClean="0">
                <a:latin typeface="Times New Roman" pitchFamily="18" charset="0"/>
                <a:cs typeface="Times New Roman" pitchFamily="18" charset="0"/>
              </a:rPr>
              <a:t>, а затем ежемесячно часть расходов будущих периодов включается в себестоимость </a:t>
            </a:r>
            <a:r>
              <a:rPr lang="ru-RU" b="1" dirty="0" smtClean="0">
                <a:latin typeface="Times New Roman" pitchFamily="18" charset="0"/>
                <a:cs typeface="Times New Roman" pitchFamily="18" charset="0"/>
              </a:rPr>
              <a:t>Д-20, 23, 25, 26, 44   К-97</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20688"/>
            <a:ext cx="8229600" cy="5721499"/>
          </a:xfrm>
        </p:spPr>
        <p:txBody>
          <a:bodyPr>
            <a:noAutofit/>
          </a:bodyPr>
          <a:lstStyle/>
          <a:p>
            <a:pPr algn="just">
              <a:buNone/>
            </a:pPr>
            <a:r>
              <a:rPr lang="ru-RU" sz="3600" dirty="0">
                <a:latin typeface="Times New Roman" pitchFamily="18" charset="0"/>
                <a:cs typeface="Times New Roman" pitchFamily="18" charset="0"/>
              </a:rPr>
              <a:t>В общем случае, финансовый учет нужен для исчисления налогов и контроля за деятельностью организаций, а также для создания единого информационного пространства для инвесторов. Поэтому государство регулирует методологию финансового учета и регламентирует правила его ведения и подготовки отчетности.</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b="1" dirty="0" smtClean="0">
                <a:latin typeface="Times New Roman" pitchFamily="18" charset="0"/>
                <a:cs typeface="Times New Roman" pitchFamily="18" charset="0"/>
              </a:rPr>
              <a:t>Учет операций по договору лизинга.</a:t>
            </a:r>
            <a:endParaRPr lang="ru-RU" dirty="0" smtClean="0">
              <a:latin typeface="Times New Roman" pitchFamily="18" charset="0"/>
              <a:cs typeface="Times New Roman" pitchFamily="18" charset="0"/>
            </a:endParaRPr>
          </a:p>
          <a:p>
            <a:pPr algn="just">
              <a:buNone/>
            </a:pPr>
            <a:r>
              <a:rPr lang="ru-RU" i="1" dirty="0" smtClean="0">
                <a:latin typeface="Times New Roman" pitchFamily="18" charset="0"/>
                <a:cs typeface="Times New Roman" pitchFamily="18" charset="0"/>
              </a:rPr>
              <a:t>Лизинг (финансовая аренда) </a:t>
            </a:r>
            <a:r>
              <a:rPr lang="ru-RU" dirty="0" smtClean="0">
                <a:latin typeface="Times New Roman" pitchFamily="18" charset="0"/>
                <a:cs typeface="Times New Roman" pitchFamily="18" charset="0"/>
              </a:rPr>
              <a:t>– это вид инвестиционной деятельности по приобретению имущества и передаче его на основании договора лизинга физическим или юридическим лицам за определенную плату на определенный срок и на определенных условиях обусловленных договором с правом выкупа имущества лизингополучателем. В договоре лизинга участвует 3 стороны: лизингодатель, лизингополучатель, продавец (поставщик) лизингового имущества. В лизинг не могут быть переданы земельные участки и объекты природопользования. Имущество, передаваемое лизингополучателю по договору лизинга, в течение всего срока договора является собственностью лизингодателя, при этом в зависимости от условий договора лизинга, имущество, переданное в лизинг, может учитываться как на балансе лизингодателя, так и на балансе лизингополучателя</a:t>
            </a:r>
            <a:endParaRPr lang="ru-RU" dirty="0">
              <a:latin typeface="Times New Roman" pitchFamily="18" charset="0"/>
              <a:cs typeface="Times New Roman" pitchFamily="18" charset="0"/>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0"/>
            <a:ext cx="7467600" cy="6285312"/>
          </a:xfrm>
        </p:spPr>
        <p:txBody>
          <a:bodyPr>
            <a:noAutofit/>
          </a:bodyPr>
          <a:lstStyle/>
          <a:p>
            <a:pPr algn="just">
              <a:buNone/>
            </a:pPr>
            <a:r>
              <a:rPr lang="ru-RU" sz="2250" dirty="0" smtClean="0">
                <a:latin typeface="Times New Roman" pitchFamily="18" charset="0"/>
                <a:cs typeface="Times New Roman" pitchFamily="18" charset="0"/>
              </a:rPr>
              <a:t>Договор лизинга должен включать следующие положения:</a:t>
            </a:r>
          </a:p>
          <a:p>
            <a:pPr algn="just"/>
            <a:r>
              <a:rPr lang="ru-RU" sz="2250" dirty="0" smtClean="0">
                <a:latin typeface="Times New Roman" pitchFamily="18" charset="0"/>
                <a:cs typeface="Times New Roman" pitchFamily="18" charset="0"/>
              </a:rPr>
              <a:t>точное описание предмета лизинга;</a:t>
            </a:r>
          </a:p>
          <a:p>
            <a:pPr algn="just"/>
            <a:r>
              <a:rPr lang="ru-RU" sz="2250" dirty="0" smtClean="0">
                <a:latin typeface="Times New Roman" pitchFamily="18" charset="0"/>
                <a:cs typeface="Times New Roman" pitchFamily="18" charset="0"/>
              </a:rPr>
              <a:t>указание срока действия договора лизинга;</a:t>
            </a:r>
          </a:p>
          <a:p>
            <a:pPr algn="just"/>
            <a:r>
              <a:rPr lang="ru-RU" sz="2250" dirty="0" smtClean="0">
                <a:latin typeface="Times New Roman" pitchFamily="18" charset="0"/>
                <a:cs typeface="Times New Roman" pitchFamily="18" charset="0"/>
              </a:rPr>
              <a:t>наименование места и указание порядка передачи предмета лизинга;</a:t>
            </a:r>
          </a:p>
          <a:p>
            <a:pPr algn="just"/>
            <a:r>
              <a:rPr lang="ru-RU" sz="2250" dirty="0" smtClean="0">
                <a:latin typeface="Times New Roman" pitchFamily="18" charset="0"/>
                <a:cs typeface="Times New Roman" pitchFamily="18" charset="0"/>
              </a:rPr>
              <a:t>порядок балансового учета предмета лизинга;</a:t>
            </a:r>
          </a:p>
          <a:p>
            <a:pPr algn="just"/>
            <a:r>
              <a:rPr lang="ru-RU" sz="2250" dirty="0" smtClean="0">
                <a:latin typeface="Times New Roman" pitchFamily="18" charset="0"/>
                <a:cs typeface="Times New Roman" pitchFamily="18" charset="0"/>
              </a:rPr>
              <a:t>порядок содержания и ремонта предмета лизинга;</a:t>
            </a:r>
          </a:p>
          <a:p>
            <a:pPr algn="just"/>
            <a:r>
              <a:rPr lang="ru-RU" sz="2250" dirty="0" smtClean="0">
                <a:latin typeface="Times New Roman" pitchFamily="18" charset="0"/>
                <a:cs typeface="Times New Roman" pitchFamily="18" charset="0"/>
              </a:rPr>
              <a:t>перечень дополнительных услуг, предоставляемых лизингодателем на основании договора комплексного лизинга (обучение персонала и т.п.);</a:t>
            </a:r>
          </a:p>
          <a:p>
            <a:pPr algn="just"/>
            <a:r>
              <a:rPr lang="ru-RU" sz="2250" dirty="0" smtClean="0">
                <a:latin typeface="Times New Roman" pitchFamily="18" charset="0"/>
                <a:cs typeface="Times New Roman" pitchFamily="18" charset="0"/>
              </a:rPr>
              <a:t>указание общей суммы договора лизинга и в том числе размера вознаграждения лизингодателя;</a:t>
            </a:r>
          </a:p>
          <a:p>
            <a:pPr algn="just"/>
            <a:r>
              <a:rPr lang="ru-RU" sz="2250" dirty="0" smtClean="0">
                <a:latin typeface="Times New Roman" pitchFamily="18" charset="0"/>
                <a:cs typeface="Times New Roman" pitchFamily="18" charset="0"/>
              </a:rPr>
              <a:t>порядок расчетов (график платежей);</a:t>
            </a:r>
          </a:p>
          <a:p>
            <a:pPr algn="just"/>
            <a:r>
              <a:rPr lang="ru-RU" sz="2250" dirty="0" smtClean="0">
                <a:latin typeface="Times New Roman" pitchFamily="18" charset="0"/>
                <a:cs typeface="Times New Roman" pitchFamily="18" charset="0"/>
              </a:rPr>
              <a:t>определение обязанностей лизингодателя или лизингополучателя застраховать предмет лизинга от связанных с использованием договора рисков (утрата, неуплата и т.п.).</a:t>
            </a:r>
          </a:p>
          <a:p>
            <a:endParaRPr lang="ru-RU" sz="2250"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7467600" cy="6473952"/>
          </a:xfrm>
        </p:spPr>
        <p:txBody>
          <a:bodyPr>
            <a:normAutofit fontScale="92500" lnSpcReduction="10000"/>
          </a:bodyPr>
          <a:lstStyle/>
          <a:p>
            <a:pPr algn="just">
              <a:buNone/>
            </a:pPr>
            <a:r>
              <a:rPr lang="ru-RU" dirty="0" smtClean="0">
                <a:latin typeface="Times New Roman" pitchFamily="18" charset="0"/>
                <a:cs typeface="Times New Roman" pitchFamily="18" charset="0"/>
              </a:rPr>
              <a:t>По договору лизинга лизингополучатель обязуется:</a:t>
            </a:r>
          </a:p>
          <a:p>
            <a:pPr algn="just"/>
            <a:r>
              <a:rPr lang="ru-RU" dirty="0" smtClean="0">
                <a:latin typeface="Times New Roman" pitchFamily="18" charset="0"/>
                <a:cs typeface="Times New Roman" pitchFamily="18" charset="0"/>
              </a:rPr>
              <a:t>принять предмет лизинга в порядке, указанном в договоре;</a:t>
            </a:r>
          </a:p>
          <a:p>
            <a:pPr algn="just"/>
            <a:r>
              <a:rPr lang="ru-RU" dirty="0" smtClean="0">
                <a:latin typeface="Times New Roman" pitchFamily="18" charset="0"/>
                <a:cs typeface="Times New Roman" pitchFamily="18" charset="0"/>
              </a:rPr>
              <a:t>возместить лизингодателю инвестиционные затраты, т.е. затраты на приобретение и выплатить вознаграждение;</a:t>
            </a:r>
          </a:p>
          <a:p>
            <a:pPr algn="just"/>
            <a:r>
              <a:rPr lang="ru-RU" dirty="0" smtClean="0">
                <a:latin typeface="Times New Roman" pitchFamily="18" charset="0"/>
                <a:cs typeface="Times New Roman" pitchFamily="18" charset="0"/>
              </a:rPr>
              <a:t>по окончанию срока действия договора вернуть предмет лизинга или приобрести его в собственность от условий договора.</a:t>
            </a:r>
          </a:p>
          <a:p>
            <a:pPr algn="just">
              <a:buNone/>
            </a:pPr>
            <a:r>
              <a:rPr lang="ru-RU" dirty="0" smtClean="0">
                <a:latin typeface="Times New Roman" pitchFamily="18" charset="0"/>
                <a:cs typeface="Times New Roman" pitchFamily="18" charset="0"/>
              </a:rPr>
              <a:t>По договору лизинга лизингодатель обязуется:</a:t>
            </a:r>
          </a:p>
          <a:p>
            <a:pPr algn="just"/>
            <a:r>
              <a:rPr lang="ru-RU" dirty="0" smtClean="0">
                <a:latin typeface="Times New Roman" pitchFamily="18" charset="0"/>
                <a:cs typeface="Times New Roman" pitchFamily="18" charset="0"/>
              </a:rPr>
              <a:t>приобрести у определенного поставщика или продавца в собственность имущество для передачи лизингополучателю и передать это имущество за определенную плату на определенный срок и на определенных условиях лизингополучателю;</a:t>
            </a:r>
          </a:p>
          <a:p>
            <a:pPr algn="just"/>
            <a:r>
              <a:rPr lang="ru-RU" dirty="0" smtClean="0">
                <a:latin typeface="Times New Roman" pitchFamily="18" charset="0"/>
                <a:cs typeface="Times New Roman" pitchFamily="18" charset="0"/>
              </a:rPr>
              <a:t>выполнить другие обязательства вытекающие из договора.</a:t>
            </a:r>
          </a:p>
          <a:p>
            <a:pPr algn="just">
              <a:buNone/>
            </a:pPr>
            <a:r>
              <a:rPr lang="ru-RU" dirty="0" smtClean="0">
                <a:latin typeface="Times New Roman" pitchFamily="18" charset="0"/>
                <a:cs typeface="Times New Roman" pitchFamily="18" charset="0"/>
              </a:rPr>
              <a:t>Лизингодатель имеет право применять ускоренную амортизацию по лизинговому оборудованию с коэффициентом ускорения не выше 3.</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500" b="1" i="1" dirty="0" smtClean="0">
                <a:latin typeface="Times New Roman" pitchFamily="18" charset="0"/>
                <a:cs typeface="Times New Roman" pitchFamily="18" charset="0"/>
              </a:rPr>
              <a:t>Бухгалтерский учет у лизингодателя:</a:t>
            </a:r>
            <a:endParaRPr lang="ru-RU" sz="2500" dirty="0" smtClean="0">
              <a:latin typeface="Times New Roman" pitchFamily="18" charset="0"/>
              <a:cs typeface="Times New Roman" pitchFamily="18" charset="0"/>
            </a:endParaRPr>
          </a:p>
          <a:p>
            <a:pPr algn="just">
              <a:buNone/>
            </a:pPr>
            <a:r>
              <a:rPr lang="ru-RU" sz="2500" b="1" dirty="0" smtClean="0">
                <a:latin typeface="Times New Roman" pitchFamily="18" charset="0"/>
                <a:cs typeface="Times New Roman" pitchFamily="18" charset="0"/>
              </a:rPr>
              <a:t>Д-08   К-60 </a:t>
            </a:r>
            <a:r>
              <a:rPr lang="ru-RU" sz="2500" dirty="0" smtClean="0">
                <a:latin typeface="Times New Roman" pitchFamily="18" charset="0"/>
                <a:cs typeface="Times New Roman" pitchFamily="18" charset="0"/>
              </a:rPr>
              <a:t>затраты связанные с приобретением имущества для сдачи в лизинг предварительно учитываются на </a:t>
            </a:r>
            <a:r>
              <a:rPr lang="ru-RU" sz="2500" i="1" dirty="0" smtClean="0">
                <a:latin typeface="Times New Roman" pitchFamily="18" charset="0"/>
                <a:cs typeface="Times New Roman" pitchFamily="18" charset="0"/>
              </a:rPr>
              <a:t>счете 08</a:t>
            </a:r>
            <a:r>
              <a:rPr lang="ru-RU" sz="2500" dirty="0" smtClean="0">
                <a:latin typeface="Times New Roman" pitchFamily="18" charset="0"/>
                <a:cs typeface="Times New Roman" pitchFamily="18" charset="0"/>
              </a:rPr>
              <a:t>;</a:t>
            </a:r>
          </a:p>
          <a:p>
            <a:pPr algn="just">
              <a:buNone/>
            </a:pPr>
            <a:r>
              <a:rPr lang="ru-RU" sz="2500" b="1" dirty="0" smtClean="0">
                <a:latin typeface="Times New Roman" pitchFamily="18" charset="0"/>
                <a:cs typeface="Times New Roman" pitchFamily="18" charset="0"/>
              </a:rPr>
              <a:t>Д-19   К-60 </a:t>
            </a:r>
            <a:r>
              <a:rPr lang="ru-RU" sz="2500" dirty="0" smtClean="0">
                <a:latin typeface="Times New Roman" pitchFamily="18" charset="0"/>
                <a:cs typeface="Times New Roman" pitchFamily="18" charset="0"/>
              </a:rPr>
              <a:t>отдельно отражается сумма НДС в стоимости лизингового оборудования;</a:t>
            </a:r>
          </a:p>
          <a:p>
            <a:pPr algn="just">
              <a:buNone/>
            </a:pPr>
            <a:r>
              <a:rPr lang="ru-RU" sz="2500" b="1" dirty="0" smtClean="0">
                <a:latin typeface="Times New Roman" pitchFamily="18" charset="0"/>
                <a:cs typeface="Times New Roman" pitchFamily="18" charset="0"/>
              </a:rPr>
              <a:t>Д-03.2   К-08 </a:t>
            </a:r>
            <a:r>
              <a:rPr lang="ru-RU" sz="2500" dirty="0" smtClean="0">
                <a:latin typeface="Times New Roman" pitchFamily="18" charset="0"/>
                <a:cs typeface="Times New Roman" pitchFamily="18" charset="0"/>
              </a:rPr>
              <a:t>имущество, предназначенное для сдачи в лизинг, принимаем к учету на </a:t>
            </a:r>
            <a:r>
              <a:rPr lang="ru-RU" sz="2500" i="1" dirty="0" smtClean="0">
                <a:latin typeface="Times New Roman" pitchFamily="18" charset="0"/>
                <a:cs typeface="Times New Roman" pitchFamily="18" charset="0"/>
              </a:rPr>
              <a:t>счете 03.2 «Имущество для сдачи в лизинг»</a:t>
            </a:r>
            <a:r>
              <a:rPr lang="ru-RU" sz="2500" dirty="0" smtClean="0">
                <a:latin typeface="Times New Roman" pitchFamily="18" charset="0"/>
                <a:cs typeface="Times New Roman" pitchFamily="18" charset="0"/>
              </a:rPr>
              <a:t>;</a:t>
            </a:r>
          </a:p>
          <a:p>
            <a:pPr algn="just">
              <a:buNone/>
            </a:pPr>
            <a:r>
              <a:rPr lang="ru-RU" sz="2500" b="1" dirty="0" smtClean="0">
                <a:latin typeface="Times New Roman" pitchFamily="18" charset="0"/>
                <a:cs typeface="Times New Roman" pitchFamily="18" charset="0"/>
              </a:rPr>
              <a:t>Д-60   К-51 </a:t>
            </a:r>
            <a:r>
              <a:rPr lang="ru-RU" sz="2500" dirty="0" smtClean="0">
                <a:latin typeface="Times New Roman" pitchFamily="18" charset="0"/>
                <a:cs typeface="Times New Roman" pitchFamily="18" charset="0"/>
              </a:rPr>
              <a:t>оплачиваем поставщику за приобретенное оборудование.</a:t>
            </a:r>
          </a:p>
          <a:p>
            <a:pPr algn="just">
              <a:buNone/>
            </a:pPr>
            <a:r>
              <a:rPr lang="ru-RU" sz="2500" dirty="0" smtClean="0">
                <a:latin typeface="Times New Roman" pitchFamily="18" charset="0"/>
                <a:cs typeface="Times New Roman" pitchFamily="18" charset="0"/>
              </a:rPr>
              <a:t>В дальнейшем возможны две ситуации в зависимости от условий договора:</a:t>
            </a:r>
          </a:p>
          <a:p>
            <a:pPr algn="just">
              <a:buNone/>
            </a:pPr>
            <a:r>
              <a:rPr lang="ru-RU" sz="2500" dirty="0" smtClean="0">
                <a:latin typeface="Times New Roman" pitchFamily="18" charset="0"/>
                <a:cs typeface="Times New Roman" pitchFamily="18" charset="0"/>
              </a:rPr>
              <a:t>а) имущество учитывается на балансе лизингодателя;</a:t>
            </a:r>
          </a:p>
          <a:p>
            <a:pPr algn="just">
              <a:buNone/>
            </a:pPr>
            <a:r>
              <a:rPr lang="ru-RU" sz="2500" dirty="0" smtClean="0">
                <a:latin typeface="Times New Roman" pitchFamily="18" charset="0"/>
                <a:cs typeface="Times New Roman" pitchFamily="18" charset="0"/>
              </a:rPr>
              <a:t>б) имущество учитывается на балансе лизингополучателя.</a:t>
            </a:r>
          </a:p>
          <a:p>
            <a:endParaRPr lang="ru-RU"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188640"/>
            <a:ext cx="7467600" cy="6669360"/>
          </a:xfrm>
        </p:spPr>
        <p:txBody>
          <a:bodyPr>
            <a:normAutofit fontScale="85000" lnSpcReduction="20000"/>
          </a:bodyPr>
          <a:lstStyle/>
          <a:p>
            <a:pPr algn="just">
              <a:buNone/>
            </a:pPr>
            <a:r>
              <a:rPr lang="ru-RU" sz="2700" b="1" i="1" dirty="0" smtClean="0">
                <a:latin typeface="Times New Roman" pitchFamily="18" charset="0"/>
                <a:cs typeface="Times New Roman" pitchFamily="18" charset="0"/>
              </a:rPr>
              <a:t>Ситуация а):	</a:t>
            </a:r>
            <a:endParaRPr lang="ru-RU" sz="2700" dirty="0" smtClean="0">
              <a:latin typeface="Times New Roman" pitchFamily="18" charset="0"/>
              <a:cs typeface="Times New Roman" pitchFamily="18" charset="0"/>
            </a:endParaRPr>
          </a:p>
          <a:p>
            <a:pPr algn="just">
              <a:buNone/>
            </a:pPr>
            <a:r>
              <a:rPr lang="ru-RU" sz="2700" dirty="0" smtClean="0">
                <a:latin typeface="Times New Roman" pitchFamily="18" charset="0"/>
                <a:cs typeface="Times New Roman" pitchFamily="18" charset="0"/>
              </a:rPr>
              <a:t>Отражены затраты лизингодателя за месяц по имуществу, сданному в лизинг:</a:t>
            </a:r>
          </a:p>
          <a:p>
            <a:pPr algn="just">
              <a:buNone/>
            </a:pPr>
            <a:r>
              <a:rPr lang="ru-RU" sz="2700" dirty="0" smtClean="0">
                <a:latin typeface="Times New Roman" pitchFamily="18" charset="0"/>
                <a:cs typeface="Times New Roman" pitchFamily="18" charset="0"/>
              </a:rPr>
              <a:t>а) </a:t>
            </a:r>
            <a:r>
              <a:rPr lang="ru-RU" sz="2700" b="1" dirty="0" smtClean="0">
                <a:latin typeface="Times New Roman" pitchFamily="18" charset="0"/>
                <a:cs typeface="Times New Roman" pitchFamily="18" charset="0"/>
              </a:rPr>
              <a:t>Д-20   К-02</a:t>
            </a:r>
            <a:r>
              <a:rPr lang="ru-RU" sz="2700" dirty="0" smtClean="0">
                <a:latin typeface="Times New Roman" pitchFamily="18" charset="0"/>
                <a:cs typeface="Times New Roman" pitchFamily="18" charset="0"/>
              </a:rPr>
              <a:t> начислена амортизация по имуществу, сданному в лизинг:</a:t>
            </a:r>
          </a:p>
          <a:p>
            <a:pPr algn="just">
              <a:buNone/>
            </a:pPr>
            <a:r>
              <a:rPr lang="ru-RU" sz="2700" dirty="0" smtClean="0">
                <a:latin typeface="Times New Roman" pitchFamily="18" charset="0"/>
                <a:cs typeface="Times New Roman" pitchFamily="18" charset="0"/>
              </a:rPr>
              <a:t>б) </a:t>
            </a:r>
            <a:r>
              <a:rPr lang="ru-RU" sz="2700" b="1" dirty="0" smtClean="0">
                <a:latin typeface="Times New Roman" pitchFamily="18" charset="0"/>
                <a:cs typeface="Times New Roman" pitchFamily="18" charset="0"/>
              </a:rPr>
              <a:t>Д-20   К-10, 60, 69, 70 и т.д.</a:t>
            </a:r>
            <a:r>
              <a:rPr lang="ru-RU" sz="2700" dirty="0" smtClean="0">
                <a:latin typeface="Times New Roman" pitchFamily="18" charset="0"/>
                <a:cs typeface="Times New Roman" pitchFamily="18" charset="0"/>
              </a:rPr>
              <a:t> отражены прочие затраты по имуществу, сданному в лизинг;</a:t>
            </a:r>
          </a:p>
          <a:p>
            <a:pPr algn="just">
              <a:buNone/>
            </a:pPr>
            <a:r>
              <a:rPr lang="ru-RU" sz="2700" b="1" dirty="0" smtClean="0">
                <a:latin typeface="Times New Roman" pitchFamily="18" charset="0"/>
                <a:cs typeface="Times New Roman" pitchFamily="18" charset="0"/>
              </a:rPr>
              <a:t>Д-62   К-90.1 </a:t>
            </a:r>
            <a:r>
              <a:rPr lang="ru-RU" sz="2700" dirty="0" smtClean="0">
                <a:latin typeface="Times New Roman" pitchFamily="18" charset="0"/>
                <a:cs typeface="Times New Roman" pitchFamily="18" charset="0"/>
              </a:rPr>
              <a:t>начислены лизинговые платежи за месяц;</a:t>
            </a:r>
          </a:p>
          <a:p>
            <a:pPr algn="just">
              <a:buNone/>
            </a:pPr>
            <a:r>
              <a:rPr lang="ru-RU" sz="2700" b="1" dirty="0" smtClean="0">
                <a:latin typeface="Times New Roman" pitchFamily="18" charset="0"/>
                <a:cs typeface="Times New Roman" pitchFamily="18" charset="0"/>
              </a:rPr>
              <a:t>Д-90.3   К-68 </a:t>
            </a:r>
            <a:r>
              <a:rPr lang="ru-RU" sz="2700" dirty="0" smtClean="0">
                <a:latin typeface="Times New Roman" pitchFamily="18" charset="0"/>
                <a:cs typeface="Times New Roman" pitchFamily="18" charset="0"/>
              </a:rPr>
              <a:t>начислен НДС с суммы лизингового платежа;</a:t>
            </a:r>
          </a:p>
          <a:p>
            <a:pPr algn="just">
              <a:buNone/>
            </a:pPr>
            <a:r>
              <a:rPr lang="ru-RU" sz="2700" b="1" dirty="0" smtClean="0">
                <a:latin typeface="Times New Roman" pitchFamily="18" charset="0"/>
                <a:cs typeface="Times New Roman" pitchFamily="18" charset="0"/>
              </a:rPr>
              <a:t>Д-68   К-51 </a:t>
            </a:r>
            <a:r>
              <a:rPr lang="ru-RU" sz="2700" dirty="0" smtClean="0">
                <a:latin typeface="Times New Roman" pitchFamily="18" charset="0"/>
                <a:cs typeface="Times New Roman" pitchFamily="18" charset="0"/>
              </a:rPr>
              <a:t>перечислен НДС в бюджет;</a:t>
            </a:r>
          </a:p>
          <a:p>
            <a:pPr algn="just">
              <a:buNone/>
            </a:pPr>
            <a:r>
              <a:rPr lang="ru-RU" sz="2700" b="1" dirty="0" smtClean="0">
                <a:latin typeface="Times New Roman" pitchFamily="18" charset="0"/>
                <a:cs typeface="Times New Roman" pitchFamily="18" charset="0"/>
              </a:rPr>
              <a:t>Д-90.2   К-20 </a:t>
            </a:r>
            <a:r>
              <a:rPr lang="ru-RU" sz="2700" dirty="0" smtClean="0">
                <a:latin typeface="Times New Roman" pitchFamily="18" charset="0"/>
                <a:cs typeface="Times New Roman" pitchFamily="18" charset="0"/>
              </a:rPr>
              <a:t>списаны затраты лизингодателя за месяц по имуществу, сданному в лизинг;</a:t>
            </a:r>
          </a:p>
          <a:p>
            <a:pPr algn="just">
              <a:buNone/>
            </a:pPr>
            <a:r>
              <a:rPr lang="ru-RU" sz="2700" b="1" dirty="0" smtClean="0">
                <a:latin typeface="Times New Roman" pitchFamily="18" charset="0"/>
                <a:cs typeface="Times New Roman" pitchFamily="18" charset="0"/>
              </a:rPr>
              <a:t>Д-51   К-62 </a:t>
            </a:r>
            <a:r>
              <a:rPr lang="ru-RU" sz="2700" dirty="0" smtClean="0">
                <a:latin typeface="Times New Roman" pitchFamily="18" charset="0"/>
                <a:cs typeface="Times New Roman" pitchFamily="18" charset="0"/>
              </a:rPr>
              <a:t>получен лизинговый платеж от лизингополучателя;</a:t>
            </a:r>
          </a:p>
          <a:p>
            <a:pPr algn="just">
              <a:buNone/>
            </a:pPr>
            <a:r>
              <a:rPr lang="ru-RU" sz="2700" dirty="0" smtClean="0">
                <a:latin typeface="Times New Roman" pitchFamily="18" charset="0"/>
                <a:cs typeface="Times New Roman" pitchFamily="18" charset="0"/>
              </a:rPr>
              <a:t>Ежемесячно определяем и списываем финансовый результат от лизинговой деятельности:</a:t>
            </a:r>
          </a:p>
          <a:p>
            <a:pPr algn="just">
              <a:buNone/>
            </a:pPr>
            <a:r>
              <a:rPr lang="ru-RU" sz="2700" dirty="0" smtClean="0">
                <a:latin typeface="Times New Roman" pitchFamily="18" charset="0"/>
                <a:cs typeface="Times New Roman" pitchFamily="18" charset="0"/>
              </a:rPr>
              <a:t>а) </a:t>
            </a:r>
            <a:r>
              <a:rPr lang="ru-RU" sz="2700" b="1" dirty="0" smtClean="0">
                <a:latin typeface="Times New Roman" pitchFamily="18" charset="0"/>
                <a:cs typeface="Times New Roman" pitchFamily="18" charset="0"/>
              </a:rPr>
              <a:t>Д91.9   К99</a:t>
            </a:r>
            <a:r>
              <a:rPr lang="ru-RU" sz="2700" dirty="0" smtClean="0">
                <a:latin typeface="Times New Roman" pitchFamily="18" charset="0"/>
                <a:cs typeface="Times New Roman" pitchFamily="18" charset="0"/>
              </a:rPr>
              <a:t> прибыль;</a:t>
            </a:r>
          </a:p>
          <a:p>
            <a:pPr algn="just">
              <a:buNone/>
            </a:pPr>
            <a:r>
              <a:rPr lang="ru-RU" sz="2700" dirty="0" smtClean="0">
                <a:latin typeface="Times New Roman" pitchFamily="18" charset="0"/>
                <a:cs typeface="Times New Roman" pitchFamily="18" charset="0"/>
              </a:rPr>
              <a:t>б) </a:t>
            </a:r>
            <a:r>
              <a:rPr lang="ru-RU" sz="2700" b="1" dirty="0" smtClean="0">
                <a:latin typeface="Times New Roman" pitchFamily="18" charset="0"/>
                <a:cs typeface="Times New Roman" pitchFamily="18" charset="0"/>
              </a:rPr>
              <a:t>Д99   К91.9</a:t>
            </a:r>
            <a:r>
              <a:rPr lang="ru-RU" sz="2700" dirty="0" smtClean="0">
                <a:latin typeface="Times New Roman" pitchFamily="18" charset="0"/>
                <a:cs typeface="Times New Roman" pitchFamily="18" charset="0"/>
              </a:rPr>
              <a:t> убыток;</a:t>
            </a:r>
          </a:p>
          <a:p>
            <a:endParaRPr lang="ru-RU"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lstStyle/>
          <a:p>
            <a:pPr algn="just">
              <a:buNone/>
            </a:pPr>
            <a:r>
              <a:rPr lang="ru-RU" sz="3200" b="1" dirty="0" smtClean="0">
                <a:latin typeface="Times New Roman" pitchFamily="18" charset="0"/>
                <a:cs typeface="Times New Roman" pitchFamily="18" charset="0"/>
              </a:rPr>
              <a:t>Д-01   К-03.2 </a:t>
            </a:r>
            <a:r>
              <a:rPr lang="ru-RU" sz="3200" dirty="0" smtClean="0">
                <a:latin typeface="Times New Roman" pitchFamily="18" charset="0"/>
                <a:cs typeface="Times New Roman" pitchFamily="18" charset="0"/>
              </a:rPr>
              <a:t>по окончанию договора лизинга, в случае возврата лизингового оборудования и прекращения его использования для сдачи в лизинг, стоимость оборудования переносится на </a:t>
            </a:r>
            <a:r>
              <a:rPr lang="ru-RU" sz="3200" i="1" dirty="0" smtClean="0">
                <a:latin typeface="Times New Roman" pitchFamily="18" charset="0"/>
                <a:cs typeface="Times New Roman" pitchFamily="18" charset="0"/>
              </a:rPr>
              <a:t>счет 01</a:t>
            </a:r>
            <a:r>
              <a:rPr lang="ru-RU" sz="3200" dirty="0" smtClean="0">
                <a:latin typeface="Times New Roman" pitchFamily="18" charset="0"/>
                <a:cs typeface="Times New Roman" pitchFamily="18" charset="0"/>
              </a:rPr>
              <a:t>; </a:t>
            </a:r>
          </a:p>
          <a:p>
            <a:pPr algn="just">
              <a:buNone/>
            </a:pPr>
            <a:r>
              <a:rPr lang="ru-RU" sz="3200" b="1" dirty="0" smtClean="0">
                <a:latin typeface="Times New Roman" pitchFamily="18" charset="0"/>
                <a:cs typeface="Times New Roman" pitchFamily="18" charset="0"/>
              </a:rPr>
              <a:t>Д-02   К-03.2 </a:t>
            </a:r>
            <a:r>
              <a:rPr lang="ru-RU" sz="3200" dirty="0" smtClean="0">
                <a:latin typeface="Times New Roman" pitchFamily="18" charset="0"/>
                <a:cs typeface="Times New Roman" pitchFamily="18" charset="0"/>
              </a:rPr>
              <a:t>по окончании договора лизинга, в случае перехода права собственности лизингополучателю, имущество списывается с баланса лизингодателя.</a:t>
            </a:r>
          </a:p>
          <a:p>
            <a:endParaRPr lang="ru-RU"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rmAutofit fontScale="85000" lnSpcReduction="10000"/>
          </a:bodyPr>
          <a:lstStyle/>
          <a:p>
            <a:pPr algn="just">
              <a:buNone/>
            </a:pPr>
            <a:r>
              <a:rPr lang="ru-RU" sz="2800" b="1" i="1" dirty="0" smtClean="0">
                <a:latin typeface="Times New Roman" pitchFamily="18" charset="0"/>
                <a:cs typeface="Times New Roman" pitchFamily="18" charset="0"/>
              </a:rPr>
              <a:t>Ситуация б): </a:t>
            </a:r>
            <a:endParaRPr lang="ru-RU" sz="2800" dirty="0" smtClean="0">
              <a:latin typeface="Times New Roman" pitchFamily="18" charset="0"/>
              <a:cs typeface="Times New Roman" pitchFamily="18" charset="0"/>
            </a:endParaRPr>
          </a:p>
          <a:p>
            <a:pPr algn="just">
              <a:buNone/>
            </a:pPr>
            <a:r>
              <a:rPr lang="ru-RU" sz="2800" b="1" dirty="0" smtClean="0">
                <a:latin typeface="Times New Roman" pitchFamily="18" charset="0"/>
                <a:cs typeface="Times New Roman" pitchFamily="18" charset="0"/>
              </a:rPr>
              <a:t>Д-91.2   К-03.2 </a:t>
            </a:r>
            <a:r>
              <a:rPr lang="ru-RU" sz="2800" dirty="0" smtClean="0">
                <a:latin typeface="Times New Roman" pitchFamily="18" charset="0"/>
                <a:cs typeface="Times New Roman" pitchFamily="18" charset="0"/>
              </a:rPr>
              <a:t>списываем с баланса стоимость лизингового имущества, передаваемого получателю;</a:t>
            </a:r>
          </a:p>
          <a:p>
            <a:pPr algn="just">
              <a:buNone/>
            </a:pPr>
            <a:r>
              <a:rPr lang="ru-RU" sz="2800" b="1" dirty="0" smtClean="0">
                <a:latin typeface="Times New Roman" pitchFamily="18" charset="0"/>
                <a:cs typeface="Times New Roman" pitchFamily="18" charset="0"/>
              </a:rPr>
              <a:t>Д-76   К-91.1 </a:t>
            </a:r>
            <a:r>
              <a:rPr lang="ru-RU" sz="2800" dirty="0" smtClean="0">
                <a:latin typeface="Times New Roman" pitchFamily="18" charset="0"/>
                <a:cs typeface="Times New Roman" pitchFamily="18" charset="0"/>
              </a:rPr>
              <a:t>начислена задолженность по лизинговым платежам на весь срок действия договора;</a:t>
            </a:r>
          </a:p>
          <a:p>
            <a:pPr algn="just">
              <a:buNone/>
            </a:pPr>
            <a:r>
              <a:rPr lang="ru-RU" sz="2800" b="1" dirty="0" smtClean="0">
                <a:latin typeface="Times New Roman" pitchFamily="18" charset="0"/>
                <a:cs typeface="Times New Roman" pitchFamily="18" charset="0"/>
              </a:rPr>
              <a:t>Д-011 </a:t>
            </a:r>
            <a:r>
              <a:rPr lang="ru-RU" sz="2800" dirty="0" smtClean="0">
                <a:latin typeface="Times New Roman" pitchFamily="18" charset="0"/>
                <a:cs typeface="Times New Roman" pitchFamily="18" charset="0"/>
              </a:rPr>
              <a:t>принимаем на </a:t>
            </a:r>
            <a:r>
              <a:rPr lang="ru-RU" sz="2800" dirty="0" err="1" smtClean="0">
                <a:latin typeface="Times New Roman" pitchFamily="18" charset="0"/>
                <a:cs typeface="Times New Roman" pitchFamily="18" charset="0"/>
              </a:rPr>
              <a:t>забалансовый</a:t>
            </a:r>
            <a:r>
              <a:rPr lang="ru-RU" sz="2800" dirty="0" smtClean="0">
                <a:latin typeface="Times New Roman" pitchFamily="18" charset="0"/>
                <a:cs typeface="Times New Roman" pitchFamily="18" charset="0"/>
              </a:rPr>
              <a:t> учет имущество, переданное в лизинг;</a:t>
            </a:r>
          </a:p>
          <a:p>
            <a:pPr algn="just">
              <a:buNone/>
            </a:pPr>
            <a:r>
              <a:rPr lang="ru-RU" sz="2800" b="1" dirty="0" smtClean="0">
                <a:latin typeface="Times New Roman" pitchFamily="18" charset="0"/>
                <a:cs typeface="Times New Roman" pitchFamily="18" charset="0"/>
              </a:rPr>
              <a:t>Д-51   К-76.задолженность по лизинговым платежам</a:t>
            </a:r>
            <a:r>
              <a:rPr lang="ru-RU" sz="2800" dirty="0" smtClean="0">
                <a:latin typeface="Times New Roman" pitchFamily="18" charset="0"/>
                <a:cs typeface="Times New Roman" pitchFamily="18" charset="0"/>
              </a:rPr>
              <a:t> получен лизинговый платеж за месяц;</a:t>
            </a:r>
          </a:p>
          <a:p>
            <a:pPr algn="just">
              <a:buNone/>
            </a:pPr>
            <a:r>
              <a:rPr lang="ru-RU" sz="2800" b="1" dirty="0" smtClean="0">
                <a:latin typeface="Times New Roman" pitchFamily="18" charset="0"/>
                <a:cs typeface="Times New Roman" pitchFamily="18" charset="0"/>
              </a:rPr>
              <a:t>К-011 </a:t>
            </a:r>
            <a:r>
              <a:rPr lang="ru-RU" sz="2800" dirty="0" smtClean="0">
                <a:latin typeface="Times New Roman" pitchFamily="18" charset="0"/>
                <a:cs typeface="Times New Roman" pitchFamily="18" charset="0"/>
              </a:rPr>
              <a:t>по окончанию договора лизинга, в случае перехода права собственности к лизингополучателю, снимаем имущество с </a:t>
            </a:r>
            <a:r>
              <a:rPr lang="ru-RU" sz="2800" dirty="0" err="1" smtClean="0">
                <a:latin typeface="Times New Roman" pitchFamily="18" charset="0"/>
                <a:cs typeface="Times New Roman" pitchFamily="18" charset="0"/>
              </a:rPr>
              <a:t>забалансового</a:t>
            </a:r>
            <a:r>
              <a:rPr lang="ru-RU" sz="2800" dirty="0" smtClean="0">
                <a:latin typeface="Times New Roman" pitchFamily="18" charset="0"/>
                <a:cs typeface="Times New Roman" pitchFamily="18" charset="0"/>
              </a:rPr>
              <a:t> учета;</a:t>
            </a:r>
          </a:p>
          <a:p>
            <a:pPr algn="just">
              <a:buNone/>
            </a:pPr>
            <a:r>
              <a:rPr lang="ru-RU" sz="2800" b="1" dirty="0" smtClean="0">
                <a:latin typeface="Times New Roman" pitchFamily="18" charset="0"/>
                <a:cs typeface="Times New Roman" pitchFamily="18" charset="0"/>
              </a:rPr>
              <a:t>Д-03.2   К-91.1 </a:t>
            </a:r>
            <a:r>
              <a:rPr lang="ru-RU" sz="2800" dirty="0" smtClean="0">
                <a:latin typeface="Times New Roman" pitchFamily="18" charset="0"/>
                <a:cs typeface="Times New Roman" pitchFamily="18" charset="0"/>
              </a:rPr>
              <a:t>по окончанию договора лизинга имущество возвращается лизингодателю и принимается на баланс, одновременно снимаем с </a:t>
            </a:r>
            <a:r>
              <a:rPr lang="ru-RU" sz="2800" dirty="0" err="1" smtClean="0">
                <a:latin typeface="Times New Roman" pitchFamily="18" charset="0"/>
                <a:cs typeface="Times New Roman" pitchFamily="18" charset="0"/>
              </a:rPr>
              <a:t>забалансового</a:t>
            </a:r>
            <a:r>
              <a:rPr lang="ru-RU" sz="2800" dirty="0" smtClean="0">
                <a:latin typeface="Times New Roman" pitchFamily="18" charset="0"/>
                <a:cs typeface="Times New Roman" pitchFamily="18" charset="0"/>
              </a:rPr>
              <a:t> учета </a:t>
            </a:r>
            <a:r>
              <a:rPr lang="ru-RU" sz="2800" b="1" dirty="0" smtClean="0">
                <a:latin typeface="Times New Roman" pitchFamily="18" charset="0"/>
                <a:cs typeface="Times New Roman" pitchFamily="18" charset="0"/>
              </a:rPr>
              <a:t>К-011</a:t>
            </a:r>
            <a:r>
              <a:rPr lang="ru-RU" sz="2800" dirty="0" smtClean="0">
                <a:latin typeface="Times New Roman" pitchFamily="18" charset="0"/>
                <a:cs typeface="Times New Roman" pitchFamily="18" charset="0"/>
              </a:rPr>
              <a:t>.</a:t>
            </a:r>
          </a:p>
          <a:p>
            <a:pPr algn="just">
              <a:buNone/>
            </a:pPr>
            <a:endParaRPr lang="ru-RU"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lnSpcReduction="20000"/>
          </a:bodyPr>
          <a:lstStyle/>
          <a:p>
            <a:pPr algn="just">
              <a:buNone/>
            </a:pPr>
            <a:r>
              <a:rPr lang="ru-RU" sz="2500" b="1" i="1" dirty="0" smtClean="0">
                <a:latin typeface="Times New Roman" pitchFamily="18" charset="0"/>
                <a:cs typeface="Times New Roman" pitchFamily="18" charset="0"/>
              </a:rPr>
              <a:t>Бухгалтерский учет у лизингополучателя:</a:t>
            </a:r>
            <a:endParaRPr lang="ru-RU" sz="2500" dirty="0" smtClean="0">
              <a:latin typeface="Times New Roman" pitchFamily="18" charset="0"/>
              <a:cs typeface="Times New Roman" pitchFamily="18" charset="0"/>
            </a:endParaRPr>
          </a:p>
          <a:p>
            <a:pPr algn="just">
              <a:buNone/>
            </a:pPr>
            <a:r>
              <a:rPr lang="ru-RU" sz="2500" b="1" dirty="0" smtClean="0">
                <a:latin typeface="Times New Roman" pitchFamily="18" charset="0"/>
                <a:cs typeface="Times New Roman" pitchFamily="18" charset="0"/>
              </a:rPr>
              <a:t>Ситуация а):</a:t>
            </a:r>
            <a:endParaRPr lang="ru-RU" sz="2500" dirty="0" smtClean="0">
              <a:latin typeface="Times New Roman" pitchFamily="18" charset="0"/>
              <a:cs typeface="Times New Roman" pitchFamily="18" charset="0"/>
            </a:endParaRPr>
          </a:p>
          <a:p>
            <a:pPr algn="just">
              <a:buNone/>
            </a:pPr>
            <a:r>
              <a:rPr lang="ru-RU" sz="2500" b="1" dirty="0" smtClean="0">
                <a:latin typeface="Times New Roman" pitchFamily="18" charset="0"/>
                <a:cs typeface="Times New Roman" pitchFamily="18" charset="0"/>
              </a:rPr>
              <a:t>Д-001 </a:t>
            </a:r>
            <a:r>
              <a:rPr lang="ru-RU" sz="2500" dirty="0" smtClean="0">
                <a:latin typeface="Times New Roman" pitchFamily="18" charset="0"/>
                <a:cs typeface="Times New Roman" pitchFamily="18" charset="0"/>
              </a:rPr>
              <a:t>получено лизинговое имущество от лизингодателя и принято на </a:t>
            </a:r>
            <a:r>
              <a:rPr lang="ru-RU" sz="2500" dirty="0" err="1" smtClean="0">
                <a:latin typeface="Times New Roman" pitchFamily="18" charset="0"/>
                <a:cs typeface="Times New Roman" pitchFamily="18" charset="0"/>
              </a:rPr>
              <a:t>забалансовый</a:t>
            </a:r>
            <a:r>
              <a:rPr lang="ru-RU" sz="2500" dirty="0" smtClean="0">
                <a:latin typeface="Times New Roman" pitchFamily="18" charset="0"/>
                <a:cs typeface="Times New Roman" pitchFamily="18" charset="0"/>
              </a:rPr>
              <a:t> учет;</a:t>
            </a:r>
          </a:p>
          <a:p>
            <a:pPr algn="just">
              <a:buNone/>
            </a:pPr>
            <a:r>
              <a:rPr lang="ru-RU" sz="2500" dirty="0" smtClean="0">
                <a:latin typeface="Times New Roman" pitchFamily="18" charset="0"/>
                <a:cs typeface="Times New Roman" pitchFamily="18" charset="0"/>
              </a:rPr>
              <a:t>Начислены лизинговые платежи за месяц:</a:t>
            </a:r>
          </a:p>
          <a:p>
            <a:pPr algn="just">
              <a:buNone/>
            </a:pPr>
            <a:r>
              <a:rPr lang="ru-RU" sz="2500" dirty="0" smtClean="0">
                <a:latin typeface="Times New Roman" pitchFamily="18" charset="0"/>
                <a:cs typeface="Times New Roman" pitchFamily="18" charset="0"/>
              </a:rPr>
              <a:t>а) </a:t>
            </a:r>
            <a:r>
              <a:rPr lang="ru-RU" sz="2500" b="1" dirty="0" smtClean="0">
                <a:latin typeface="Times New Roman" pitchFamily="18" charset="0"/>
                <a:cs typeface="Times New Roman" pitchFamily="18" charset="0"/>
              </a:rPr>
              <a:t>Д-26, 44   К-76 </a:t>
            </a:r>
            <a:r>
              <a:rPr lang="ru-RU" sz="2500" dirty="0" smtClean="0">
                <a:latin typeface="Times New Roman" pitchFamily="18" charset="0"/>
                <a:cs typeface="Times New Roman" pitchFamily="18" charset="0"/>
              </a:rPr>
              <a:t>на сумму задолженности по лизинговым платежам без НДС;</a:t>
            </a:r>
          </a:p>
          <a:p>
            <a:pPr algn="just">
              <a:buNone/>
            </a:pPr>
            <a:r>
              <a:rPr lang="ru-RU" sz="2500" dirty="0" smtClean="0">
                <a:latin typeface="Times New Roman" pitchFamily="18" charset="0"/>
                <a:cs typeface="Times New Roman" pitchFamily="18" charset="0"/>
              </a:rPr>
              <a:t>б) </a:t>
            </a:r>
            <a:r>
              <a:rPr lang="ru-RU" sz="2500" b="1" dirty="0" smtClean="0">
                <a:latin typeface="Times New Roman" pitchFamily="18" charset="0"/>
                <a:cs typeface="Times New Roman" pitchFamily="18" charset="0"/>
              </a:rPr>
              <a:t>Д-19   К-76</a:t>
            </a:r>
            <a:r>
              <a:rPr lang="ru-RU" sz="2500" dirty="0" smtClean="0">
                <a:latin typeface="Times New Roman" pitchFamily="18" charset="0"/>
                <a:cs typeface="Times New Roman" pitchFamily="18" charset="0"/>
              </a:rPr>
              <a:t>  на сумму НДС;</a:t>
            </a:r>
          </a:p>
          <a:p>
            <a:pPr algn="just">
              <a:buNone/>
            </a:pPr>
            <a:r>
              <a:rPr lang="ru-RU" sz="2500" b="1" dirty="0" smtClean="0">
                <a:latin typeface="Times New Roman" pitchFamily="18" charset="0"/>
                <a:cs typeface="Times New Roman" pitchFamily="18" charset="0"/>
              </a:rPr>
              <a:t>Д-76.задолженность по лизинговым платежам   К-51 </a:t>
            </a:r>
            <a:r>
              <a:rPr lang="ru-RU" sz="2500" dirty="0" smtClean="0">
                <a:latin typeface="Times New Roman" pitchFamily="18" charset="0"/>
                <a:cs typeface="Times New Roman" pitchFamily="18" charset="0"/>
              </a:rPr>
              <a:t>перечислены лизинговые платежи;</a:t>
            </a:r>
          </a:p>
          <a:p>
            <a:pPr algn="just">
              <a:buNone/>
            </a:pPr>
            <a:r>
              <a:rPr lang="ru-RU" sz="2500" b="1" dirty="0" smtClean="0">
                <a:latin typeface="Times New Roman" pitchFamily="18" charset="0"/>
                <a:cs typeface="Times New Roman" pitchFamily="18" charset="0"/>
              </a:rPr>
              <a:t>Д-68   К-19 </a:t>
            </a:r>
            <a:r>
              <a:rPr lang="ru-RU" sz="2500" dirty="0" smtClean="0">
                <a:latin typeface="Times New Roman" pitchFamily="18" charset="0"/>
                <a:cs typeface="Times New Roman" pitchFamily="18" charset="0"/>
              </a:rPr>
              <a:t>принят к вычету НДС;</a:t>
            </a:r>
          </a:p>
          <a:p>
            <a:pPr algn="just">
              <a:buNone/>
            </a:pPr>
            <a:r>
              <a:rPr lang="ru-RU" sz="2500" dirty="0" smtClean="0">
                <a:latin typeface="Times New Roman" pitchFamily="18" charset="0"/>
                <a:cs typeface="Times New Roman" pitchFamily="18" charset="0"/>
              </a:rPr>
              <a:t>Если по окончанию договора лизинга имущество передается на баланс лизингополучателя:</a:t>
            </a:r>
          </a:p>
          <a:p>
            <a:pPr algn="just">
              <a:buNone/>
            </a:pPr>
            <a:r>
              <a:rPr lang="ru-RU" sz="2500" dirty="0" smtClean="0">
                <a:latin typeface="Times New Roman" pitchFamily="18" charset="0"/>
                <a:cs typeface="Times New Roman" pitchFamily="18" charset="0"/>
              </a:rPr>
              <a:t>а) </a:t>
            </a:r>
            <a:r>
              <a:rPr lang="ru-RU" sz="2500" b="1" dirty="0" smtClean="0">
                <a:latin typeface="Times New Roman" pitchFamily="18" charset="0"/>
                <a:cs typeface="Times New Roman" pitchFamily="18" charset="0"/>
              </a:rPr>
              <a:t>К-001 </a:t>
            </a:r>
            <a:r>
              <a:rPr lang="ru-RU" sz="2500" dirty="0" smtClean="0">
                <a:latin typeface="Times New Roman" pitchFamily="18" charset="0"/>
                <a:cs typeface="Times New Roman" pitchFamily="18" charset="0"/>
              </a:rPr>
              <a:t>снимаем имущество с </a:t>
            </a:r>
            <a:r>
              <a:rPr lang="ru-RU" sz="2500" dirty="0" err="1" smtClean="0">
                <a:latin typeface="Times New Roman" pitchFamily="18" charset="0"/>
                <a:cs typeface="Times New Roman" pitchFamily="18" charset="0"/>
              </a:rPr>
              <a:t>забалансового</a:t>
            </a:r>
            <a:r>
              <a:rPr lang="ru-RU" sz="2500" dirty="0" smtClean="0">
                <a:latin typeface="Times New Roman" pitchFamily="18" charset="0"/>
                <a:cs typeface="Times New Roman" pitchFamily="18" charset="0"/>
              </a:rPr>
              <a:t> учета;</a:t>
            </a:r>
          </a:p>
          <a:p>
            <a:pPr algn="just">
              <a:buNone/>
            </a:pPr>
            <a:r>
              <a:rPr lang="ru-RU" sz="2500" dirty="0" smtClean="0">
                <a:latin typeface="Times New Roman" pitchFamily="18" charset="0"/>
                <a:cs typeface="Times New Roman" pitchFamily="18" charset="0"/>
              </a:rPr>
              <a:t>б) </a:t>
            </a:r>
            <a:r>
              <a:rPr lang="ru-RU" sz="2500" b="1" dirty="0" smtClean="0">
                <a:latin typeface="Times New Roman" pitchFamily="18" charset="0"/>
                <a:cs typeface="Times New Roman" pitchFamily="18" charset="0"/>
              </a:rPr>
              <a:t>Д-01   К-02 </a:t>
            </a:r>
            <a:r>
              <a:rPr lang="ru-RU" sz="2500" dirty="0" smtClean="0">
                <a:latin typeface="Times New Roman" pitchFamily="18" charset="0"/>
                <a:cs typeface="Times New Roman" pitchFamily="18" charset="0"/>
              </a:rPr>
              <a:t>принимаем имущество на балансовый учет;</a:t>
            </a:r>
          </a:p>
          <a:p>
            <a:pPr algn="just">
              <a:buNone/>
            </a:pPr>
            <a:r>
              <a:rPr lang="ru-RU" sz="2500" dirty="0" smtClean="0">
                <a:latin typeface="Times New Roman" pitchFamily="18" charset="0"/>
                <a:cs typeface="Times New Roman" pitchFamily="18" charset="0"/>
              </a:rPr>
              <a:t>Если по окончании договора лизинга имущество возвращается лизингодателю, то снимаем его с </a:t>
            </a:r>
            <a:r>
              <a:rPr lang="ru-RU" sz="2500" dirty="0" err="1" smtClean="0">
                <a:latin typeface="Times New Roman" pitchFamily="18" charset="0"/>
                <a:cs typeface="Times New Roman" pitchFamily="18" charset="0"/>
              </a:rPr>
              <a:t>забалансового</a:t>
            </a:r>
            <a:r>
              <a:rPr lang="ru-RU" sz="2500" dirty="0" smtClean="0">
                <a:latin typeface="Times New Roman" pitchFamily="18" charset="0"/>
                <a:cs typeface="Times New Roman" pitchFamily="18" charset="0"/>
              </a:rPr>
              <a:t> учета </a:t>
            </a:r>
            <a:r>
              <a:rPr lang="ru-RU" sz="2500" b="1" dirty="0" smtClean="0">
                <a:latin typeface="Times New Roman" pitchFamily="18" charset="0"/>
                <a:cs typeface="Times New Roman" pitchFamily="18" charset="0"/>
              </a:rPr>
              <a:t>К-001</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260648"/>
            <a:ext cx="7467600" cy="6285312"/>
          </a:xfrm>
        </p:spPr>
        <p:txBody>
          <a:bodyPr>
            <a:normAutofit fontScale="92500" lnSpcReduction="10000"/>
          </a:bodyPr>
          <a:lstStyle/>
          <a:p>
            <a:pPr algn="just">
              <a:buNone/>
            </a:pPr>
            <a:r>
              <a:rPr lang="ru-RU" sz="2700" b="1" dirty="0" smtClean="0">
                <a:latin typeface="Times New Roman" pitchFamily="18" charset="0"/>
                <a:cs typeface="Times New Roman" pitchFamily="18" charset="0"/>
              </a:rPr>
              <a:t>Ситуация б):</a:t>
            </a:r>
            <a:endParaRPr lang="ru-RU" sz="2700" dirty="0" smtClean="0">
              <a:latin typeface="Times New Roman" pitchFamily="18" charset="0"/>
              <a:cs typeface="Times New Roman" pitchFamily="18" charset="0"/>
            </a:endParaRPr>
          </a:p>
          <a:p>
            <a:pPr algn="just">
              <a:buNone/>
            </a:pPr>
            <a:r>
              <a:rPr lang="ru-RU" sz="2700" b="1" dirty="0" smtClean="0">
                <a:latin typeface="Times New Roman" pitchFamily="18" charset="0"/>
                <a:cs typeface="Times New Roman" pitchFamily="18" charset="0"/>
              </a:rPr>
              <a:t>Д-08.4   К-76.арендные обязательства</a:t>
            </a:r>
            <a:r>
              <a:rPr lang="ru-RU" sz="2700" dirty="0" smtClean="0">
                <a:latin typeface="Times New Roman" pitchFamily="18" charset="0"/>
                <a:cs typeface="Times New Roman" pitchFamily="18" charset="0"/>
              </a:rPr>
              <a:t> получено лизинговое имущество по договору от лизингодателя в сумме всех затрат связанных с его приобретением и осуществлением лизинговых платежей;</a:t>
            </a:r>
          </a:p>
          <a:p>
            <a:pPr algn="just">
              <a:buNone/>
            </a:pPr>
            <a:r>
              <a:rPr lang="ru-RU" sz="2700" b="1" dirty="0" smtClean="0">
                <a:latin typeface="Times New Roman" pitchFamily="18" charset="0"/>
                <a:cs typeface="Times New Roman" pitchFamily="18" charset="0"/>
              </a:rPr>
              <a:t>Д-01   К-08.4</a:t>
            </a:r>
            <a:r>
              <a:rPr lang="ru-RU" sz="2700" dirty="0" smtClean="0">
                <a:latin typeface="Times New Roman" pitchFamily="18" charset="0"/>
                <a:cs typeface="Times New Roman" pitchFamily="18" charset="0"/>
              </a:rPr>
              <a:t>принято к бухгалтерскому учету лизинговое имущество и введено в эксплуатацию;</a:t>
            </a:r>
          </a:p>
          <a:p>
            <a:pPr algn="just">
              <a:buNone/>
            </a:pPr>
            <a:r>
              <a:rPr lang="ru-RU" sz="2700" b="1" dirty="0" smtClean="0">
                <a:latin typeface="Times New Roman" pitchFamily="18" charset="0"/>
                <a:cs typeface="Times New Roman" pitchFamily="18" charset="0"/>
              </a:rPr>
              <a:t>Д-76.арендные обязательства   К-76.задолженность по лизинговым платежам</a:t>
            </a:r>
            <a:r>
              <a:rPr lang="ru-RU" sz="2700" dirty="0" smtClean="0">
                <a:latin typeface="Times New Roman" pitchFamily="18" charset="0"/>
                <a:cs typeface="Times New Roman" pitchFamily="18" charset="0"/>
              </a:rPr>
              <a:t> начислены лизинговые платежи за месяц;</a:t>
            </a:r>
          </a:p>
          <a:p>
            <a:pPr algn="just">
              <a:buNone/>
            </a:pPr>
            <a:r>
              <a:rPr lang="ru-RU" sz="2700" b="1" dirty="0" smtClean="0">
                <a:latin typeface="Times New Roman" pitchFamily="18" charset="0"/>
                <a:cs typeface="Times New Roman" pitchFamily="18" charset="0"/>
              </a:rPr>
              <a:t>Д-76.задолженность по лизинговым платежам   К-51 </a:t>
            </a:r>
            <a:r>
              <a:rPr lang="ru-RU" sz="2700" dirty="0" smtClean="0">
                <a:latin typeface="Times New Roman" pitchFamily="18" charset="0"/>
                <a:cs typeface="Times New Roman" pitchFamily="18" charset="0"/>
              </a:rPr>
              <a:t>перечислены лизинговые платежи лизингодателю;</a:t>
            </a:r>
          </a:p>
          <a:p>
            <a:pPr algn="just">
              <a:buNone/>
            </a:pPr>
            <a:r>
              <a:rPr lang="ru-RU" sz="2700" b="1" dirty="0" smtClean="0">
                <a:latin typeface="Times New Roman" pitchFamily="18" charset="0"/>
                <a:cs typeface="Times New Roman" pitchFamily="18" charset="0"/>
              </a:rPr>
              <a:t>Д-26, 44   К-02 </a:t>
            </a:r>
            <a:r>
              <a:rPr lang="ru-RU" sz="2700" dirty="0" smtClean="0">
                <a:latin typeface="Times New Roman" pitchFamily="18" charset="0"/>
                <a:cs typeface="Times New Roman" pitchFamily="18" charset="0"/>
              </a:rPr>
              <a:t>ежемесячно начисляется амортизация по лизинговому имуществу;</a:t>
            </a: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2500" dirty="0" smtClean="0">
                <a:latin typeface="Times New Roman" pitchFamily="18" charset="0"/>
                <a:cs typeface="Times New Roman" pitchFamily="18" charset="0"/>
              </a:rPr>
              <a:t>По окончанию договора лизинга лизинговое имущество возвращается лизингодателю</a:t>
            </a:r>
          </a:p>
          <a:p>
            <a:pPr algn="just">
              <a:buNone/>
            </a:pPr>
            <a:r>
              <a:rPr lang="ru-RU" sz="2500" dirty="0" smtClean="0">
                <a:latin typeface="Times New Roman" pitchFamily="18" charset="0"/>
                <a:cs typeface="Times New Roman" pitchFamily="18" charset="0"/>
              </a:rPr>
              <a:t>а) </a:t>
            </a:r>
            <a:r>
              <a:rPr lang="ru-RU" sz="2500" b="1" dirty="0" smtClean="0">
                <a:latin typeface="Times New Roman" pitchFamily="18" charset="0"/>
                <a:cs typeface="Times New Roman" pitchFamily="18" charset="0"/>
              </a:rPr>
              <a:t>Д-02   К-01</a:t>
            </a:r>
            <a:r>
              <a:rPr lang="ru-RU" sz="2500" dirty="0" smtClean="0">
                <a:latin typeface="Times New Roman" pitchFamily="18" charset="0"/>
                <a:cs typeface="Times New Roman" pitchFamily="18" charset="0"/>
              </a:rPr>
              <a:t> на стоимость оборудования;</a:t>
            </a:r>
          </a:p>
          <a:p>
            <a:pPr algn="just">
              <a:buNone/>
            </a:pPr>
            <a:r>
              <a:rPr lang="ru-RU" sz="2500" dirty="0" smtClean="0">
                <a:latin typeface="Times New Roman" pitchFamily="18" charset="0"/>
                <a:cs typeface="Times New Roman" pitchFamily="18" charset="0"/>
              </a:rPr>
              <a:t>б) </a:t>
            </a:r>
            <a:r>
              <a:rPr lang="ru-RU" sz="2500" b="1" dirty="0" smtClean="0">
                <a:latin typeface="Times New Roman" pitchFamily="18" charset="0"/>
                <a:cs typeface="Times New Roman" pitchFamily="18" charset="0"/>
              </a:rPr>
              <a:t>Д-91.2   К-01</a:t>
            </a:r>
            <a:r>
              <a:rPr lang="ru-RU" sz="2500" dirty="0" smtClean="0">
                <a:latin typeface="Times New Roman" pitchFamily="18" charset="0"/>
                <a:cs typeface="Times New Roman" pitchFamily="18" charset="0"/>
              </a:rPr>
              <a:t> если оборудование не полностью </a:t>
            </a:r>
            <a:r>
              <a:rPr lang="ru-RU" sz="2500" dirty="0" err="1" smtClean="0">
                <a:latin typeface="Times New Roman" pitchFamily="18" charset="0"/>
                <a:cs typeface="Times New Roman" pitchFamily="18" charset="0"/>
              </a:rPr>
              <a:t>самортизированно</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надоамортизированная</a:t>
            </a:r>
            <a:r>
              <a:rPr lang="ru-RU" sz="2500" dirty="0" smtClean="0">
                <a:latin typeface="Times New Roman" pitchFamily="18" charset="0"/>
                <a:cs typeface="Times New Roman" pitchFamily="18" charset="0"/>
              </a:rPr>
              <a:t> часть списывается на прочие расходы;</a:t>
            </a:r>
          </a:p>
          <a:p>
            <a:pPr algn="just">
              <a:buNone/>
            </a:pPr>
            <a:r>
              <a:rPr lang="ru-RU" sz="2500" dirty="0" smtClean="0">
                <a:latin typeface="Times New Roman" pitchFamily="18" charset="0"/>
                <a:cs typeface="Times New Roman" pitchFamily="18" charset="0"/>
              </a:rPr>
              <a:t>Если по окончании договора лизинга лизинговое имущество переходит в собственность лизингополучателя зачисляем его в состав собственных основных средств:</a:t>
            </a:r>
          </a:p>
          <a:p>
            <a:pPr algn="just">
              <a:buNone/>
            </a:pPr>
            <a:r>
              <a:rPr lang="ru-RU" sz="2500" dirty="0" smtClean="0">
                <a:latin typeface="Times New Roman" pitchFamily="18" charset="0"/>
                <a:cs typeface="Times New Roman" pitchFamily="18" charset="0"/>
              </a:rPr>
              <a:t>а) </a:t>
            </a:r>
            <a:r>
              <a:rPr lang="ru-RU" sz="2500" b="1" dirty="0" smtClean="0">
                <a:latin typeface="Times New Roman" pitchFamily="18" charset="0"/>
                <a:cs typeface="Times New Roman" pitchFamily="18" charset="0"/>
              </a:rPr>
              <a:t>Д-01.собственные основные средства   К-01.имущество в лизинге</a:t>
            </a:r>
            <a:r>
              <a:rPr lang="ru-RU" sz="2500" dirty="0" smtClean="0">
                <a:latin typeface="Times New Roman" pitchFamily="18" charset="0"/>
                <a:cs typeface="Times New Roman" pitchFamily="18" charset="0"/>
              </a:rPr>
              <a:t> – на первоначальную стоимость;</a:t>
            </a:r>
          </a:p>
          <a:p>
            <a:pPr algn="just">
              <a:buNone/>
            </a:pPr>
            <a:r>
              <a:rPr lang="ru-RU" sz="2500" dirty="0" smtClean="0">
                <a:latin typeface="Times New Roman" pitchFamily="18" charset="0"/>
                <a:cs typeface="Times New Roman" pitchFamily="18" charset="0"/>
              </a:rPr>
              <a:t>б) </a:t>
            </a:r>
            <a:r>
              <a:rPr lang="ru-RU" sz="2500" b="1" dirty="0" smtClean="0">
                <a:latin typeface="Times New Roman" pitchFamily="18" charset="0"/>
                <a:cs typeface="Times New Roman" pitchFamily="18" charset="0"/>
              </a:rPr>
              <a:t>Д-02.амортизация по имуществу в лизинге   К-02.амор-тизация по собственным основным средствам</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48680"/>
            <a:ext cx="8229600" cy="5904656"/>
          </a:xfrm>
        </p:spPr>
        <p:txBody>
          <a:bodyPr>
            <a:normAutofit fontScale="92500" lnSpcReduction="10000"/>
          </a:bodyPr>
          <a:lstStyle/>
          <a:p>
            <a:pPr algn="just">
              <a:buNone/>
            </a:pPr>
            <a:r>
              <a:rPr lang="ru-RU" sz="4400" dirty="0">
                <a:latin typeface="Times New Roman" pitchFamily="18" charset="0"/>
                <a:cs typeface="Times New Roman" pitchFamily="18" charset="0"/>
              </a:rPr>
              <a:t>Управленческий учет позволяет менеджерам принимать управленческие решения, поэтому методология его ведения отвечает требованиям конкретной организации. Следовательно, создание системы управленческого учета индивидуально для каждой организации.</a:t>
            </a:r>
          </a:p>
          <a:p>
            <a:endParaRPr lang="ru-RU" dirty="0"/>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467600" cy="652934"/>
          </a:xfrm>
        </p:spPr>
        <p:txBody>
          <a:bodyPr/>
          <a:lstStyle/>
          <a:p>
            <a:pPr lvl="0" algn="ctr"/>
            <a:r>
              <a:rPr lang="ru-RU" b="1" dirty="0" smtClean="0">
                <a:latin typeface="Times New Roman" pitchFamily="18" charset="0"/>
                <a:cs typeface="Times New Roman" pitchFamily="18" charset="0"/>
              </a:rPr>
              <a:t>10.Инвентаризация основных средств.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8"/>
            <a:ext cx="7467600" cy="5493224"/>
          </a:xfrm>
        </p:spPr>
        <p:txBody>
          <a:bodyPr>
            <a:normAutofit fontScale="92500" lnSpcReduction="20000"/>
          </a:bodyPr>
          <a:lstStyle/>
          <a:p>
            <a:pPr algn="just">
              <a:buNone/>
            </a:pPr>
            <a:r>
              <a:rPr lang="ru-RU" dirty="0" smtClean="0">
                <a:latin typeface="Times New Roman" pitchFamily="18" charset="0"/>
                <a:cs typeface="Times New Roman" pitchFamily="18" charset="0"/>
              </a:rPr>
              <a:t>В соответствии с методическими указаниями по инвентаризации имущества и обязательств, инвентаризация основных средств должна проводиться не реже одного раза в три года, а библиотечных фондов – один раз в пять лет перед составлением годового отчета (не ранее 1 октября).</a:t>
            </a:r>
          </a:p>
          <a:p>
            <a:pPr algn="just">
              <a:buNone/>
            </a:pPr>
            <a:r>
              <a:rPr lang="ru-RU" dirty="0" smtClean="0">
                <a:latin typeface="Times New Roman" pitchFamily="18" charset="0"/>
                <a:cs typeface="Times New Roman" pitchFamily="18" charset="0"/>
              </a:rPr>
              <a:t>Инвентаризация основных средств может проводиться ежегодно. Кроме того, инвентаризация проводится в обязательном порядке в следующих случаях:</a:t>
            </a:r>
          </a:p>
          <a:p>
            <a:pPr algn="just"/>
            <a:r>
              <a:rPr lang="ru-RU" dirty="0" smtClean="0">
                <a:latin typeface="Times New Roman" pitchFamily="18" charset="0"/>
                <a:cs typeface="Times New Roman" pitchFamily="18" charset="0"/>
              </a:rPr>
              <a:t>при смене материально-ответственного лица;</a:t>
            </a:r>
          </a:p>
          <a:p>
            <a:pPr algn="just"/>
            <a:r>
              <a:rPr lang="ru-RU" dirty="0" smtClean="0">
                <a:latin typeface="Times New Roman" pitchFamily="18" charset="0"/>
                <a:cs typeface="Times New Roman" pitchFamily="18" charset="0"/>
              </a:rPr>
              <a:t>при установлении фактов хищений, злоупотреблений и умышленной порчи ценностей;</a:t>
            </a:r>
          </a:p>
          <a:p>
            <a:pPr algn="just"/>
            <a:r>
              <a:rPr lang="ru-RU" dirty="0" smtClean="0">
                <a:latin typeface="Times New Roman" pitchFamily="18" charset="0"/>
                <a:cs typeface="Times New Roman" pitchFamily="18" charset="0"/>
              </a:rPr>
              <a:t>в случае чрезвычайных ситуаций;</a:t>
            </a:r>
          </a:p>
          <a:p>
            <a:pPr algn="just"/>
            <a:r>
              <a:rPr lang="ru-RU" dirty="0" smtClean="0">
                <a:latin typeface="Times New Roman" pitchFamily="18" charset="0"/>
                <a:cs typeface="Times New Roman" pitchFamily="18" charset="0"/>
              </a:rPr>
              <a:t>при передаче имущества в аренду;</a:t>
            </a:r>
          </a:p>
          <a:p>
            <a:pPr algn="just"/>
            <a:r>
              <a:rPr lang="ru-RU" dirty="0" smtClean="0">
                <a:latin typeface="Times New Roman" pitchFamily="18" charset="0"/>
                <a:cs typeface="Times New Roman" pitchFamily="18" charset="0"/>
              </a:rPr>
              <a:t>при ликвидации предприятия, перед составлением ликвидационного баланса;</a:t>
            </a:r>
          </a:p>
          <a:p>
            <a:pPr algn="just"/>
            <a:r>
              <a:rPr lang="ru-RU" dirty="0" smtClean="0">
                <a:latin typeface="Times New Roman" pitchFamily="18" charset="0"/>
                <a:cs typeface="Times New Roman" pitchFamily="18" charset="0"/>
              </a:rPr>
              <a:t>при реорганизации предприятия, перед составлением разделительного или объединительного баланса.</a:t>
            </a:r>
          </a:p>
          <a:p>
            <a:pPr algn="just">
              <a:buNone/>
            </a:pPr>
            <a:endParaRPr lang="ru-RU"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Autofit/>
          </a:bodyPr>
          <a:lstStyle/>
          <a:p>
            <a:pPr algn="just">
              <a:buNone/>
            </a:pPr>
            <a:r>
              <a:rPr lang="ru-RU" sz="2700" dirty="0" smtClean="0">
                <a:latin typeface="Times New Roman" pitchFamily="18" charset="0"/>
                <a:cs typeface="Times New Roman" pitchFamily="18" charset="0"/>
              </a:rPr>
              <a:t>Инвентаризацию основных средств проводит</a:t>
            </a:r>
            <a:r>
              <a:rPr lang="ru-RU" sz="2700" dirty="0" smtClean="0"/>
              <a:t> </a:t>
            </a:r>
            <a:r>
              <a:rPr lang="ru-RU" sz="2700" dirty="0" smtClean="0">
                <a:latin typeface="Times New Roman" pitchFamily="18" charset="0"/>
                <a:cs typeface="Times New Roman" pitchFamily="18" charset="0"/>
              </a:rPr>
              <a:t>комиссия, назначенная приказом руководителя. Комиссия может быть постоянно действующая (на год), либо рабочая. В состав комиссии должен входить бухгалтер, ведущий учет основных средств. Перед началом инвентаризации проверяются данные бухгалтерского учета о наличии и техническом состоянии основных средств, наличие и состояние технических паспортов, поэтажные планы зданий, документов на основные средства, сданные в аренду. Проверяется классификация основных средств, списки материально-ответственных лиц и имущество, числящееся у них в подотчете. </a:t>
            </a:r>
            <a:endParaRPr lang="ru-RU" sz="2700" dirty="0">
              <a:latin typeface="Times New Roman" pitchFamily="18" charset="0"/>
              <a:cs typeface="Times New Roman" pitchFamily="18" charset="0"/>
            </a:endParaRP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13304"/>
          </a:xfrm>
        </p:spPr>
        <p:txBody>
          <a:bodyPr>
            <a:normAutofit lnSpcReduction="10000"/>
          </a:bodyPr>
          <a:lstStyle/>
          <a:p>
            <a:pPr algn="just">
              <a:buNone/>
            </a:pPr>
            <a:r>
              <a:rPr lang="ru-RU" sz="2800" dirty="0" smtClean="0">
                <a:latin typeface="Times New Roman" pitchFamily="18" charset="0"/>
                <a:cs typeface="Times New Roman" pitchFamily="18" charset="0"/>
              </a:rPr>
              <a:t>По результатам предварительной проверки вносят уточнения в учетные записи, после чего приступают к инвентаризации. Члены комиссии в присутствии материально-ответственных лиц осматривают объекты основных средств и заносят в инвентаризационные описи формы № ИНВ-1, где указывают наименование объекта, назначение объекта, инвентарные номера объектов основных средств. Объекты, не числящиеся в учете, также включают в инвентаризационные описи, их оценивают по рыночной стоимости, износ определяют по техническому состоянию объекта, данные оценки оформляют актом.</a:t>
            </a:r>
          </a:p>
          <a:p>
            <a:endParaRPr lang="ru-RU"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Выявленные неучтенные объекты основных средств принимаются к бухгалтерскому учету с отнесением их стоимости в состав прочих доходов </a:t>
            </a:r>
            <a:r>
              <a:rPr lang="ru-RU" b="1" dirty="0" smtClean="0">
                <a:latin typeface="Times New Roman" pitchFamily="18" charset="0"/>
                <a:cs typeface="Times New Roman" pitchFamily="18" charset="0"/>
              </a:rPr>
              <a:t>Д-01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обнаружении недостачи основных средств их списывают с учета с отнесением остаточной стоимости на счет недостач:</a:t>
            </a:r>
          </a:p>
          <a:p>
            <a:pPr algn="just">
              <a:buNone/>
            </a:pPr>
            <a:r>
              <a:rPr lang="ru-RU" b="1" dirty="0" smtClean="0">
                <a:latin typeface="Times New Roman" pitchFamily="18" charset="0"/>
                <a:cs typeface="Times New Roman" pitchFamily="18" charset="0"/>
              </a:rPr>
              <a:t>Д-02   К-01</a:t>
            </a:r>
            <a:r>
              <a:rPr lang="ru-RU" dirty="0" smtClean="0">
                <a:latin typeface="Times New Roman" pitchFamily="18" charset="0"/>
                <a:cs typeface="Times New Roman" pitchFamily="18" charset="0"/>
              </a:rPr>
              <a:t> списана начисленная амортизация;</a:t>
            </a:r>
          </a:p>
          <a:p>
            <a:pPr algn="just">
              <a:buNone/>
            </a:pPr>
            <a:r>
              <a:rPr lang="ru-RU" b="1" dirty="0" smtClean="0">
                <a:latin typeface="Times New Roman" pitchFamily="18" charset="0"/>
                <a:cs typeface="Times New Roman" pitchFamily="18" charset="0"/>
              </a:rPr>
              <a:t>Д-94   К-01</a:t>
            </a:r>
            <a:r>
              <a:rPr lang="ru-RU" dirty="0" smtClean="0">
                <a:latin typeface="Times New Roman" pitchFamily="18" charset="0"/>
                <a:cs typeface="Times New Roman" pitchFamily="18" charset="0"/>
              </a:rPr>
              <a:t> списана остаточная стоимость недостающего объекта.</a:t>
            </a:r>
          </a:p>
          <a:p>
            <a:pPr algn="just">
              <a:buNone/>
            </a:pPr>
            <a:r>
              <a:rPr lang="ru-RU" b="1" dirty="0" smtClean="0">
                <a:latin typeface="Times New Roman" pitchFamily="18" charset="0"/>
                <a:cs typeface="Times New Roman" pitchFamily="18" charset="0"/>
              </a:rPr>
              <a:t>Д-73.2   К-94 </a:t>
            </a:r>
            <a:r>
              <a:rPr lang="ru-RU" dirty="0" smtClean="0">
                <a:latin typeface="Times New Roman" pitchFamily="18" charset="0"/>
                <a:cs typeface="Times New Roman" pitchFamily="18" charset="0"/>
              </a:rPr>
              <a:t>при установлении виновного лица, сумма недостач списывается на него.</a:t>
            </a:r>
          </a:p>
          <a:p>
            <a:pPr algn="just">
              <a:buNone/>
            </a:pPr>
            <a:r>
              <a:rPr lang="ru-RU" dirty="0" smtClean="0">
                <a:latin typeface="Times New Roman" pitchFamily="18" charset="0"/>
                <a:cs typeface="Times New Roman" pitchFamily="18" charset="0"/>
              </a:rPr>
              <a:t>По решению руководителя на виновное лицо может быть отнесена недостача по рыночной стоимости. В этом случае разница между остаточной и рыночной стоимостью списывается проводкой – </a:t>
            </a:r>
            <a:r>
              <a:rPr lang="ru-RU" b="1" dirty="0" smtClean="0">
                <a:latin typeface="Times New Roman" pitchFamily="18" charset="0"/>
                <a:cs typeface="Times New Roman" pitchFamily="18" charset="0"/>
              </a:rPr>
              <a:t>Д-73.2   К-98</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sz="2700" dirty="0" smtClean="0">
                <a:latin typeface="Times New Roman" pitchFamily="18" charset="0"/>
                <a:cs typeface="Times New Roman" pitchFamily="18" charset="0"/>
              </a:rPr>
              <a:t>При погашении недостачи виновным лицом делают запись – </a:t>
            </a:r>
            <a:r>
              <a:rPr lang="ru-RU" sz="2700" b="1" dirty="0" smtClean="0">
                <a:latin typeface="Times New Roman" pitchFamily="18" charset="0"/>
                <a:cs typeface="Times New Roman" pitchFamily="18" charset="0"/>
              </a:rPr>
              <a:t>Д-70, 50, 51   К-73.2</a:t>
            </a:r>
            <a:r>
              <a:rPr lang="ru-RU" sz="2700" dirty="0" smtClean="0">
                <a:latin typeface="Times New Roman" pitchFamily="18" charset="0"/>
                <a:cs typeface="Times New Roman" pitchFamily="18" charset="0"/>
              </a:rPr>
              <a:t>.</a:t>
            </a:r>
          </a:p>
          <a:p>
            <a:pPr algn="just">
              <a:buNone/>
            </a:pPr>
            <a:r>
              <a:rPr lang="ru-RU" sz="2700" dirty="0" smtClean="0">
                <a:latin typeface="Times New Roman" pitchFamily="18" charset="0"/>
                <a:cs typeface="Times New Roman" pitchFamily="18" charset="0"/>
              </a:rPr>
              <a:t>Одновременно доходы будущих периодов списываются на доходы текущего периода – </a:t>
            </a:r>
            <a:r>
              <a:rPr lang="ru-RU" sz="2700" b="1" dirty="0" smtClean="0">
                <a:latin typeface="Times New Roman" pitchFamily="18" charset="0"/>
                <a:cs typeface="Times New Roman" pitchFamily="18" charset="0"/>
              </a:rPr>
              <a:t>Д-98   К-91.1</a:t>
            </a:r>
            <a:r>
              <a:rPr lang="ru-RU" sz="2700" dirty="0" smtClean="0">
                <a:latin typeface="Times New Roman" pitchFamily="18" charset="0"/>
                <a:cs typeface="Times New Roman" pitchFamily="18" charset="0"/>
              </a:rPr>
              <a:t>.</a:t>
            </a:r>
          </a:p>
          <a:p>
            <a:pPr algn="just">
              <a:buNone/>
            </a:pPr>
            <a:r>
              <a:rPr lang="ru-RU" sz="2700" dirty="0" smtClean="0">
                <a:latin typeface="Times New Roman" pitchFamily="18" charset="0"/>
                <a:cs typeface="Times New Roman" pitchFamily="18" charset="0"/>
              </a:rPr>
              <a:t>Если виновное лицо не установлено или суд отказал во взыскании ущерба с виновного лица, сумма недостачи списывается на убытки предприятия в составе прочих расходов </a:t>
            </a:r>
            <a:r>
              <a:rPr lang="ru-RU" sz="2700" b="1" dirty="0" smtClean="0">
                <a:latin typeface="Times New Roman" pitchFamily="18" charset="0"/>
                <a:cs typeface="Times New Roman" pitchFamily="18" charset="0"/>
              </a:rPr>
              <a:t>Д-91.2   К-94, 73.2</a:t>
            </a:r>
            <a:r>
              <a:rPr lang="ru-RU" sz="2700" dirty="0" smtClean="0">
                <a:latin typeface="Times New Roman" pitchFamily="18" charset="0"/>
                <a:cs typeface="Times New Roman" pitchFamily="18" charset="0"/>
              </a:rPr>
              <a:t>.</a:t>
            </a:r>
          </a:p>
          <a:p>
            <a:pPr algn="just">
              <a:buNone/>
            </a:pPr>
            <a:r>
              <a:rPr lang="ru-RU" sz="2700" dirty="0" smtClean="0">
                <a:latin typeface="Times New Roman" pitchFamily="18" charset="0"/>
                <a:cs typeface="Times New Roman" pitchFamily="18" charset="0"/>
              </a:rPr>
              <a:t>Во всех случаях выявленных расхождений в ходе инвентаризации с материально-ответственного лица берется объяснительная и составляется сличительная ведомость.</a:t>
            </a:r>
          </a:p>
          <a:p>
            <a:endParaRPr lang="ru-RU"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smtClean="0">
                <a:latin typeface="Times New Roman" pitchFamily="18" charset="0"/>
                <a:cs typeface="Times New Roman" pitchFamily="18" charset="0"/>
              </a:rPr>
              <a:t>Тема 5. УЧЕТ НЕМАТЕРИАЛЬНЫХ АКТИВОВ.</a:t>
            </a:r>
            <a:br>
              <a:rPr lang="ru-RU" sz="3200" b="1"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908720"/>
            <a:ext cx="7467600" cy="5544616"/>
          </a:xfrm>
        </p:spPr>
        <p:txBody>
          <a:bodyPr>
            <a:normAutofit fontScale="92500" lnSpcReduction="10000"/>
          </a:bodyPr>
          <a:lstStyle/>
          <a:p>
            <a:pPr marL="514350" lvl="0" indent="-514350" algn="just">
              <a:buFont typeface="+mj-lt"/>
              <a:buAutoNum type="arabicPeriod"/>
            </a:pPr>
            <a:r>
              <a:rPr lang="ru-RU" sz="2900" b="1" dirty="0" smtClean="0">
                <a:latin typeface="Times New Roman" pitchFamily="18" charset="0"/>
                <a:cs typeface="Times New Roman" pitchFamily="18" charset="0"/>
              </a:rPr>
              <a:t>Понятие, классификация и оценка нематериальных активов.</a:t>
            </a:r>
            <a:endParaRPr lang="ru-RU" sz="2900" dirty="0" smtClean="0">
              <a:latin typeface="Times New Roman" pitchFamily="18" charset="0"/>
              <a:cs typeface="Times New Roman" pitchFamily="18" charset="0"/>
            </a:endParaRPr>
          </a:p>
          <a:p>
            <a:pPr marL="514350" lvl="0" indent="-514350" algn="just">
              <a:buFont typeface="+mj-lt"/>
              <a:buAutoNum type="arabicPeriod"/>
            </a:pPr>
            <a:r>
              <a:rPr lang="ru-RU" sz="2900" b="1" dirty="0" smtClean="0">
                <a:latin typeface="Times New Roman" pitchFamily="18" charset="0"/>
                <a:cs typeface="Times New Roman" pitchFamily="18" charset="0"/>
              </a:rPr>
              <a:t>Учет поступления нематериальных активов.</a:t>
            </a:r>
            <a:endParaRPr lang="ru-RU" sz="2900" dirty="0" smtClean="0">
              <a:latin typeface="Times New Roman" pitchFamily="18" charset="0"/>
              <a:cs typeface="Times New Roman" pitchFamily="18" charset="0"/>
            </a:endParaRPr>
          </a:p>
          <a:p>
            <a:pPr marL="514350" lvl="0" indent="-514350" algn="just">
              <a:buFont typeface="+mj-lt"/>
              <a:buAutoNum type="arabicPeriod"/>
            </a:pPr>
            <a:r>
              <a:rPr lang="ru-RU" sz="2900" b="1" dirty="0" smtClean="0">
                <a:latin typeface="Times New Roman" pitchFamily="18" charset="0"/>
                <a:cs typeface="Times New Roman" pitchFamily="18" charset="0"/>
              </a:rPr>
              <a:t>Порядок начисления и учет амортизации нематериальных активов.</a:t>
            </a:r>
            <a:endParaRPr lang="ru-RU" sz="2900" dirty="0" smtClean="0">
              <a:latin typeface="Times New Roman" pitchFamily="18" charset="0"/>
              <a:cs typeface="Times New Roman" pitchFamily="18" charset="0"/>
            </a:endParaRPr>
          </a:p>
          <a:p>
            <a:pPr marL="514350" lvl="0" indent="-514350" algn="just">
              <a:buFont typeface="+mj-lt"/>
              <a:buAutoNum type="arabicPeriod"/>
            </a:pPr>
            <a:r>
              <a:rPr lang="ru-RU" sz="2900" b="1" dirty="0" smtClean="0">
                <a:latin typeface="Times New Roman" pitchFamily="18" charset="0"/>
                <a:cs typeface="Times New Roman" pitchFamily="18" charset="0"/>
              </a:rPr>
              <a:t>Учет выбытия нематериальных активов.</a:t>
            </a:r>
            <a:endParaRPr lang="ru-RU" sz="2900" dirty="0" smtClean="0">
              <a:latin typeface="Times New Roman" pitchFamily="18" charset="0"/>
              <a:cs typeface="Times New Roman" pitchFamily="18" charset="0"/>
            </a:endParaRPr>
          </a:p>
          <a:p>
            <a:pPr algn="just">
              <a:buNone/>
            </a:pPr>
            <a:r>
              <a:rPr lang="ru-RU" sz="2900" b="1" dirty="0" smtClean="0">
                <a:latin typeface="Times New Roman" pitchFamily="18" charset="0"/>
                <a:cs typeface="Times New Roman" pitchFamily="18" charset="0"/>
              </a:rPr>
              <a:t> </a:t>
            </a:r>
            <a:endParaRPr lang="ru-RU" sz="2900" dirty="0" smtClean="0">
              <a:latin typeface="Times New Roman" pitchFamily="18" charset="0"/>
              <a:cs typeface="Times New Roman" pitchFamily="18" charset="0"/>
            </a:endParaRPr>
          </a:p>
          <a:p>
            <a:pPr algn="just">
              <a:buNone/>
            </a:pPr>
            <a:r>
              <a:rPr lang="ru-RU" sz="2900" dirty="0" smtClean="0">
                <a:latin typeface="Times New Roman" pitchFamily="18" charset="0"/>
                <a:cs typeface="Times New Roman" pitchFamily="18" charset="0"/>
              </a:rPr>
              <a:t>Положение по бухгалтерскому учету «Учет нематериальных активов» (ПБУ 14/2007), утверждено приказом Минфина РФ от 27.12.2007 г. № 153н, в ред. от 24.12.2010 г. № 186н.</a:t>
            </a:r>
          </a:p>
          <a:p>
            <a:endParaRPr lang="ru-RU"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 Понятия, классификация и оценка нематериальных активов</a:t>
            </a:r>
            <a:r>
              <a:rPr lang="ru-RU" b="1" dirty="0" smtClean="0"/>
              <a:t/>
            </a:r>
            <a:br>
              <a:rPr lang="ru-RU" b="1" dirty="0" smtClean="0"/>
            </a:br>
            <a:endParaRPr lang="ru-RU" dirty="0"/>
          </a:p>
        </p:txBody>
      </p:sp>
      <p:sp>
        <p:nvSpPr>
          <p:cNvPr id="3" name="Содержимое 2"/>
          <p:cNvSpPr>
            <a:spLocks noGrp="1"/>
          </p:cNvSpPr>
          <p:nvPr>
            <p:ph sz="quarter" idx="1"/>
          </p:nvPr>
        </p:nvSpPr>
        <p:spPr>
          <a:xfrm>
            <a:off x="539552" y="1268760"/>
            <a:ext cx="7467600" cy="5877272"/>
          </a:xfrm>
        </p:spPr>
        <p:txBody>
          <a:bodyPr>
            <a:normAutofit fontScale="62500" lnSpcReduction="20000"/>
          </a:bodyPr>
          <a:lstStyle/>
          <a:p>
            <a:pPr algn="just">
              <a:buNone/>
            </a:pPr>
            <a:r>
              <a:rPr lang="ru-RU" sz="3200" dirty="0" smtClean="0">
                <a:latin typeface="Times New Roman" pitchFamily="18" charset="0"/>
                <a:cs typeface="Times New Roman" pitchFamily="18" charset="0"/>
              </a:rPr>
              <a:t>В соответствии с ПБУ 14/2007 для отнесения актива в состав нематериального актива (НМА) одновременно должны выполняться следующие условия:</a:t>
            </a:r>
          </a:p>
          <a:p>
            <a:pPr algn="just"/>
            <a:r>
              <a:rPr lang="ru-RU" sz="3200" dirty="0" smtClean="0">
                <a:latin typeface="Times New Roman" pitchFamily="18" charset="0"/>
                <a:cs typeface="Times New Roman" pitchFamily="18" charset="0"/>
              </a:rPr>
              <a:t>отсутствие материально-вещественной формы;</a:t>
            </a:r>
          </a:p>
          <a:p>
            <a:pPr algn="just"/>
            <a:r>
              <a:rPr lang="ru-RU" sz="3200" dirty="0" smtClean="0">
                <a:latin typeface="Times New Roman" pitchFamily="18" charset="0"/>
                <a:cs typeface="Times New Roman" pitchFamily="18" charset="0"/>
              </a:rPr>
              <a:t>возможность отделения от другого имущества;</a:t>
            </a:r>
          </a:p>
          <a:p>
            <a:pPr algn="just"/>
            <a:r>
              <a:rPr lang="ru-RU" sz="3200" dirty="0" smtClean="0">
                <a:latin typeface="Times New Roman" pitchFamily="18" charset="0"/>
                <a:cs typeface="Times New Roman" pitchFamily="18" charset="0"/>
              </a:rPr>
              <a:t>использование в течение периода превышающего 12 месяцев;</a:t>
            </a:r>
          </a:p>
          <a:p>
            <a:pPr algn="just"/>
            <a:r>
              <a:rPr lang="ru-RU" sz="3200" dirty="0" smtClean="0">
                <a:latin typeface="Times New Roman" pitchFamily="18" charset="0"/>
                <a:cs typeface="Times New Roman" pitchFamily="18" charset="0"/>
              </a:rPr>
              <a:t>использование при производстве продукции, выполнении работ, оказании услуг или для управленческих нужд организации; </a:t>
            </a:r>
          </a:p>
          <a:p>
            <a:pPr algn="just"/>
            <a:r>
              <a:rPr lang="ru-RU" sz="3200" dirty="0" smtClean="0">
                <a:latin typeface="Times New Roman" pitchFamily="18" charset="0"/>
                <a:cs typeface="Times New Roman" pitchFamily="18" charset="0"/>
              </a:rPr>
              <a:t>способность приносить организации выгоды в будущем;</a:t>
            </a:r>
          </a:p>
          <a:p>
            <a:pPr algn="just"/>
            <a:r>
              <a:rPr lang="ru-RU" sz="3200" dirty="0" smtClean="0">
                <a:latin typeface="Times New Roman" pitchFamily="18" charset="0"/>
                <a:cs typeface="Times New Roman" pitchFamily="18" charset="0"/>
              </a:rPr>
              <a:t>организацией не предполагается последующая перепродажа данного актива;</a:t>
            </a:r>
          </a:p>
          <a:p>
            <a:pPr algn="just"/>
            <a:r>
              <a:rPr lang="ru-RU" sz="3200" dirty="0" smtClean="0">
                <a:latin typeface="Times New Roman" pitchFamily="18" charset="0"/>
                <a:cs typeface="Times New Roman" pitchFamily="18" charset="0"/>
              </a:rPr>
              <a:t>наличие правильно оформленных документов подтверждающих существование самого актива и исключительного права у организации на получение экономических выгод от использования данного (свидетельства, патенты, договор уступки патента и др.);</a:t>
            </a:r>
          </a:p>
          <a:p>
            <a:pPr algn="just"/>
            <a:r>
              <a:rPr lang="ru-RU" sz="3200" dirty="0" smtClean="0">
                <a:latin typeface="Times New Roman" pitchFamily="18" charset="0"/>
                <a:cs typeface="Times New Roman" pitchFamily="18" charset="0"/>
              </a:rPr>
              <a:t>фактическая первоначальная стоимость актива может быть достоверно определена.</a:t>
            </a: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0"/>
            <a:ext cx="8208912" cy="6858000"/>
          </a:xfrm>
        </p:spPr>
        <p:txBody>
          <a:bodyPr>
            <a:noAutofit/>
          </a:bodyPr>
          <a:lstStyle/>
          <a:p>
            <a:pPr algn="just">
              <a:buNone/>
            </a:pPr>
            <a:r>
              <a:rPr lang="ru-RU" sz="2300" dirty="0" smtClean="0">
                <a:latin typeface="Times New Roman" pitchFamily="18" charset="0"/>
                <a:cs typeface="Times New Roman" pitchFamily="18" charset="0"/>
              </a:rPr>
              <a:t>При выполнении всех перечисленных условий в состав нематериальных активов включаются:</a:t>
            </a:r>
          </a:p>
          <a:p>
            <a:pPr algn="just"/>
            <a:r>
              <a:rPr lang="ru-RU" sz="2300" dirty="0" smtClean="0">
                <a:latin typeface="Times New Roman" pitchFamily="18" charset="0"/>
                <a:cs typeface="Times New Roman" pitchFamily="18" charset="0"/>
              </a:rPr>
              <a:t>исключительное право </a:t>
            </a:r>
            <a:r>
              <a:rPr lang="ru-RU" sz="2300" dirty="0" err="1" smtClean="0">
                <a:latin typeface="Times New Roman" pitchFamily="18" charset="0"/>
                <a:cs typeface="Times New Roman" pitchFamily="18" charset="0"/>
              </a:rPr>
              <a:t>патентообладателя</a:t>
            </a:r>
            <a:r>
              <a:rPr lang="ru-RU" sz="2300" dirty="0" smtClean="0">
                <a:latin typeface="Times New Roman" pitchFamily="18" charset="0"/>
                <a:cs typeface="Times New Roman" pitchFamily="18" charset="0"/>
              </a:rPr>
              <a:t> на изобретение, промышленный образец, полезную модель, а так же на селекционные достижения;</a:t>
            </a:r>
          </a:p>
          <a:p>
            <a:pPr algn="just"/>
            <a:r>
              <a:rPr lang="ru-RU" sz="2300" dirty="0" smtClean="0">
                <a:latin typeface="Times New Roman" pitchFamily="18" charset="0"/>
                <a:cs typeface="Times New Roman" pitchFamily="18" charset="0"/>
              </a:rPr>
              <a:t>исключительное авторское право на компьютерные программы и базы данных;</a:t>
            </a:r>
          </a:p>
          <a:p>
            <a:pPr algn="just"/>
            <a:r>
              <a:rPr lang="en-US" sz="2300" dirty="0" err="1" smtClean="0">
                <a:latin typeface="Times New Roman" pitchFamily="18" charset="0"/>
                <a:cs typeface="Times New Roman" pitchFamily="18" charset="0"/>
              </a:rPr>
              <a:t>секреты</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производства</a:t>
            </a:r>
            <a:r>
              <a:rPr lang="ru-RU" sz="2300" dirty="0" smtClean="0">
                <a:latin typeface="Times New Roman" pitchFamily="18" charset="0"/>
                <a:cs typeface="Times New Roman" pitchFamily="18" charset="0"/>
              </a:rPr>
              <a:t> (ноу-хау)</a:t>
            </a:r>
            <a:r>
              <a:rPr lang="en-US" sz="2300" dirty="0" smtClean="0">
                <a:latin typeface="Times New Roman" pitchFamily="18" charset="0"/>
                <a:cs typeface="Times New Roman" pitchFamily="18" charset="0"/>
              </a:rPr>
              <a:t>;</a:t>
            </a:r>
            <a:endParaRPr lang="ru-RU" sz="2300" dirty="0" smtClean="0">
              <a:latin typeface="Times New Roman" pitchFamily="18" charset="0"/>
              <a:cs typeface="Times New Roman" pitchFamily="18" charset="0"/>
            </a:endParaRPr>
          </a:p>
          <a:p>
            <a:pPr algn="just"/>
            <a:r>
              <a:rPr lang="ru-RU" sz="2300" dirty="0" smtClean="0">
                <a:latin typeface="Times New Roman" pitchFamily="18" charset="0"/>
                <a:cs typeface="Times New Roman" pitchFamily="18" charset="0"/>
              </a:rPr>
              <a:t>исключительное право владельца на товарный знак, знак обслуживания, наименование места происхождения товара;</a:t>
            </a:r>
          </a:p>
          <a:p>
            <a:pPr algn="just"/>
            <a:r>
              <a:rPr lang="ru-RU" sz="2300" dirty="0" smtClean="0">
                <a:latin typeface="Times New Roman" pitchFamily="18" charset="0"/>
                <a:cs typeface="Times New Roman" pitchFamily="18" charset="0"/>
              </a:rPr>
              <a:t>произведения науки, литературы, искусства;</a:t>
            </a:r>
          </a:p>
          <a:p>
            <a:pPr algn="just"/>
            <a:r>
              <a:rPr lang="ru-RU" sz="2300" dirty="0" smtClean="0">
                <a:latin typeface="Times New Roman" pitchFamily="18" charset="0"/>
                <a:cs typeface="Times New Roman" pitchFamily="18" charset="0"/>
              </a:rPr>
              <a:t>деловая репутация организации (разница между покупной ценой организации при ее приобретении и стоимостью имущества организации по балансу). Различают положительную и отрицательную деловую репутацию. Положительная деловая репутация – надбавка к цене, уплачиваемой при приобретении организации, она учитывается в составе нематериальных </a:t>
            </a:r>
            <a:r>
              <a:rPr lang="ru-RU" sz="2100" dirty="0" smtClean="0">
                <a:latin typeface="Times New Roman" pitchFamily="18" charset="0"/>
                <a:cs typeface="Times New Roman" pitchFamily="18" charset="0"/>
              </a:rPr>
              <a:t>активов. </a:t>
            </a: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lnSpcReduction="10000"/>
          </a:bodyPr>
          <a:lstStyle/>
          <a:p>
            <a:pPr algn="just">
              <a:buNone/>
            </a:pPr>
            <a:r>
              <a:rPr lang="ru-RU" sz="2800" dirty="0" smtClean="0">
                <a:latin typeface="Times New Roman" pitchFamily="18" charset="0"/>
                <a:cs typeface="Times New Roman" pitchFamily="18" charset="0"/>
              </a:rPr>
              <a:t>Отрицательная деловая репутация – скидка с цены, уплачиваемой при приобретении организации, она полностью относится на финансовый результат организации в составе прочих доходов и  в состав нематериальных активов не включается.</a:t>
            </a:r>
          </a:p>
          <a:p>
            <a:pPr algn="just">
              <a:buNone/>
            </a:pPr>
            <a:r>
              <a:rPr lang="ru-RU" sz="2800" dirty="0" smtClean="0">
                <a:latin typeface="Times New Roman" pitchFamily="18" charset="0"/>
                <a:cs typeface="Times New Roman" pitchFamily="18" charset="0"/>
              </a:rPr>
              <a:t>Единицей бухгалтерского учета нематериальных активов является инвентарный объект. Инвентарный объект нематериальных активов – совокупность прав, возникающих из одного патента, свидетельства, договора уступки прав и т.п.</a:t>
            </a:r>
          </a:p>
          <a:p>
            <a:pPr algn="just">
              <a:buNone/>
            </a:pPr>
            <a:r>
              <a:rPr lang="ru-RU" sz="2800" dirty="0" smtClean="0">
                <a:latin typeface="Times New Roman" pitchFamily="18" charset="0"/>
                <a:cs typeface="Times New Roman" pitchFamily="18" charset="0"/>
              </a:rPr>
              <a:t>Нематериальный актив принимается к бухгалтерскому учету по первоначальной стоимости. </a:t>
            </a:r>
          </a:p>
          <a:p>
            <a:endParaRPr lang="ru-RU"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88640"/>
            <a:ext cx="7467600" cy="6669360"/>
          </a:xfrm>
        </p:spPr>
        <p:txBody>
          <a:bodyPr>
            <a:noAutofit/>
          </a:bodyPr>
          <a:lstStyle/>
          <a:p>
            <a:pPr algn="just">
              <a:buNone/>
            </a:pPr>
            <a:r>
              <a:rPr lang="ru-RU" sz="2100" dirty="0" smtClean="0">
                <a:latin typeface="Times New Roman" pitchFamily="18" charset="0"/>
                <a:cs typeface="Times New Roman" pitchFamily="18" charset="0"/>
              </a:rPr>
              <a:t>Фактической (первоначальной) стоимостью нематериального актива признается сумма, исчисленная в денежном выражении, равная величине оплаты в денежной и иной форме или величине кредиторской задолженности, уплаченная или начисленная организацией при приобретении, создании актива и обеспечении условий для использования актива в запланированных целях.</a:t>
            </a:r>
          </a:p>
          <a:p>
            <a:pPr algn="just">
              <a:buNone/>
            </a:pPr>
            <a:r>
              <a:rPr lang="ru-RU" sz="2100" dirty="0" smtClean="0">
                <a:latin typeface="Times New Roman" pitchFamily="18" charset="0"/>
                <a:cs typeface="Times New Roman" pitchFamily="18" charset="0"/>
              </a:rPr>
              <a:t>К расходам на приобретение нематериального актива относят:</a:t>
            </a:r>
          </a:p>
          <a:p>
            <a:pPr algn="just"/>
            <a:r>
              <a:rPr lang="ru-RU" sz="2100" dirty="0" smtClean="0">
                <a:latin typeface="Times New Roman" pitchFamily="18" charset="0"/>
                <a:cs typeface="Times New Roman" pitchFamily="18" charset="0"/>
              </a:rPr>
              <a:t>суммы, уплаченные продавцом нематериальных активов в соответствии с договором уступки прав;</a:t>
            </a:r>
          </a:p>
          <a:p>
            <a:pPr algn="just"/>
            <a:r>
              <a:rPr lang="ru-RU" sz="2100" dirty="0" smtClean="0">
                <a:latin typeface="Times New Roman" pitchFamily="18" charset="0"/>
                <a:cs typeface="Times New Roman" pitchFamily="18" charset="0"/>
              </a:rPr>
              <a:t>невозмещаемые налоги (государственные пошлины, патентные пошлины);</a:t>
            </a:r>
          </a:p>
          <a:p>
            <a:pPr algn="just"/>
            <a:r>
              <a:rPr lang="ru-RU" sz="2100" dirty="0" smtClean="0">
                <a:latin typeface="Times New Roman" pitchFamily="18" charset="0"/>
                <a:cs typeface="Times New Roman" pitchFamily="18" charset="0"/>
              </a:rPr>
              <a:t>таможенные пошлины и сборы;</a:t>
            </a:r>
          </a:p>
          <a:p>
            <a:pPr algn="just"/>
            <a:r>
              <a:rPr lang="ru-RU" sz="2100" dirty="0" smtClean="0">
                <a:latin typeface="Times New Roman" pitchFamily="18" charset="0"/>
                <a:cs typeface="Times New Roman" pitchFamily="18" charset="0"/>
              </a:rPr>
              <a:t>вознаграждения, уплачиваемые посредническим организациям; </a:t>
            </a:r>
          </a:p>
          <a:p>
            <a:pPr algn="just"/>
            <a:r>
              <a:rPr lang="ru-RU" sz="2100" dirty="0" smtClean="0">
                <a:latin typeface="Times New Roman" pitchFamily="18" charset="0"/>
                <a:cs typeface="Times New Roman" pitchFamily="18" charset="0"/>
              </a:rPr>
              <a:t>суммы, уплачиваемые за консультационные услуги, связанные с приобретением нематериальных активов;</a:t>
            </a:r>
          </a:p>
          <a:p>
            <a:pPr algn="just"/>
            <a:r>
              <a:rPr lang="ru-RU" sz="2100" dirty="0" smtClean="0">
                <a:latin typeface="Times New Roman" pitchFamily="18" charset="0"/>
                <a:cs typeface="Times New Roman" pitchFamily="18" charset="0"/>
              </a:rPr>
              <a:t>другие аналогичные расходы связанные с приобретением нематериального </a:t>
            </a:r>
            <a:r>
              <a:rPr lang="ru-RU" sz="2300" dirty="0" smtClean="0">
                <a:latin typeface="Times New Roman" pitchFamily="18" charset="0"/>
                <a:cs typeface="Times New Roman" pitchFamily="18" charset="0"/>
              </a:rPr>
              <a:t>актива.</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a:latin typeface="Times New Roman" pitchFamily="18" charset="0"/>
                <a:cs typeface="Times New Roman" pitchFamily="18" charset="0"/>
              </a:rPr>
              <a:t>3. Учетная политика организации.</a:t>
            </a:r>
            <a:r>
              <a:rPr lang="ru-RU" dirty="0"/>
              <a:t/>
            </a:r>
            <a:br>
              <a:rPr lang="ru-RU" dirty="0"/>
            </a:br>
            <a:endParaRPr lang="ru-RU" dirty="0"/>
          </a:p>
        </p:txBody>
      </p:sp>
      <p:sp>
        <p:nvSpPr>
          <p:cNvPr id="3" name="Содержимое 2"/>
          <p:cNvSpPr>
            <a:spLocks noGrp="1"/>
          </p:cNvSpPr>
          <p:nvPr>
            <p:ph sz="quarter" idx="1"/>
          </p:nvPr>
        </p:nvSpPr>
        <p:spPr>
          <a:xfrm>
            <a:off x="395536" y="1052736"/>
            <a:ext cx="8229600" cy="4525963"/>
          </a:xfrm>
        </p:spPr>
        <p:txBody>
          <a:bodyPr>
            <a:noAutofit/>
          </a:bodyPr>
          <a:lstStyle/>
          <a:p>
            <a:pPr algn="just">
              <a:buNone/>
            </a:pPr>
            <a:r>
              <a:rPr lang="ru-RU" sz="4000" i="1" dirty="0">
                <a:latin typeface="Times New Roman" pitchFamily="18" charset="0"/>
                <a:cs typeface="Times New Roman" pitchFamily="18" charset="0"/>
              </a:rPr>
              <a:t>Учетная политика — </a:t>
            </a:r>
            <a:r>
              <a:rPr lang="ru-RU" sz="4000" dirty="0">
                <a:latin typeface="Times New Roman" pitchFamily="18" charset="0"/>
                <a:cs typeface="Times New Roman" pitchFamily="18" charset="0"/>
              </a:rPr>
              <a:t>это совокупность способов ведения бухгалтерского учета, избранных организацией, для осуществления первичного наблюдения, стоимостного изменения, текущей группировки и итогового обобщения фактов хозяйственной деятельности. </a:t>
            </a: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Autofit/>
          </a:bodyPr>
          <a:lstStyle/>
          <a:p>
            <a:pPr algn="just">
              <a:buNone/>
            </a:pPr>
            <a:r>
              <a:rPr lang="ru-RU" sz="3200" b="1" i="1" dirty="0" smtClean="0">
                <a:latin typeface="Times New Roman" pitchFamily="18" charset="0"/>
                <a:cs typeface="Times New Roman" pitchFamily="18" charset="0"/>
              </a:rPr>
              <a:t>При создании нематериального актива в организации</a:t>
            </a:r>
            <a:r>
              <a:rPr lang="ru-RU" sz="3200" dirty="0" smtClean="0">
                <a:latin typeface="Times New Roman" pitchFamily="18" charset="0"/>
                <a:cs typeface="Times New Roman" pitchFamily="18" charset="0"/>
              </a:rPr>
              <a:t> к расходам на создание относятся:</a:t>
            </a:r>
          </a:p>
          <a:p>
            <a:pPr algn="just"/>
            <a:r>
              <a:rPr lang="ru-RU" sz="3200" dirty="0" smtClean="0">
                <a:latin typeface="Times New Roman" pitchFamily="18" charset="0"/>
                <a:cs typeface="Times New Roman" pitchFamily="18" charset="0"/>
              </a:rPr>
              <a:t>суммы, выплачиваемые по договорам подряда, авторского заказа или договорами выполнения НИОКР;</a:t>
            </a:r>
          </a:p>
          <a:p>
            <a:pPr algn="just"/>
            <a:r>
              <a:rPr lang="ru-RU" sz="3200" dirty="0" smtClean="0">
                <a:latin typeface="Times New Roman" pitchFamily="18" charset="0"/>
                <a:cs typeface="Times New Roman" pitchFamily="18" charset="0"/>
              </a:rPr>
              <a:t>расходы на оплату труда работников;</a:t>
            </a:r>
          </a:p>
          <a:p>
            <a:pPr algn="just"/>
            <a:r>
              <a:rPr lang="ru-RU" sz="3200" dirty="0" smtClean="0">
                <a:latin typeface="Times New Roman" pitchFamily="18" charset="0"/>
                <a:cs typeface="Times New Roman" pitchFamily="18" charset="0"/>
              </a:rPr>
              <a:t>отчисления на социальные нужды;</a:t>
            </a:r>
          </a:p>
          <a:p>
            <a:pPr algn="just"/>
            <a:r>
              <a:rPr lang="ru-RU" sz="3200" dirty="0" smtClean="0">
                <a:latin typeface="Times New Roman" pitchFamily="18" charset="0"/>
                <a:cs typeface="Times New Roman" pitchFamily="18" charset="0"/>
              </a:rPr>
              <a:t>расходы на содержание научно-исследовательского оборудования, а так же расходы на амортизацию данного оборудования и др.</a:t>
            </a:r>
          </a:p>
          <a:p>
            <a:endParaRPr lang="ru-RU" sz="3200"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3200" b="1" i="1" dirty="0" smtClean="0">
                <a:latin typeface="Times New Roman" pitchFamily="18" charset="0"/>
                <a:cs typeface="Times New Roman" pitchFamily="18" charset="0"/>
              </a:rPr>
              <a:t>Первоначальная стоимость нематериальных активов, внесенных в счет вклада уставного капитала организации</a:t>
            </a:r>
            <a:r>
              <a:rPr lang="ru-RU" sz="3200" dirty="0" smtClean="0">
                <a:latin typeface="Times New Roman" pitchFamily="18" charset="0"/>
                <a:cs typeface="Times New Roman" pitchFamily="18" charset="0"/>
              </a:rPr>
              <a:t> – денежная оценка нематериальных активов согласованная учредителями и указанная в учредительных документах. </a:t>
            </a:r>
          </a:p>
          <a:p>
            <a:pPr algn="just">
              <a:buNone/>
            </a:pPr>
            <a:r>
              <a:rPr lang="ru-RU" sz="3200" i="1" dirty="0" smtClean="0">
                <a:latin typeface="Times New Roman" pitchFamily="18" charset="0"/>
                <a:cs typeface="Times New Roman" pitchFamily="18" charset="0"/>
              </a:rPr>
              <a:t>Первоначальная стоимость нематериальных активов полученных безвозмездно</a:t>
            </a:r>
            <a:r>
              <a:rPr lang="ru-RU" sz="3200" dirty="0" smtClean="0">
                <a:latin typeface="Times New Roman" pitchFamily="18" charset="0"/>
                <a:cs typeface="Times New Roman" pitchFamily="18" charset="0"/>
              </a:rPr>
              <a:t>, в том числе по договору дарения – рыночная стоимость нематериальных активов на дату принятия их к бухгалтерскому учету.</a:t>
            </a:r>
          </a:p>
          <a:p>
            <a:endParaRPr lang="ru-RU"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lnSpcReduction="20000"/>
          </a:bodyPr>
          <a:lstStyle/>
          <a:p>
            <a:pPr algn="just">
              <a:buNone/>
            </a:pPr>
            <a:r>
              <a:rPr lang="ru-RU" sz="2700" b="1" i="1" dirty="0" smtClean="0">
                <a:latin typeface="Times New Roman" pitchFamily="18" charset="0"/>
                <a:cs typeface="Times New Roman" pitchFamily="18" charset="0"/>
              </a:rPr>
              <a:t>Первоначальная стоимость нематериальных активов, полученных в обмен на другое имущество</a:t>
            </a:r>
            <a:r>
              <a:rPr lang="ru-RU" sz="2700" dirty="0" smtClean="0">
                <a:latin typeface="Times New Roman" pitchFamily="18" charset="0"/>
                <a:cs typeface="Times New Roman" pitchFamily="18" charset="0"/>
              </a:rPr>
              <a:t>, кроме денежных средств – рыночная стоимость выбывающего в обмен имущества.</a:t>
            </a:r>
          </a:p>
          <a:p>
            <a:pPr algn="just">
              <a:buNone/>
            </a:pPr>
            <a:r>
              <a:rPr lang="ru-RU" sz="2700" dirty="0" smtClean="0">
                <a:latin typeface="Times New Roman" pitchFamily="18" charset="0"/>
                <a:cs typeface="Times New Roman" pitchFamily="18" charset="0"/>
              </a:rPr>
              <a:t>Стоимость нематериальных активов, в которой они приняты к учету, не подлежит изменению, кроме случаев, установленных законодательством.</a:t>
            </a:r>
          </a:p>
          <a:p>
            <a:pPr algn="just">
              <a:buNone/>
            </a:pPr>
            <a:r>
              <a:rPr lang="ru-RU" sz="2700" dirty="0" smtClean="0">
                <a:latin typeface="Times New Roman" pitchFamily="18" charset="0"/>
                <a:cs typeface="Times New Roman" pitchFamily="18" charset="0"/>
              </a:rPr>
              <a:t>Изменения допускаются в случае переоценки и обесценения нематериальных активов. Организации могут не чаще одного раза в год по состоянию на начало отчетного года переоценивать нематериальные активы по текущей рыночной стоимости.</a:t>
            </a:r>
          </a:p>
          <a:p>
            <a:pPr algn="just">
              <a:buNone/>
            </a:pPr>
            <a:r>
              <a:rPr lang="ru-RU" sz="2700" dirty="0" smtClean="0">
                <a:latin typeface="Times New Roman" pitchFamily="18" charset="0"/>
                <a:cs typeface="Times New Roman" pitchFamily="18" charset="0"/>
              </a:rPr>
              <a:t>Нематериальный актив, однажды подвергшийся переоценке, должен переоцениваться регулярно (ежегодно). Результаты переоценки нематериальных активов относят на добавочный капитал организации.</a:t>
            </a:r>
          </a:p>
          <a:p>
            <a:endParaRPr lang="ru-RU" dirty="0"/>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467600" cy="6858000"/>
          </a:xfrm>
        </p:spPr>
        <p:txBody>
          <a:bodyPr>
            <a:normAutofit fontScale="70000" lnSpcReduction="20000"/>
          </a:bodyPr>
          <a:lstStyle/>
          <a:p>
            <a:pPr algn="just">
              <a:buNone/>
            </a:pPr>
            <a:r>
              <a:rPr lang="ru-RU" sz="3100" dirty="0" smtClean="0">
                <a:latin typeface="Times New Roman" pitchFamily="18" charset="0"/>
                <a:cs typeface="Times New Roman" pitchFamily="18" charset="0"/>
              </a:rPr>
              <a:t>Если нематериальный актив уценивается и добавочный капитал не сформирован, то сумма уценки относится на </a:t>
            </a:r>
            <a:r>
              <a:rPr lang="ru-RU" sz="3100" i="1" dirty="0" smtClean="0">
                <a:latin typeface="Times New Roman" pitchFamily="18" charset="0"/>
                <a:cs typeface="Times New Roman" pitchFamily="18" charset="0"/>
              </a:rPr>
              <a:t>счет 84</a:t>
            </a:r>
            <a:r>
              <a:rPr lang="ru-RU" sz="3100" dirty="0" smtClean="0">
                <a:latin typeface="Times New Roman" pitchFamily="18" charset="0"/>
                <a:cs typeface="Times New Roman" pitchFamily="18" charset="0"/>
              </a:rPr>
              <a:t> </a:t>
            </a:r>
            <a:r>
              <a:rPr lang="ru-RU" sz="3100" i="1" dirty="0" smtClean="0">
                <a:latin typeface="Times New Roman" pitchFamily="18" charset="0"/>
                <a:cs typeface="Times New Roman" pitchFamily="18" charset="0"/>
              </a:rPr>
              <a:t>«Нераспределенная прибыль (непокрытый убыток)»</a:t>
            </a:r>
            <a:r>
              <a:rPr lang="ru-RU" sz="3100" dirty="0" smtClean="0">
                <a:latin typeface="Times New Roman" pitchFamily="18" charset="0"/>
                <a:cs typeface="Times New Roman" pitchFamily="18" charset="0"/>
              </a:rPr>
              <a:t>.</a:t>
            </a:r>
          </a:p>
          <a:p>
            <a:pPr algn="just">
              <a:buNone/>
            </a:pPr>
            <a:r>
              <a:rPr lang="ru-RU" sz="3100" dirty="0" smtClean="0">
                <a:latin typeface="Times New Roman" pitchFamily="18" charset="0"/>
                <a:cs typeface="Times New Roman" pitchFamily="18" charset="0"/>
              </a:rPr>
              <a:t>Для учета нематериальных активов предназначен </a:t>
            </a:r>
            <a:r>
              <a:rPr lang="ru-RU" sz="3100" i="1" dirty="0" smtClean="0">
                <a:latin typeface="Times New Roman" pitchFamily="18" charset="0"/>
                <a:cs typeface="Times New Roman" pitchFamily="18" charset="0"/>
              </a:rPr>
              <a:t>счет 04 «Нематериальные активы»</a:t>
            </a:r>
            <a:r>
              <a:rPr lang="ru-RU" sz="3100" dirty="0" smtClean="0">
                <a:latin typeface="Times New Roman" pitchFamily="18" charset="0"/>
                <a:cs typeface="Times New Roman" pitchFamily="18" charset="0"/>
              </a:rPr>
              <a:t> – активный инвентарный счет.</a:t>
            </a:r>
          </a:p>
          <a:p>
            <a:pPr algn="just">
              <a:buNone/>
            </a:pPr>
            <a:r>
              <a:rPr lang="ru-RU" sz="3100" dirty="0" smtClean="0">
                <a:latin typeface="Times New Roman" pitchFamily="18" charset="0"/>
                <a:cs typeface="Times New Roman" pitchFamily="18" charset="0"/>
              </a:rPr>
              <a:t>Аналитический учет нематериальных активов ведется по отдельным видам и инвентарным объектам в карточках учета нематериальных активов формы НМА-1.</a:t>
            </a:r>
          </a:p>
          <a:p>
            <a:pPr algn="just">
              <a:buNone/>
            </a:pPr>
            <a:r>
              <a:rPr lang="ru-RU" sz="3100" dirty="0" smtClean="0">
                <a:latin typeface="Times New Roman" pitchFamily="18" charset="0"/>
                <a:cs typeface="Times New Roman" pitchFamily="18" charset="0"/>
              </a:rPr>
              <a:t>На лицевой стороне формы НМА-1 указывают наименование и назначение объекта, фактическую первоначальную стоимость, срок полезного использования, норму амортизации, дату принятия к бухгалтерскому учету, способ поступления, и основные сведения по выбытию объекта.</a:t>
            </a:r>
          </a:p>
          <a:p>
            <a:pPr algn="just">
              <a:buNone/>
            </a:pPr>
            <a:r>
              <a:rPr lang="ru-RU" sz="3100" dirty="0" smtClean="0">
                <a:latin typeface="Times New Roman" pitchFamily="18" charset="0"/>
                <a:cs typeface="Times New Roman" pitchFamily="18" charset="0"/>
              </a:rPr>
              <a:t>На оборотной стороне указывается краткая характеристика объекта.</a:t>
            </a:r>
          </a:p>
          <a:p>
            <a:pPr algn="just">
              <a:buNone/>
            </a:pPr>
            <a:r>
              <a:rPr lang="ru-RU" sz="3100" dirty="0" smtClean="0">
                <a:latin typeface="Times New Roman" pitchFamily="18" charset="0"/>
                <a:cs typeface="Times New Roman" pitchFamily="18" charset="0"/>
              </a:rPr>
              <a:t>Для некоторых объектов нематериальных активов нужно принять меры по их защите, разрабатываются внутренние правила охраны, так же список лиц, имеющих доступ к этим объектам, и с них берутся обязательства не разглашать сведения.</a:t>
            </a: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ctr" rtl="0">
              <a:spcBef>
                <a:spcPct val="0"/>
              </a:spcBef>
            </a:pPr>
            <a:r>
              <a:rPr lang="ru-RU" sz="2400" b="1" dirty="0" smtClean="0"/>
              <a:t>2. Учет </a:t>
            </a:r>
            <a:r>
              <a:rPr lang="ru-RU" sz="2400" b="1" dirty="0"/>
              <a:t>поступления нематериальных активов</a:t>
            </a:r>
            <a:r>
              <a:rPr lang="ru-RU" sz="2400" b="1" dirty="0" smtClean="0"/>
              <a:t>.</a:t>
            </a:r>
            <a:r>
              <a:rPr lang="ru-RU" sz="2400" b="1" dirty="0" smtClean="0">
                <a:latin typeface="Times New Roman" pitchFamily="18" charset="0"/>
                <a:cs typeface="Times New Roman" pitchFamily="18" charset="0"/>
              </a:rPr>
              <a:t> </a:t>
            </a:r>
            <a:r>
              <a:rPr lang="ru-RU" b="1" dirty="0"/>
              <a:t/>
            </a:r>
            <a:br>
              <a:rPr lang="ru-RU" b="1" dirty="0"/>
            </a:br>
            <a:endParaRPr lang="ru-RU" dirty="0"/>
          </a:p>
        </p:txBody>
      </p:sp>
      <p:sp>
        <p:nvSpPr>
          <p:cNvPr id="3" name="Содержимое 2"/>
          <p:cNvSpPr>
            <a:spLocks noGrp="1"/>
          </p:cNvSpPr>
          <p:nvPr>
            <p:ph sz="quarter" idx="1"/>
          </p:nvPr>
        </p:nvSpPr>
        <p:spPr/>
        <p:txBody>
          <a:bodyPr>
            <a:normAutofit fontScale="70000" lnSpcReduction="20000"/>
          </a:bodyPr>
          <a:lstStyle/>
          <a:p>
            <a:pPr algn="just">
              <a:buNone/>
            </a:pPr>
            <a:r>
              <a:rPr lang="ru-RU" sz="2800" dirty="0" smtClean="0">
                <a:latin typeface="Times New Roman" pitchFamily="18" charset="0"/>
                <a:cs typeface="Times New Roman" pitchFamily="18" charset="0"/>
              </a:rPr>
              <a:t>Нематериальные активы могут поступать в организацию из следующих источников:</a:t>
            </a:r>
          </a:p>
          <a:p>
            <a:pPr algn="just"/>
            <a:r>
              <a:rPr lang="ru-RU" sz="2800" dirty="0" smtClean="0">
                <a:latin typeface="Times New Roman" pitchFamily="18" charset="0"/>
                <a:cs typeface="Times New Roman" pitchFamily="18" charset="0"/>
              </a:rPr>
              <a:t>путем приобретения за плату на основании договора уступки прав;</a:t>
            </a:r>
          </a:p>
          <a:p>
            <a:pPr algn="just"/>
            <a:r>
              <a:rPr lang="ru-RU" sz="2800" dirty="0" smtClean="0">
                <a:latin typeface="Times New Roman" pitchFamily="18" charset="0"/>
                <a:cs typeface="Times New Roman" pitchFamily="18" charset="0"/>
              </a:rPr>
              <a:t>путем создания организации;</a:t>
            </a:r>
          </a:p>
          <a:p>
            <a:pPr algn="just"/>
            <a:r>
              <a:rPr lang="ru-RU" sz="2800" dirty="0" smtClean="0">
                <a:latin typeface="Times New Roman" pitchFamily="18" charset="0"/>
                <a:cs typeface="Times New Roman" pitchFamily="18" charset="0"/>
              </a:rPr>
              <a:t>в качестве вклада в уставный капитал;</a:t>
            </a:r>
          </a:p>
          <a:p>
            <a:pPr algn="just"/>
            <a:r>
              <a:rPr lang="ru-RU" sz="2800" dirty="0" smtClean="0">
                <a:latin typeface="Times New Roman" pitchFamily="18" charset="0"/>
                <a:cs typeface="Times New Roman" pitchFamily="18" charset="0"/>
              </a:rPr>
              <a:t>безвозмездно;</a:t>
            </a:r>
          </a:p>
          <a:p>
            <a:pPr algn="just"/>
            <a:r>
              <a:rPr lang="ru-RU" sz="2800" dirty="0" smtClean="0">
                <a:latin typeface="Times New Roman" pitchFamily="18" charset="0"/>
                <a:cs typeface="Times New Roman" pitchFamily="18" charset="0"/>
              </a:rPr>
              <a:t>в обмен на другое имущество.</a:t>
            </a:r>
          </a:p>
          <a:p>
            <a:pPr algn="just">
              <a:buNone/>
            </a:pPr>
            <a:r>
              <a:rPr lang="ru-RU" sz="2800" dirty="0" smtClean="0">
                <a:latin typeface="Times New Roman" pitchFamily="18" charset="0"/>
                <a:cs typeface="Times New Roman" pitchFamily="18" charset="0"/>
              </a:rPr>
              <a:t>В документах по поступлению нематериальных активов должна быть дана их характеристика, указаны порядок и сроки использования, первоначальная стоимость, норма амортизации, дата ввода в эксплуатацию.</a:t>
            </a:r>
          </a:p>
          <a:p>
            <a:pPr algn="just">
              <a:buNone/>
            </a:pPr>
            <a:r>
              <a:rPr lang="ru-RU" sz="2800" dirty="0" smtClean="0">
                <a:latin typeface="Times New Roman" pitchFamily="18" charset="0"/>
                <a:cs typeface="Times New Roman" pitchFamily="18" charset="0"/>
              </a:rPr>
              <a:t>Поступление нематериальных активов из различных источников отражается в бухгалтерском учете с использованием </a:t>
            </a:r>
            <a:r>
              <a:rPr lang="ru-RU" sz="2800" i="1" dirty="0" smtClean="0">
                <a:latin typeface="Times New Roman" pitchFamily="18" charset="0"/>
                <a:cs typeface="Times New Roman" pitchFamily="18" charset="0"/>
              </a:rPr>
              <a:t>счета 08.5 «Вложения во </a:t>
            </a:r>
            <a:r>
              <a:rPr lang="ru-RU" sz="2800" i="1" dirty="0" err="1" smtClean="0">
                <a:latin typeface="Times New Roman" pitchFamily="18" charset="0"/>
                <a:cs typeface="Times New Roman" pitchFamily="18" charset="0"/>
              </a:rPr>
              <a:t>внеоборотные</a:t>
            </a:r>
            <a:r>
              <a:rPr lang="ru-RU" sz="2800" i="1" dirty="0" smtClean="0">
                <a:latin typeface="Times New Roman" pitchFamily="18" charset="0"/>
                <a:cs typeface="Times New Roman" pitchFamily="18" charset="0"/>
              </a:rPr>
              <a:t> активы. Приобретение нематериальных активов»</a:t>
            </a:r>
            <a:r>
              <a:rPr lang="ru-RU" sz="2800" dirty="0" smtClean="0">
                <a:latin typeface="Times New Roman" pitchFamily="18" charset="0"/>
                <a:cs typeface="Times New Roman" pitchFamily="18" charset="0"/>
              </a:rPr>
              <a:t>.</a:t>
            </a:r>
          </a:p>
          <a:p>
            <a:endParaRPr lang="ru-RU"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b="1" i="1" dirty="0" smtClean="0">
                <a:latin typeface="Times New Roman" pitchFamily="18" charset="0"/>
                <a:cs typeface="Times New Roman" pitchFamily="18" charset="0"/>
              </a:rPr>
              <a:t>Приобретение нематериальных активов за плату.</a:t>
            </a:r>
            <a:endParaRPr lang="ru-RU" dirty="0" smtClean="0">
              <a:latin typeface="Times New Roman" pitchFamily="18" charset="0"/>
              <a:cs typeface="Times New Roman" pitchFamily="18" charset="0"/>
            </a:endParaRPr>
          </a:p>
          <a:p>
            <a:pPr marL="457200" indent="-457200" algn="just">
              <a:buFont typeface="+mj-lt"/>
              <a:buAutoNum type="arabicPeriod"/>
            </a:pPr>
            <a:r>
              <a:rPr lang="ru-RU" b="1" dirty="0" smtClean="0">
                <a:latin typeface="Times New Roman" pitchFamily="18" charset="0"/>
                <a:cs typeface="Times New Roman" pitchFamily="18" charset="0"/>
              </a:rPr>
              <a:t>Д-08.5   К-60 (76)</a:t>
            </a:r>
            <a:r>
              <a:rPr lang="ru-RU" dirty="0" smtClean="0">
                <a:latin typeface="Times New Roman" pitchFamily="18" charset="0"/>
                <a:cs typeface="Times New Roman" pitchFamily="18" charset="0"/>
              </a:rPr>
              <a:t> отражена сумма, уплачиваемая при приобретении объекта нематериальных активов правообладателю (без учета НДС).</a:t>
            </a:r>
          </a:p>
          <a:p>
            <a:pPr marL="457200" indent="-457200" algn="just">
              <a:buFont typeface="+mj-lt"/>
              <a:buAutoNum type="arabicPeriod"/>
            </a:pPr>
            <a:r>
              <a:rPr lang="ru-RU" b="1" dirty="0" smtClean="0">
                <a:latin typeface="Times New Roman" pitchFamily="18" charset="0"/>
                <a:cs typeface="Times New Roman" pitchFamily="18" charset="0"/>
              </a:rPr>
              <a:t>Д-19   К-60 (76)</a:t>
            </a:r>
            <a:r>
              <a:rPr lang="ru-RU" dirty="0" smtClean="0">
                <a:latin typeface="Times New Roman" pitchFamily="18" charset="0"/>
                <a:cs typeface="Times New Roman" pitchFamily="18" charset="0"/>
              </a:rPr>
              <a:t> отражена сумма НДС по приобретенному объекту нематериальных активов.</a:t>
            </a:r>
          </a:p>
          <a:p>
            <a:pPr marL="457200" indent="-457200" algn="just">
              <a:buFont typeface="+mj-lt"/>
              <a:buAutoNum type="arabicPeriod"/>
            </a:pPr>
            <a:r>
              <a:rPr lang="ru-RU" b="1" dirty="0" smtClean="0">
                <a:latin typeface="Times New Roman" pitchFamily="18" charset="0"/>
                <a:cs typeface="Times New Roman" pitchFamily="18" charset="0"/>
              </a:rPr>
              <a:t>Д-08.5   К-76 (и т.д.)</a:t>
            </a:r>
            <a:r>
              <a:rPr lang="ru-RU" dirty="0" smtClean="0">
                <a:latin typeface="Times New Roman" pitchFamily="18" charset="0"/>
                <a:cs typeface="Times New Roman" pitchFamily="18" charset="0"/>
              </a:rPr>
              <a:t> отражены дополнительные расходы, связанные с приобретением объекта нематериальных активов.</a:t>
            </a:r>
          </a:p>
          <a:p>
            <a:pPr marL="457200" indent="-457200" algn="just">
              <a:buFont typeface="+mj-lt"/>
              <a:buAutoNum type="arabicPeriod"/>
            </a:pPr>
            <a:r>
              <a:rPr lang="ru-RU" b="1" dirty="0" smtClean="0">
                <a:latin typeface="Times New Roman" pitchFamily="18" charset="0"/>
                <a:cs typeface="Times New Roman" pitchFamily="18" charset="0"/>
              </a:rPr>
              <a:t>Д-04   К-08.5</a:t>
            </a:r>
            <a:r>
              <a:rPr lang="ru-RU" dirty="0" smtClean="0">
                <a:latin typeface="Times New Roman" pitchFamily="18" charset="0"/>
                <a:cs typeface="Times New Roman" pitchFamily="18" charset="0"/>
              </a:rPr>
              <a:t> приняты к бухгалтерскому учету нематериальные активы по первоначальной стоимости.</a:t>
            </a:r>
          </a:p>
          <a:p>
            <a:pPr marL="457200" indent="-457200" algn="just">
              <a:buFont typeface="+mj-lt"/>
              <a:buAutoNum type="arabicPeriod"/>
            </a:pPr>
            <a:r>
              <a:rPr lang="ru-RU" b="1" dirty="0" smtClean="0">
                <a:latin typeface="Times New Roman" pitchFamily="18" charset="0"/>
                <a:cs typeface="Times New Roman" pitchFamily="18" charset="0"/>
              </a:rPr>
              <a:t>Д-60(76)   К-51</a:t>
            </a:r>
            <a:r>
              <a:rPr lang="ru-RU" dirty="0" smtClean="0">
                <a:latin typeface="Times New Roman" pitchFamily="18" charset="0"/>
                <a:cs typeface="Times New Roman" pitchFamily="18" charset="0"/>
              </a:rPr>
              <a:t> оплачено правообладателю за приобретенный объект нематериальных активов, а так же за дополнительные услуги по приобретению нематериального актива.</a:t>
            </a:r>
          </a:p>
          <a:p>
            <a:pPr marL="457200" indent="-457200" algn="just">
              <a:buFont typeface="+mj-lt"/>
              <a:buAutoNum type="arabicPeriod"/>
            </a:pPr>
            <a:r>
              <a:rPr lang="ru-RU" b="1" dirty="0" smtClean="0">
                <a:latin typeface="Times New Roman" pitchFamily="18" charset="0"/>
                <a:cs typeface="Times New Roman" pitchFamily="18" charset="0"/>
              </a:rPr>
              <a:t>Д-68   К-19</a:t>
            </a:r>
            <a:r>
              <a:rPr lang="ru-RU" dirty="0" smtClean="0">
                <a:latin typeface="Times New Roman" pitchFamily="18" charset="0"/>
                <a:cs typeface="Times New Roman" pitchFamily="18" charset="0"/>
              </a:rPr>
              <a:t> принят к вычету НДС.</a:t>
            </a:r>
          </a:p>
          <a:p>
            <a:pPr marL="457200" indent="-457200" algn="just">
              <a:buFont typeface="+mj-lt"/>
              <a:buAutoNum type="arabicPeriod"/>
            </a:pPr>
            <a:endParaRPr lang="ru-RU" dirty="0">
              <a:latin typeface="Times New Roman" pitchFamily="18" charset="0"/>
              <a:cs typeface="Times New Roman" pitchFamily="18" charset="0"/>
            </a:endParaRP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fontScale="92500" lnSpcReduction="20000"/>
          </a:bodyPr>
          <a:lstStyle/>
          <a:p>
            <a:pPr algn="just">
              <a:buNone/>
            </a:pPr>
            <a:r>
              <a:rPr lang="ru-RU" sz="2600" b="1" i="1" dirty="0" smtClean="0">
                <a:latin typeface="Times New Roman" pitchFamily="18" charset="0"/>
                <a:cs typeface="Times New Roman" pitchFamily="18" charset="0"/>
              </a:rPr>
              <a:t>Создание нематериальных активов в организации.</a:t>
            </a:r>
            <a:endParaRPr lang="ru-RU" sz="2600" dirty="0" smtClean="0">
              <a:latin typeface="Times New Roman" pitchFamily="18" charset="0"/>
              <a:cs typeface="Times New Roman" pitchFamily="18" charset="0"/>
            </a:endParaRPr>
          </a:p>
          <a:p>
            <a:pPr marL="514350" indent="-514350" algn="just">
              <a:buFont typeface="+mj-lt"/>
              <a:buAutoNum type="arabicPeriod"/>
            </a:pPr>
            <a:r>
              <a:rPr lang="ru-RU" sz="2600" b="1" dirty="0" smtClean="0">
                <a:latin typeface="Times New Roman" pitchFamily="18" charset="0"/>
                <a:cs typeface="Times New Roman" pitchFamily="18" charset="0"/>
              </a:rPr>
              <a:t>Д-08.5   К-60 (76)</a:t>
            </a:r>
            <a:r>
              <a:rPr lang="ru-RU" sz="2600" dirty="0" smtClean="0">
                <a:latin typeface="Times New Roman" pitchFamily="18" charset="0"/>
                <a:cs typeface="Times New Roman" pitchFamily="18" charset="0"/>
              </a:rPr>
              <a:t> отражена стоимость работ и услуг по договорам авторского заказа, договорам подряда, договорам на выполнение НИОКР.</a:t>
            </a:r>
          </a:p>
          <a:p>
            <a:pPr marL="514350" indent="-514350" algn="just">
              <a:buFont typeface="+mj-lt"/>
              <a:buAutoNum type="arabicPeriod"/>
            </a:pPr>
            <a:r>
              <a:rPr lang="ru-RU" sz="2600" b="1" dirty="0" smtClean="0">
                <a:latin typeface="Times New Roman" pitchFamily="18" charset="0"/>
                <a:cs typeface="Times New Roman" pitchFamily="18" charset="0"/>
              </a:rPr>
              <a:t>Д-19   К-60 (76)</a:t>
            </a:r>
            <a:r>
              <a:rPr lang="ru-RU" sz="2600" dirty="0" smtClean="0">
                <a:latin typeface="Times New Roman" pitchFamily="18" charset="0"/>
                <a:cs typeface="Times New Roman" pitchFamily="18" charset="0"/>
              </a:rPr>
              <a:t> отражена сумма НДС по указанным работам согласно счет фактуре.</a:t>
            </a:r>
          </a:p>
          <a:p>
            <a:pPr marL="514350" indent="-514350" algn="just">
              <a:buFont typeface="+mj-lt"/>
              <a:buAutoNum type="arabicPeriod"/>
            </a:pPr>
            <a:r>
              <a:rPr lang="ru-RU" sz="2600" b="1" dirty="0" smtClean="0">
                <a:latin typeface="Times New Roman" pitchFamily="18" charset="0"/>
                <a:cs typeface="Times New Roman" pitchFamily="18" charset="0"/>
              </a:rPr>
              <a:t>Д-08.5   К-70</a:t>
            </a:r>
            <a:r>
              <a:rPr lang="ru-RU" sz="2600" dirty="0" smtClean="0">
                <a:latin typeface="Times New Roman" pitchFamily="18" charset="0"/>
                <a:cs typeface="Times New Roman" pitchFamily="18" charset="0"/>
              </a:rPr>
              <a:t> начислена заработная плата работникам, занятым созданием нематериальных активов.</a:t>
            </a:r>
          </a:p>
          <a:p>
            <a:pPr marL="514350" indent="-514350" algn="just">
              <a:buFont typeface="+mj-lt"/>
              <a:buAutoNum type="arabicPeriod"/>
            </a:pPr>
            <a:r>
              <a:rPr lang="ru-RU" sz="2600" b="1" dirty="0" smtClean="0">
                <a:latin typeface="Times New Roman" pitchFamily="18" charset="0"/>
                <a:cs typeface="Times New Roman" pitchFamily="18" charset="0"/>
              </a:rPr>
              <a:t>Д-08.5   К-69</a:t>
            </a:r>
            <a:r>
              <a:rPr lang="ru-RU" sz="2600" dirty="0" smtClean="0">
                <a:latin typeface="Times New Roman" pitchFamily="18" charset="0"/>
                <a:cs typeface="Times New Roman" pitchFamily="18" charset="0"/>
              </a:rPr>
              <a:t> начислены страховые взносы в пенсионный фонд, фонд социального страхования, фонд обязательного медицинского страхования.</a:t>
            </a:r>
          </a:p>
          <a:p>
            <a:pPr marL="514350" indent="-514350" algn="just">
              <a:buFont typeface="+mj-lt"/>
              <a:buAutoNum type="arabicPeriod"/>
            </a:pPr>
            <a:r>
              <a:rPr lang="ru-RU" sz="2600" b="1" dirty="0" smtClean="0">
                <a:latin typeface="Times New Roman" pitchFamily="18" charset="0"/>
                <a:cs typeface="Times New Roman" pitchFamily="18" charset="0"/>
              </a:rPr>
              <a:t>Д-08.5   К-02(10 и т.д.)</a:t>
            </a:r>
            <a:r>
              <a:rPr lang="ru-RU" sz="2600" dirty="0" smtClean="0">
                <a:latin typeface="Times New Roman" pitchFamily="18" charset="0"/>
                <a:cs typeface="Times New Roman" pitchFamily="18" charset="0"/>
              </a:rPr>
              <a:t> отражены расходы на амортизацию и содержание научно-исследовательского оборудования.</a:t>
            </a:r>
          </a:p>
          <a:p>
            <a:pPr marL="514350" indent="-514350" algn="just">
              <a:buFont typeface="+mj-lt"/>
              <a:buAutoNum type="arabicPeriod"/>
            </a:pPr>
            <a:r>
              <a:rPr lang="ru-RU" sz="2600" b="1" dirty="0" smtClean="0">
                <a:latin typeface="Times New Roman" pitchFamily="18" charset="0"/>
                <a:cs typeface="Times New Roman" pitchFamily="18" charset="0"/>
              </a:rPr>
              <a:t>Д-04   К-08.5</a:t>
            </a:r>
            <a:r>
              <a:rPr lang="ru-RU" sz="2600" dirty="0" smtClean="0">
                <a:latin typeface="Times New Roman" pitchFamily="18" charset="0"/>
                <a:cs typeface="Times New Roman" pitchFamily="18" charset="0"/>
              </a:rPr>
              <a:t> приняты к бухгалтерскому учету нематериальные активы по первоначальной стоимости.</a:t>
            </a:r>
          </a:p>
          <a:p>
            <a:pPr marL="457200" indent="-457200">
              <a:buFont typeface="+mj-lt"/>
              <a:buAutoNum type="arabicPeriod"/>
            </a:pPr>
            <a:endParaRPr lang="ru-RU"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b="1" i="1" dirty="0" smtClean="0">
                <a:latin typeface="Times New Roman" pitchFamily="18" charset="0"/>
                <a:cs typeface="Times New Roman" pitchFamily="18" charset="0"/>
              </a:rPr>
              <a:t>Поступление нематериальных активов в качестве вклада в уставный капитал.</a:t>
            </a:r>
            <a:endParaRPr lang="ru-RU" dirty="0" smtClean="0">
              <a:latin typeface="Times New Roman" pitchFamily="18" charset="0"/>
              <a:cs typeface="Times New Roman" pitchFamily="18" charset="0"/>
            </a:endParaRPr>
          </a:p>
          <a:p>
            <a:pPr marL="457200" indent="-457200" algn="just">
              <a:buFont typeface="+mj-lt"/>
              <a:buAutoNum type="arabicPeriod"/>
            </a:pPr>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зарегистрирована величина уставного капитала организации. </a:t>
            </a:r>
          </a:p>
          <a:p>
            <a:pPr marL="457200" indent="-457200" algn="just">
              <a:buFont typeface="+mj-lt"/>
              <a:buAutoNum type="arabicPeriod"/>
            </a:pPr>
            <a:r>
              <a:rPr lang="ru-RU" b="1" dirty="0" smtClean="0">
                <a:latin typeface="Times New Roman" pitchFamily="18" charset="0"/>
                <a:cs typeface="Times New Roman" pitchFamily="18" charset="0"/>
              </a:rPr>
              <a:t>Д-08.5   К-75.1</a:t>
            </a:r>
            <a:r>
              <a:rPr lang="ru-RU" dirty="0" smtClean="0">
                <a:latin typeface="Times New Roman" pitchFamily="18" charset="0"/>
                <a:cs typeface="Times New Roman" pitchFamily="18" charset="0"/>
              </a:rPr>
              <a:t> получены нематериальные активы от учредителей.</a:t>
            </a:r>
          </a:p>
          <a:p>
            <a:pPr marL="457200" indent="-457200" algn="just">
              <a:buFont typeface="+mj-lt"/>
              <a:buAutoNum type="arabicPeriod"/>
            </a:pPr>
            <a:r>
              <a:rPr lang="ru-RU" b="1" dirty="0" smtClean="0">
                <a:latin typeface="Times New Roman" pitchFamily="18" charset="0"/>
                <a:cs typeface="Times New Roman" pitchFamily="18" charset="0"/>
              </a:rPr>
              <a:t>Д-04   К-08.5</a:t>
            </a:r>
            <a:r>
              <a:rPr lang="ru-RU" dirty="0" smtClean="0">
                <a:latin typeface="Times New Roman" pitchFamily="18" charset="0"/>
                <a:cs typeface="Times New Roman" pitchFamily="18" charset="0"/>
              </a:rPr>
              <a:t> приняты к бухгалтерскому учету нематериальные активы по первоначальной стоимости.</a:t>
            </a:r>
          </a:p>
          <a:p>
            <a:pPr algn="just">
              <a:buNone/>
            </a:pPr>
            <a:r>
              <a:rPr lang="ru-RU" b="1" i="1"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Безвозмездное получение нематериальных активов.</a:t>
            </a:r>
            <a:endParaRPr lang="ru-RU" dirty="0" smtClean="0">
              <a:latin typeface="Times New Roman" pitchFamily="18" charset="0"/>
              <a:cs typeface="Times New Roman" pitchFamily="18" charset="0"/>
            </a:endParaRPr>
          </a:p>
          <a:p>
            <a:pPr marL="457200" indent="-457200" algn="just">
              <a:buFont typeface="+mj-lt"/>
              <a:buAutoNum type="arabicPeriod"/>
            </a:pPr>
            <a:r>
              <a:rPr lang="ru-RU" b="1" dirty="0" smtClean="0">
                <a:latin typeface="Times New Roman" pitchFamily="18" charset="0"/>
                <a:cs typeface="Times New Roman" pitchFamily="18" charset="0"/>
              </a:rPr>
              <a:t>Д-08.5   К-98.2</a:t>
            </a:r>
            <a:r>
              <a:rPr lang="ru-RU" dirty="0" smtClean="0">
                <a:latin typeface="Times New Roman" pitchFamily="18" charset="0"/>
                <a:cs typeface="Times New Roman" pitchFamily="18" charset="0"/>
              </a:rPr>
              <a:t> получен объект нематериальных активов безвозмездно с отнесением их стоимости на доходы будущих периодов.</a:t>
            </a:r>
          </a:p>
          <a:p>
            <a:pPr marL="457200" indent="-457200" algn="just">
              <a:buFont typeface="+mj-lt"/>
              <a:buAutoNum type="arabicPeriod"/>
            </a:pPr>
            <a:r>
              <a:rPr lang="ru-RU" b="1" dirty="0" smtClean="0">
                <a:latin typeface="Times New Roman" pitchFamily="18" charset="0"/>
                <a:cs typeface="Times New Roman" pitchFamily="18" charset="0"/>
              </a:rPr>
              <a:t>Д-04   К-08.5</a:t>
            </a:r>
            <a:r>
              <a:rPr lang="ru-RU" dirty="0" smtClean="0">
                <a:latin typeface="Times New Roman" pitchFamily="18" charset="0"/>
                <a:cs typeface="Times New Roman" pitchFamily="18" charset="0"/>
              </a:rPr>
              <a:t> принят к бухгалтерскому учету объект нематериальных активов по первоначальной стоимости.</a:t>
            </a:r>
          </a:p>
          <a:p>
            <a:pPr marL="457200" indent="-457200" algn="just">
              <a:buFont typeface="+mj-lt"/>
              <a:buAutoNum type="arabicPeriod"/>
            </a:pPr>
            <a:r>
              <a:rPr lang="ru-RU" b="1" dirty="0" smtClean="0">
                <a:latin typeface="Times New Roman" pitchFamily="18" charset="0"/>
                <a:cs typeface="Times New Roman" pitchFamily="18" charset="0"/>
              </a:rPr>
              <a:t>Д-98   К-91.1</a:t>
            </a:r>
            <a:r>
              <a:rPr lang="ru-RU" dirty="0" smtClean="0">
                <a:latin typeface="Times New Roman" pitchFamily="18" charset="0"/>
                <a:cs typeface="Times New Roman" pitchFamily="18" charset="0"/>
              </a:rPr>
              <a:t> ежемесячно часть будущих периодов включается в состав прочих доходов организации в течении срока полезного использования.</a:t>
            </a:r>
          </a:p>
          <a:p>
            <a:endParaRPr lang="ru-RU"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ctr" rtl="0">
              <a:spcBef>
                <a:spcPct val="0"/>
              </a:spcBef>
            </a:pPr>
            <a:r>
              <a:rPr lang="ru-RU" sz="2400" b="1" dirty="0" smtClean="0"/>
              <a:t>3. Порядок </a:t>
            </a:r>
            <a:r>
              <a:rPr lang="ru-RU" sz="2400" b="1" dirty="0"/>
              <a:t>начисления и учет амортизации нематериальных активов.</a:t>
            </a:r>
            <a:r>
              <a:rPr lang="ru-RU" b="1" dirty="0"/>
              <a:t/>
            </a:r>
            <a:br>
              <a:rPr lang="ru-RU" b="1" dirty="0"/>
            </a:br>
            <a:endParaRPr lang="ru-RU" dirty="0"/>
          </a:p>
        </p:txBody>
      </p:sp>
      <p:sp>
        <p:nvSpPr>
          <p:cNvPr id="3" name="Содержимое 2"/>
          <p:cNvSpPr>
            <a:spLocks noGrp="1"/>
          </p:cNvSpPr>
          <p:nvPr>
            <p:ph sz="quarter" idx="1"/>
          </p:nvPr>
        </p:nvSpPr>
        <p:spPr>
          <a:xfrm>
            <a:off x="457200" y="1268760"/>
            <a:ext cx="7467600" cy="5205192"/>
          </a:xfrm>
        </p:spPr>
        <p:txBody>
          <a:bodyPr>
            <a:normAutofit fontScale="92500" lnSpcReduction="20000"/>
          </a:bodyPr>
          <a:lstStyle/>
          <a:p>
            <a:pPr algn="just">
              <a:buNone/>
            </a:pPr>
            <a:r>
              <a:rPr lang="ru-RU" dirty="0" smtClean="0">
                <a:latin typeface="Times New Roman" pitchFamily="18" charset="0"/>
                <a:cs typeface="Times New Roman" pitchFamily="18" charset="0"/>
              </a:rPr>
              <a:t>Стоимость нематериальных активов с определенным сроком полезного использования, погашается путем начисления амортизации в течение срока полезного использования.</a:t>
            </a:r>
          </a:p>
          <a:p>
            <a:pPr algn="just">
              <a:buNone/>
            </a:pPr>
            <a:r>
              <a:rPr lang="ru-RU" dirty="0" smtClean="0">
                <a:latin typeface="Times New Roman" pitchFamily="18" charset="0"/>
                <a:cs typeface="Times New Roman" pitchFamily="18" charset="0"/>
              </a:rPr>
              <a:t>По нематериальным активам с неопределенным сроком полезного использования амортизация не начисляется.</a:t>
            </a:r>
          </a:p>
          <a:p>
            <a:pPr algn="just">
              <a:buNone/>
            </a:pPr>
            <a:r>
              <a:rPr lang="ru-RU" dirty="0" smtClean="0">
                <a:latin typeface="Times New Roman" pitchFamily="18" charset="0"/>
                <a:cs typeface="Times New Roman" pitchFamily="18" charset="0"/>
              </a:rPr>
              <a:t>Срок полезного использования определяется при принятии нематериального актива к бухгалтерскому учету. Он устанавливается, исходя из:</a:t>
            </a:r>
          </a:p>
          <a:p>
            <a:pPr marL="457200" lvl="0" indent="-457200" algn="just">
              <a:buFont typeface="+mj-lt"/>
              <a:buAutoNum type="arabicPeriod"/>
            </a:pPr>
            <a:r>
              <a:rPr lang="ru-RU" dirty="0" smtClean="0">
                <a:latin typeface="Times New Roman" pitchFamily="18" charset="0"/>
                <a:cs typeface="Times New Roman" pitchFamily="18" charset="0"/>
              </a:rPr>
              <a:t>срока действия патента, свидетельства, и др. прав контроля над нематериальными активами; </a:t>
            </a:r>
          </a:p>
          <a:p>
            <a:pPr marL="457200" lvl="0" indent="-457200" algn="just">
              <a:buFont typeface="+mj-lt"/>
              <a:buAutoNum type="arabicPeriod"/>
            </a:pPr>
            <a:r>
              <a:rPr lang="ru-RU" dirty="0" smtClean="0">
                <a:latin typeface="Times New Roman" pitchFamily="18" charset="0"/>
                <a:cs typeface="Times New Roman" pitchFamily="18" charset="0"/>
              </a:rPr>
              <a:t>ожидаемого срока использования актива, в течение которого организация предполагает получать экономические выгоды.</a:t>
            </a:r>
          </a:p>
          <a:p>
            <a:pPr algn="just">
              <a:buNone/>
            </a:pPr>
            <a:r>
              <a:rPr lang="ru-RU" dirty="0" smtClean="0">
                <a:latin typeface="Times New Roman" pitchFamily="18" charset="0"/>
                <a:cs typeface="Times New Roman" pitchFamily="18" charset="0"/>
              </a:rPr>
              <a:t>Если невозможно определить срок полезного использования, то нематериальный актив считается с неопределенным сроком полезного использования.</a:t>
            </a:r>
          </a:p>
          <a:p>
            <a:endParaRPr lang="ru-RU"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467600" cy="5400600"/>
          </a:xfrm>
        </p:spPr>
        <p:txBody>
          <a:bodyPr>
            <a:noAutofit/>
          </a:bodyPr>
          <a:lstStyle/>
          <a:p>
            <a:pPr algn="just">
              <a:buNone/>
            </a:pPr>
            <a:r>
              <a:rPr lang="ru-RU" dirty="0" smtClean="0">
                <a:latin typeface="Times New Roman" pitchFamily="18" charset="0"/>
                <a:cs typeface="Times New Roman" pitchFamily="18" charset="0"/>
              </a:rPr>
              <a:t>Срок полезного использования устанавливается в месяцах, исходя из того, что амортизация начисляется ежемесячно в размере 1/12 годовой нормы амортизации.</a:t>
            </a:r>
          </a:p>
          <a:p>
            <a:pPr algn="just">
              <a:buNone/>
            </a:pPr>
            <a:r>
              <a:rPr lang="ru-RU" dirty="0" smtClean="0">
                <a:latin typeface="Times New Roman" pitchFamily="18" charset="0"/>
                <a:cs typeface="Times New Roman" pitchFamily="18" charset="0"/>
              </a:rPr>
              <a:t>В бухгалтерском учете начисление амортизации по нематериальным активам может осуществляться одним из следующих способов:</a:t>
            </a:r>
          </a:p>
          <a:p>
            <a:pPr marL="457200" indent="-457200" algn="just">
              <a:buFont typeface="+mj-lt"/>
              <a:buAutoNum type="arabicPeriod"/>
            </a:pPr>
            <a:r>
              <a:rPr lang="ru-RU" dirty="0" smtClean="0">
                <a:latin typeface="Times New Roman" pitchFamily="18" charset="0"/>
                <a:cs typeface="Times New Roman" pitchFamily="18" charset="0"/>
              </a:rPr>
              <a:t>линейным;</a:t>
            </a:r>
          </a:p>
          <a:p>
            <a:pPr marL="457200" indent="-457200" algn="just">
              <a:buFont typeface="+mj-lt"/>
              <a:buAutoNum type="arabicPeriod"/>
            </a:pPr>
            <a:r>
              <a:rPr lang="ru-RU" dirty="0" smtClean="0">
                <a:latin typeface="Times New Roman" pitchFamily="18" charset="0"/>
                <a:cs typeface="Times New Roman" pitchFamily="18" charset="0"/>
              </a:rPr>
              <a:t>способом уменьшаемого остатка;</a:t>
            </a:r>
          </a:p>
          <a:p>
            <a:pPr marL="457200" indent="-457200" algn="just">
              <a:buFont typeface="+mj-lt"/>
              <a:buAutoNum type="arabicPeriod"/>
            </a:pPr>
            <a:r>
              <a:rPr lang="ru-RU" dirty="0" smtClean="0">
                <a:latin typeface="Times New Roman" pitchFamily="18" charset="0"/>
                <a:cs typeface="Times New Roman" pitchFamily="18" charset="0"/>
              </a:rPr>
              <a:t>пропорционально объему продукции, работ, услуг;</a:t>
            </a:r>
          </a:p>
          <a:p>
            <a:pPr algn="just">
              <a:buNone/>
            </a:pPr>
            <a:r>
              <a:rPr lang="ru-RU" dirty="0" smtClean="0">
                <a:latin typeface="Times New Roman" pitchFamily="18" charset="0"/>
                <a:cs typeface="Times New Roman" pitchFamily="18" charset="0"/>
              </a:rPr>
              <a:t>В налоговом учете амортизация нематериальных активов может начисляться одним из двух способов в соответствии с  главой 25 Налогового кодекса РФ «Налог на прибыль организации»:</a:t>
            </a:r>
          </a:p>
          <a:p>
            <a:pPr marL="457200" indent="-457200" algn="just">
              <a:buFont typeface="+mj-lt"/>
              <a:buAutoNum type="arabicPeriod"/>
            </a:pPr>
            <a:r>
              <a:rPr lang="ru-RU" dirty="0" smtClean="0">
                <a:latin typeface="Times New Roman" pitchFamily="18" charset="0"/>
                <a:cs typeface="Times New Roman" pitchFamily="18" charset="0"/>
              </a:rPr>
              <a:t>линейный;</a:t>
            </a:r>
          </a:p>
          <a:p>
            <a:pPr marL="457200" indent="-457200" algn="just">
              <a:buFont typeface="+mj-lt"/>
              <a:buAutoNum type="arabicPeriod"/>
            </a:pPr>
            <a:r>
              <a:rPr lang="ru-RU" dirty="0" smtClean="0">
                <a:latin typeface="Times New Roman" pitchFamily="18" charset="0"/>
                <a:cs typeface="Times New Roman" pitchFamily="18" charset="0"/>
              </a:rPr>
              <a:t>нелинейный (с применением повышающего или понижающего коэффициента).</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692696"/>
            <a:ext cx="8229600" cy="5760640"/>
          </a:xfrm>
        </p:spPr>
        <p:txBody>
          <a:bodyPr>
            <a:normAutofit lnSpcReduction="10000"/>
          </a:bodyPr>
          <a:lstStyle/>
          <a:p>
            <a:pPr algn="just">
              <a:buNone/>
            </a:pPr>
            <a:r>
              <a:rPr lang="ru-RU" sz="3600" dirty="0">
                <a:latin typeface="Times New Roman" pitchFamily="18" charset="0"/>
                <a:cs typeface="Times New Roman" pitchFamily="18" charset="0"/>
              </a:rPr>
              <a:t>Учетная политика в хозяйствующих субъектах разрабатывается на основании Положения по ведению бухгалтерского учета «Учетная политика организации» (ПБУ 1/2008). В соответствии с этим ПБУ главный бухгалтер формирует учетную политику организации, которая утверждается приказом или распоряжением руководителя организации.</a:t>
            </a:r>
          </a:p>
          <a:p>
            <a:endParaRPr lang="ru-RU" dirty="0"/>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473952"/>
          </a:xfrm>
        </p:spPr>
        <p:txBody>
          <a:bodyPr>
            <a:normAutofit/>
          </a:bodyPr>
          <a:lstStyle/>
          <a:p>
            <a:pPr algn="just">
              <a:buNone/>
            </a:pPr>
            <a:r>
              <a:rPr lang="ru-RU" sz="3000" dirty="0" smtClean="0">
                <a:latin typeface="Times New Roman" pitchFamily="18" charset="0"/>
                <a:cs typeface="Times New Roman" pitchFamily="18" charset="0"/>
              </a:rPr>
              <a:t>Амортизация начинает начисляться с первого числа месяца, следующего за месяцем принятия НМА к бухгалтерскому учету.</a:t>
            </a:r>
          </a:p>
          <a:p>
            <a:pPr algn="just">
              <a:buNone/>
            </a:pPr>
            <a:r>
              <a:rPr lang="ru-RU" sz="3000" dirty="0" smtClean="0">
                <a:latin typeface="Times New Roman" pitchFamily="18" charset="0"/>
                <a:cs typeface="Times New Roman" pitchFamily="18" charset="0"/>
              </a:rPr>
              <a:t>Амортизация прекращает начисляться с первого числа месяца, следующего за месяцем выбытия НМА или окончания срока полезного использования.</a:t>
            </a:r>
          </a:p>
          <a:p>
            <a:pPr algn="just">
              <a:buNone/>
            </a:pPr>
            <a:r>
              <a:rPr lang="ru-RU" sz="3000" dirty="0" smtClean="0">
                <a:latin typeface="Times New Roman" pitchFamily="18" charset="0"/>
                <a:cs typeface="Times New Roman" pitchFamily="18" charset="0"/>
              </a:rPr>
              <a:t>Для учета амортизации НМА применяется счет 05 (пассивный, регулирующий).</a:t>
            </a:r>
          </a:p>
          <a:p>
            <a:pPr algn="just">
              <a:buNone/>
            </a:pPr>
            <a:r>
              <a:rPr lang="ru-RU" sz="3000" dirty="0" smtClean="0">
                <a:latin typeface="Times New Roman" pitchFamily="18" charset="0"/>
                <a:cs typeface="Times New Roman" pitchFamily="18" charset="0"/>
              </a:rPr>
              <a:t>Ежемесячно при начислении амортизации нематериальных активов оформляется запись </a:t>
            </a:r>
            <a:r>
              <a:rPr lang="ru-RU" sz="3000" b="1" dirty="0" smtClean="0">
                <a:latin typeface="Times New Roman" pitchFamily="18" charset="0"/>
                <a:cs typeface="Times New Roman" pitchFamily="18" charset="0"/>
              </a:rPr>
              <a:t>Д-20 (23, 25, 26, 44)   К-05.</a:t>
            </a:r>
            <a:endParaRPr lang="ru-RU" sz="3000" dirty="0" smtClean="0">
              <a:latin typeface="Times New Roman" pitchFamily="18" charset="0"/>
              <a:cs typeface="Times New Roman" pitchFamily="18" charset="0"/>
            </a:endParaRPr>
          </a:p>
          <a:p>
            <a:endParaRPr lang="ru-RU" dirty="0"/>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13304"/>
          </a:xfrm>
        </p:spPr>
        <p:txBody>
          <a:bodyPr>
            <a:normAutofit fontScale="92500" lnSpcReduction="10000"/>
          </a:bodyPr>
          <a:lstStyle/>
          <a:p>
            <a:pPr algn="just">
              <a:buNone/>
            </a:pPr>
            <a:r>
              <a:rPr lang="ru-RU" sz="3200" dirty="0" smtClean="0">
                <a:latin typeface="Times New Roman" pitchFamily="18" charset="0"/>
                <a:cs typeface="Times New Roman" pitchFamily="18" charset="0"/>
              </a:rPr>
              <a:t>В бухгалтерском балансе нематериальные активы отражается по остаточной стоимости, т.е. за минусом начисленной амортизации в первом разделе «</a:t>
            </a:r>
            <a:r>
              <a:rPr lang="ru-RU" sz="3200" dirty="0" err="1" smtClean="0">
                <a:latin typeface="Times New Roman" pitchFamily="18" charset="0"/>
                <a:cs typeface="Times New Roman" pitchFamily="18" charset="0"/>
              </a:rPr>
              <a:t>Внеоборотные</a:t>
            </a:r>
            <a:r>
              <a:rPr lang="ru-RU" sz="3200" dirty="0" smtClean="0">
                <a:latin typeface="Times New Roman" pitchFamily="18" charset="0"/>
                <a:cs typeface="Times New Roman" pitchFamily="18" charset="0"/>
              </a:rPr>
              <a:t> активы» по строке 1110 «Нематериальные активы».</a:t>
            </a:r>
          </a:p>
          <a:p>
            <a:pPr algn="just">
              <a:buNone/>
            </a:pPr>
            <a:r>
              <a:rPr lang="ru-RU" sz="3200" dirty="0" smtClean="0">
                <a:latin typeface="Times New Roman" pitchFamily="18" charset="0"/>
                <a:cs typeface="Times New Roman" pitchFamily="18" charset="0"/>
              </a:rPr>
              <a:t>Кроме того, информация об объектах нематериальных активов содержится в Пояснениях к бухгалтерскому балансу и отчету о прибылях и убытках в разделе 1 «Нематериальные активы и расходы на научно-исследовательские, опытно-конструкторские и технологические работы (НИОКР)».</a:t>
            </a:r>
          </a:p>
          <a:p>
            <a:endParaRPr lang="ru-RU"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4.Учет выбытия нематериальных активов.</a:t>
            </a:r>
            <a:endParaRPr lang="ru-RU" dirty="0"/>
          </a:p>
        </p:txBody>
      </p:sp>
      <p:sp>
        <p:nvSpPr>
          <p:cNvPr id="3" name="Содержимое 2"/>
          <p:cNvSpPr>
            <a:spLocks noGrp="1"/>
          </p:cNvSpPr>
          <p:nvPr>
            <p:ph sz="quarter" idx="1"/>
          </p:nvPr>
        </p:nvSpPr>
        <p:spPr/>
        <p:txBody>
          <a:bodyPr>
            <a:normAutofit/>
          </a:bodyPr>
          <a:lstStyle/>
          <a:p>
            <a:pPr algn="just">
              <a:buNone/>
            </a:pPr>
            <a:r>
              <a:rPr lang="ru-RU" dirty="0" smtClean="0">
                <a:latin typeface="Times New Roman" pitchFamily="18" charset="0"/>
                <a:cs typeface="Times New Roman" pitchFamily="18" charset="0"/>
              </a:rPr>
              <a:t>Основными причинами выбытия объектов нематериальных активов из организации являются:</a:t>
            </a:r>
          </a:p>
          <a:p>
            <a:pPr lvl="0" algn="just">
              <a:buNone/>
            </a:pPr>
            <a:r>
              <a:rPr lang="ru-RU" dirty="0" smtClean="0">
                <a:latin typeface="Times New Roman" pitchFamily="18" charset="0"/>
                <a:cs typeface="Times New Roman" pitchFamily="18" charset="0"/>
              </a:rPr>
              <a:t>продажа на основании договора уступки прав;</a:t>
            </a:r>
          </a:p>
          <a:p>
            <a:pPr lvl="0" algn="just">
              <a:buNone/>
            </a:pPr>
            <a:r>
              <a:rPr lang="ru-RU" dirty="0" smtClean="0">
                <a:latin typeface="Times New Roman" pitchFamily="18" charset="0"/>
                <a:cs typeface="Times New Roman" pitchFamily="18" charset="0"/>
              </a:rPr>
              <a:t>безвозмездная передача;</a:t>
            </a:r>
          </a:p>
          <a:p>
            <a:pPr lvl="0" algn="just">
              <a:buNone/>
            </a:pPr>
            <a:r>
              <a:rPr lang="ru-RU" dirty="0" smtClean="0">
                <a:latin typeface="Times New Roman" pitchFamily="18" charset="0"/>
                <a:cs typeface="Times New Roman" pitchFamily="18" charset="0"/>
              </a:rPr>
              <a:t>передача в качестве вклада в уставный капитал другой организации;</a:t>
            </a:r>
          </a:p>
          <a:p>
            <a:pPr lvl="0" algn="just">
              <a:buNone/>
            </a:pPr>
            <a:r>
              <a:rPr lang="ru-RU" dirty="0" smtClean="0">
                <a:latin typeface="Times New Roman" pitchFamily="18" charset="0"/>
                <a:cs typeface="Times New Roman" pitchFamily="18" charset="0"/>
              </a:rPr>
              <a:t>списание вследствие невозможности дальнейшего использования.</a:t>
            </a:r>
          </a:p>
          <a:p>
            <a:pPr algn="just">
              <a:buNone/>
            </a:pPr>
            <a:r>
              <a:rPr lang="ru-RU" dirty="0" smtClean="0">
                <a:latin typeface="Times New Roman" pitchFamily="18" charset="0"/>
                <a:cs typeface="Times New Roman" pitchFamily="18" charset="0"/>
              </a:rPr>
              <a:t>Выбытие объектов нематериальных активов по различным причинам отражается в бухгалтерском учете с использованием </a:t>
            </a:r>
            <a:r>
              <a:rPr lang="ru-RU" i="1" dirty="0" smtClean="0">
                <a:latin typeface="Times New Roman" pitchFamily="18" charset="0"/>
                <a:cs typeface="Times New Roman" pitchFamily="18" charset="0"/>
              </a:rPr>
              <a:t>счета 91 «Прочие доходы и расходы»</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Autofit/>
          </a:bodyPr>
          <a:lstStyle/>
          <a:p>
            <a:pPr algn="just">
              <a:buNone/>
            </a:pPr>
            <a:r>
              <a:rPr lang="ru-RU" b="1" i="1" dirty="0" smtClean="0">
                <a:latin typeface="Times New Roman" pitchFamily="18" charset="0"/>
                <a:cs typeface="Times New Roman" pitchFamily="18" charset="0"/>
              </a:rPr>
              <a:t>Продажа нематериальных активов по договору уступки прав.</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1. Д-62 (76)   К-91.1</a:t>
            </a:r>
            <a:r>
              <a:rPr lang="ru-RU" dirty="0" smtClean="0">
                <a:latin typeface="Times New Roman" pitchFamily="18" charset="0"/>
                <a:cs typeface="Times New Roman" pitchFamily="18" charset="0"/>
              </a:rPr>
              <a:t> отражена продажная стоимость объекта нематериальных активов, включая НДС согласно договору уступки прав.</a:t>
            </a:r>
          </a:p>
          <a:p>
            <a:pPr algn="just">
              <a:buNone/>
            </a:pPr>
            <a:r>
              <a:rPr lang="ru-RU" b="1" dirty="0" smtClean="0">
                <a:latin typeface="Times New Roman" pitchFamily="18" charset="0"/>
                <a:cs typeface="Times New Roman" pitchFamily="18" charset="0"/>
              </a:rPr>
              <a:t>2. Д-91.2   К-68</a:t>
            </a:r>
            <a:r>
              <a:rPr lang="ru-RU" dirty="0" smtClean="0">
                <a:latin typeface="Times New Roman" pitchFamily="18" charset="0"/>
                <a:cs typeface="Times New Roman" pitchFamily="18" charset="0"/>
              </a:rPr>
              <a:t> начислен НДС к уплате в бюджет.</a:t>
            </a:r>
          </a:p>
          <a:p>
            <a:pPr algn="just">
              <a:buNone/>
            </a:pPr>
            <a:r>
              <a:rPr lang="ru-RU" b="1" dirty="0" smtClean="0">
                <a:latin typeface="Times New Roman" pitchFamily="18" charset="0"/>
                <a:cs typeface="Times New Roman" pitchFamily="18" charset="0"/>
              </a:rPr>
              <a:t>3. Д-05   К-04</a:t>
            </a:r>
            <a:r>
              <a:rPr lang="ru-RU" dirty="0" smtClean="0">
                <a:latin typeface="Times New Roman" pitchFamily="18" charset="0"/>
                <a:cs typeface="Times New Roman" pitchFamily="18" charset="0"/>
              </a:rPr>
              <a:t> списана сумма начисленной ранее амортизации по выбывающему объекту нематериального актива.</a:t>
            </a:r>
          </a:p>
          <a:p>
            <a:pPr algn="just">
              <a:buNone/>
            </a:pPr>
            <a:r>
              <a:rPr lang="ru-RU" b="1" dirty="0" smtClean="0">
                <a:latin typeface="Times New Roman" pitchFamily="18" charset="0"/>
                <a:cs typeface="Times New Roman" pitchFamily="18" charset="0"/>
              </a:rPr>
              <a:t>4. Д-91.2   К-04</a:t>
            </a:r>
            <a:r>
              <a:rPr lang="ru-RU" dirty="0" smtClean="0">
                <a:latin typeface="Times New Roman" pitchFamily="18" charset="0"/>
                <a:cs typeface="Times New Roman" pitchFamily="18" charset="0"/>
              </a:rPr>
              <a:t> списана остаточная стоимость объекта нематериальных активов.</a:t>
            </a:r>
          </a:p>
          <a:p>
            <a:pPr algn="just">
              <a:buNone/>
            </a:pPr>
            <a:r>
              <a:rPr lang="ru-RU" b="1" dirty="0" smtClean="0">
                <a:latin typeface="Times New Roman" pitchFamily="18" charset="0"/>
                <a:cs typeface="Times New Roman" pitchFamily="18" charset="0"/>
              </a:rPr>
              <a:t>5. </a:t>
            </a:r>
            <a:r>
              <a:rPr lang="ru-RU" dirty="0" smtClean="0">
                <a:latin typeface="Times New Roman" pitchFamily="18" charset="0"/>
                <a:cs typeface="Times New Roman" pitchFamily="18" charset="0"/>
              </a:rPr>
              <a:t>Определяем финансовый результат:</a:t>
            </a:r>
          </a:p>
          <a:p>
            <a:pPr algn="just">
              <a:buNone/>
            </a:pPr>
            <a:r>
              <a:rPr lang="ru-RU" dirty="0" smtClean="0">
                <a:latin typeface="Times New Roman" pitchFamily="18" charset="0"/>
                <a:cs typeface="Times New Roman" pitchFamily="18" charset="0"/>
              </a:rPr>
              <a:t>а) </a:t>
            </a:r>
            <a:r>
              <a:rPr lang="ru-RU" b="1" dirty="0" smtClean="0">
                <a:latin typeface="Times New Roman" pitchFamily="18" charset="0"/>
                <a:cs typeface="Times New Roman" pitchFamily="18" charset="0"/>
              </a:rPr>
              <a:t>Д-91.9   К-99</a:t>
            </a:r>
            <a:r>
              <a:rPr lang="ru-RU" dirty="0" smtClean="0">
                <a:latin typeface="Times New Roman" pitchFamily="18" charset="0"/>
                <a:cs typeface="Times New Roman" pitchFamily="18" charset="0"/>
              </a:rPr>
              <a:t> прибыль;</a:t>
            </a:r>
          </a:p>
          <a:p>
            <a:pPr algn="just">
              <a:buNone/>
            </a:pPr>
            <a:r>
              <a:rPr lang="ru-RU" dirty="0" smtClean="0">
                <a:latin typeface="Times New Roman" pitchFamily="18" charset="0"/>
                <a:cs typeface="Times New Roman" pitchFamily="18" charset="0"/>
              </a:rPr>
              <a:t>б) </a:t>
            </a:r>
            <a:r>
              <a:rPr lang="ru-RU" b="1" dirty="0" smtClean="0">
                <a:latin typeface="Times New Roman" pitchFamily="18" charset="0"/>
                <a:cs typeface="Times New Roman" pitchFamily="18" charset="0"/>
              </a:rPr>
              <a:t>Д-99   К-91.9 </a:t>
            </a:r>
            <a:r>
              <a:rPr lang="ru-RU" dirty="0" smtClean="0">
                <a:latin typeface="Times New Roman" pitchFamily="18" charset="0"/>
                <a:cs typeface="Times New Roman" pitchFamily="18" charset="0"/>
              </a:rPr>
              <a:t>убыток.</a:t>
            </a:r>
          </a:p>
          <a:p>
            <a:pPr algn="just">
              <a:buNone/>
            </a:pPr>
            <a:r>
              <a:rPr lang="ru-RU" b="1" dirty="0" smtClean="0">
                <a:latin typeface="Times New Roman" pitchFamily="18" charset="0"/>
                <a:cs typeface="Times New Roman" pitchFamily="18" charset="0"/>
              </a:rPr>
              <a:t>6. Д-51   К-62 (76)</a:t>
            </a:r>
            <a:r>
              <a:rPr lang="ru-RU" dirty="0" smtClean="0">
                <a:latin typeface="Times New Roman" pitchFamily="18" charset="0"/>
                <a:cs typeface="Times New Roman" pitchFamily="18" charset="0"/>
              </a:rPr>
              <a:t> получена оплата от покупателя.</a:t>
            </a:r>
          </a:p>
          <a:p>
            <a:pPr algn="just">
              <a:buNone/>
            </a:pPr>
            <a:r>
              <a:rPr lang="ru-RU" b="1" dirty="0" smtClean="0">
                <a:latin typeface="Times New Roman" pitchFamily="18" charset="0"/>
                <a:cs typeface="Times New Roman" pitchFamily="18" charset="0"/>
              </a:rPr>
              <a:t>7. Д-68   К-51</a:t>
            </a:r>
            <a:r>
              <a:rPr lang="ru-RU" dirty="0" smtClean="0">
                <a:latin typeface="Times New Roman" pitchFamily="18" charset="0"/>
                <a:cs typeface="Times New Roman" pitchFamily="18" charset="0"/>
              </a:rPr>
              <a:t> перечислен НДС в бюджет.</a:t>
            </a:r>
            <a:endParaRPr lang="ru-RU" dirty="0">
              <a:latin typeface="Times New Roman" pitchFamily="18" charset="0"/>
              <a:cs typeface="Times New Roman" pitchFamily="18" charset="0"/>
            </a:endParaRP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sz="2500" b="1" i="1" dirty="0" smtClean="0">
                <a:latin typeface="Times New Roman" pitchFamily="18" charset="0"/>
                <a:cs typeface="Times New Roman" pitchFamily="18" charset="0"/>
              </a:rPr>
              <a:t>Безвозмездная передача нематериальных активов. </a:t>
            </a:r>
            <a:endParaRPr lang="ru-RU" sz="2500" dirty="0" smtClean="0">
              <a:latin typeface="Times New Roman" pitchFamily="18" charset="0"/>
              <a:cs typeface="Times New Roman" pitchFamily="18" charset="0"/>
            </a:endParaRPr>
          </a:p>
          <a:p>
            <a:pPr marL="457200" indent="-457200" algn="just">
              <a:buFont typeface="+mj-lt"/>
              <a:buAutoNum type="arabicPeriod"/>
            </a:pPr>
            <a:r>
              <a:rPr lang="ru-RU" sz="2500" b="1" dirty="0" smtClean="0">
                <a:latin typeface="Times New Roman" pitchFamily="18" charset="0"/>
                <a:cs typeface="Times New Roman" pitchFamily="18" charset="0"/>
              </a:rPr>
              <a:t>Д-05   К-04</a:t>
            </a:r>
            <a:r>
              <a:rPr lang="ru-RU" sz="2500" dirty="0" smtClean="0">
                <a:latin typeface="Times New Roman" pitchFamily="18" charset="0"/>
                <a:cs typeface="Times New Roman" pitchFamily="18" charset="0"/>
              </a:rPr>
              <a:t> списана сумма начисленной ранее амортизации по передаваемому активу.</a:t>
            </a:r>
          </a:p>
          <a:p>
            <a:pPr marL="457200" indent="-457200" algn="just">
              <a:buFont typeface="+mj-lt"/>
              <a:buAutoNum type="arabicPeriod"/>
            </a:pPr>
            <a:r>
              <a:rPr lang="ru-RU" sz="2500" b="1" dirty="0" smtClean="0">
                <a:latin typeface="Times New Roman" pitchFamily="18" charset="0"/>
                <a:cs typeface="Times New Roman" pitchFamily="18" charset="0"/>
              </a:rPr>
              <a:t>Д-91.2   К-04</a:t>
            </a:r>
            <a:r>
              <a:rPr lang="ru-RU" sz="2500" dirty="0" smtClean="0">
                <a:latin typeface="Times New Roman" pitchFamily="18" charset="0"/>
                <a:cs typeface="Times New Roman" pitchFamily="18" charset="0"/>
              </a:rPr>
              <a:t> списана остаточная стоимость объекта нематериальных активов.</a:t>
            </a:r>
          </a:p>
          <a:p>
            <a:pPr marL="457200" indent="-457200" algn="just">
              <a:buFont typeface="+mj-lt"/>
              <a:buAutoNum type="arabicPeriod"/>
            </a:pPr>
            <a:r>
              <a:rPr lang="ru-RU" sz="2500" b="1" dirty="0" smtClean="0">
                <a:latin typeface="Times New Roman" pitchFamily="18" charset="0"/>
                <a:cs typeface="Times New Roman" pitchFamily="18" charset="0"/>
              </a:rPr>
              <a:t>Д-99   К-91.9</a:t>
            </a:r>
            <a:r>
              <a:rPr lang="ru-RU" sz="2500" dirty="0" smtClean="0">
                <a:latin typeface="Times New Roman" pitchFamily="18" charset="0"/>
                <a:cs typeface="Times New Roman" pitchFamily="18" charset="0"/>
              </a:rPr>
              <a:t> списан убыток от передачи объекта нематериальных активов.</a:t>
            </a:r>
          </a:p>
          <a:p>
            <a:pPr marL="457200" indent="-457200" algn="just">
              <a:buFont typeface="+mj-lt"/>
              <a:buAutoNum type="arabicPeriod"/>
            </a:pPr>
            <a:r>
              <a:rPr lang="ru-RU" sz="2500" b="1" i="1" dirty="0" smtClean="0">
                <a:latin typeface="Times New Roman" pitchFamily="18" charset="0"/>
                <a:cs typeface="Times New Roman" pitchFamily="18" charset="0"/>
              </a:rPr>
              <a:t>Передача нематериальных активов в качестве вклада в уставный капитал другой организации. </a:t>
            </a:r>
            <a:endParaRPr lang="ru-RU" sz="2500" dirty="0" smtClean="0">
              <a:latin typeface="Times New Roman" pitchFamily="18" charset="0"/>
              <a:cs typeface="Times New Roman" pitchFamily="18" charset="0"/>
            </a:endParaRPr>
          </a:p>
          <a:p>
            <a:pPr marL="457200" indent="-457200" algn="just">
              <a:buFont typeface="+mj-lt"/>
              <a:buAutoNum type="arabicPeriod"/>
            </a:pPr>
            <a:r>
              <a:rPr lang="ru-RU" sz="2500" b="1" dirty="0" smtClean="0">
                <a:latin typeface="Times New Roman" pitchFamily="18" charset="0"/>
                <a:cs typeface="Times New Roman" pitchFamily="18" charset="0"/>
              </a:rPr>
              <a:t>Д-58.1   К-91.1</a:t>
            </a:r>
            <a:r>
              <a:rPr lang="ru-RU" sz="2500" dirty="0" smtClean="0">
                <a:latin typeface="Times New Roman" pitchFamily="18" charset="0"/>
                <a:cs typeface="Times New Roman" pitchFamily="18" charset="0"/>
              </a:rPr>
              <a:t> отражена величина вклада в уставный капитал.</a:t>
            </a:r>
          </a:p>
          <a:p>
            <a:pPr marL="457200" indent="-457200" algn="just">
              <a:buFont typeface="+mj-lt"/>
              <a:buAutoNum type="arabicPeriod"/>
            </a:pPr>
            <a:r>
              <a:rPr lang="ru-RU" sz="2500" b="1" dirty="0" smtClean="0">
                <a:latin typeface="Times New Roman" pitchFamily="18" charset="0"/>
                <a:cs typeface="Times New Roman" pitchFamily="18" charset="0"/>
              </a:rPr>
              <a:t>Д-05   К-04</a:t>
            </a:r>
            <a:r>
              <a:rPr lang="ru-RU" sz="2500" dirty="0" smtClean="0">
                <a:latin typeface="Times New Roman" pitchFamily="18" charset="0"/>
                <a:cs typeface="Times New Roman" pitchFamily="18" charset="0"/>
              </a:rPr>
              <a:t> списана сумма начисленной ранее амортизации по переданному объекту нематериальных активов.</a:t>
            </a:r>
          </a:p>
          <a:p>
            <a:pPr marL="457200" indent="-457200" algn="just">
              <a:buFont typeface="+mj-lt"/>
              <a:buAutoNum type="arabicPeriod"/>
            </a:pPr>
            <a:r>
              <a:rPr lang="ru-RU" sz="2500" b="1" dirty="0" smtClean="0">
                <a:latin typeface="Times New Roman" pitchFamily="18" charset="0"/>
                <a:cs typeface="Times New Roman" pitchFamily="18" charset="0"/>
              </a:rPr>
              <a:t>Д-91.2   К-04</a:t>
            </a:r>
            <a:r>
              <a:rPr lang="ru-RU" sz="2500" dirty="0" smtClean="0">
                <a:latin typeface="Times New Roman" pitchFamily="18" charset="0"/>
                <a:cs typeface="Times New Roman" pitchFamily="18" charset="0"/>
              </a:rPr>
              <a:t> списана остаточная стоимость нематериального актива.</a:t>
            </a:r>
          </a:p>
          <a:p>
            <a:pPr marL="457200" indent="-457200" algn="just">
              <a:buFont typeface="+mj-lt"/>
              <a:buAutoNum type="arabicPeriod"/>
            </a:pPr>
            <a:r>
              <a:rPr lang="ru-RU" sz="2500" dirty="0" smtClean="0">
                <a:latin typeface="Times New Roman" pitchFamily="18" charset="0"/>
                <a:cs typeface="Times New Roman" pitchFamily="18" charset="0"/>
              </a:rPr>
              <a:t>Определяем финансовый результат:</a:t>
            </a:r>
          </a:p>
          <a:p>
            <a:pPr marL="457200" indent="-457200" algn="just">
              <a:buFont typeface="+mj-lt"/>
              <a:buAutoNum type="alphaLcParenR"/>
            </a:pPr>
            <a:r>
              <a:rPr lang="ru-RU" sz="2500" b="1" dirty="0" smtClean="0">
                <a:latin typeface="Times New Roman" pitchFamily="18" charset="0"/>
                <a:cs typeface="Times New Roman" pitchFamily="18" charset="0"/>
              </a:rPr>
              <a:t>Д-91.9   К-99</a:t>
            </a:r>
            <a:r>
              <a:rPr lang="ru-RU" sz="2500" dirty="0" smtClean="0">
                <a:latin typeface="Times New Roman" pitchFamily="18" charset="0"/>
                <a:cs typeface="Times New Roman" pitchFamily="18" charset="0"/>
              </a:rPr>
              <a:t> прибыль;</a:t>
            </a:r>
          </a:p>
          <a:p>
            <a:pPr marL="457200" indent="-457200" algn="just">
              <a:buFont typeface="+mj-lt"/>
              <a:buAutoNum type="alphaLcParenR"/>
            </a:pPr>
            <a:r>
              <a:rPr lang="ru-RU" sz="2500" b="1" dirty="0" smtClean="0">
                <a:latin typeface="Times New Roman" pitchFamily="18" charset="0"/>
                <a:cs typeface="Times New Roman" pitchFamily="18" charset="0"/>
              </a:rPr>
              <a:t>Д-99   К-91.9</a:t>
            </a:r>
            <a:r>
              <a:rPr lang="ru-RU" sz="2500" dirty="0" smtClean="0">
                <a:latin typeface="Times New Roman" pitchFamily="18" charset="0"/>
                <a:cs typeface="Times New Roman" pitchFamily="18" charset="0"/>
              </a:rPr>
              <a:t> убыток.</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fontScale="92500" lnSpcReduction="20000"/>
          </a:bodyPr>
          <a:lstStyle/>
          <a:p>
            <a:pPr algn="just">
              <a:buNone/>
            </a:pPr>
            <a:r>
              <a:rPr lang="ru-RU" sz="2500" b="1" i="1" dirty="0" smtClean="0">
                <a:latin typeface="Times New Roman" pitchFamily="18" charset="0"/>
                <a:cs typeface="Times New Roman" pitchFamily="18" charset="0"/>
              </a:rPr>
              <a:t>Списание нематериальных активов из-за невозможности дальнейшего использования.</a:t>
            </a:r>
            <a:endParaRPr lang="ru-RU" sz="2500" dirty="0" smtClean="0">
              <a:latin typeface="Times New Roman" pitchFamily="18" charset="0"/>
              <a:cs typeface="Times New Roman" pitchFamily="18" charset="0"/>
            </a:endParaRPr>
          </a:p>
          <a:p>
            <a:pPr marL="457200" indent="-457200" algn="just">
              <a:buFont typeface="+mj-lt"/>
              <a:buAutoNum type="arabicPeriod"/>
            </a:pPr>
            <a:r>
              <a:rPr lang="ru-RU" sz="2500" b="1" dirty="0" smtClean="0">
                <a:latin typeface="Times New Roman" pitchFamily="18" charset="0"/>
                <a:cs typeface="Times New Roman" pitchFamily="18" charset="0"/>
              </a:rPr>
              <a:t>Д-05   К-04</a:t>
            </a:r>
            <a:r>
              <a:rPr lang="ru-RU" sz="2500" dirty="0" smtClean="0">
                <a:latin typeface="Times New Roman" pitchFamily="18" charset="0"/>
                <a:cs typeface="Times New Roman" pitchFamily="18" charset="0"/>
              </a:rPr>
              <a:t> списываем сумму начисленной ранее амортизации.</a:t>
            </a:r>
          </a:p>
          <a:p>
            <a:pPr marL="457200" indent="-457200" algn="just">
              <a:buFont typeface="+mj-lt"/>
              <a:buAutoNum type="arabicPeriod"/>
            </a:pPr>
            <a:r>
              <a:rPr lang="ru-RU" sz="2500" b="1" dirty="0" smtClean="0">
                <a:latin typeface="Times New Roman" pitchFamily="18" charset="0"/>
                <a:cs typeface="Times New Roman" pitchFamily="18" charset="0"/>
              </a:rPr>
              <a:t>Д-91.2   К-04</a:t>
            </a:r>
            <a:r>
              <a:rPr lang="ru-RU" sz="2500" dirty="0" smtClean="0">
                <a:latin typeface="Times New Roman" pitchFamily="18" charset="0"/>
                <a:cs typeface="Times New Roman" pitchFamily="18" charset="0"/>
              </a:rPr>
              <a:t> списывается остаточная стоимость объекта нематериальных активов.</a:t>
            </a:r>
          </a:p>
          <a:p>
            <a:pPr marL="457200" indent="-457200" algn="just">
              <a:buFont typeface="+mj-lt"/>
              <a:buAutoNum type="arabicPeriod"/>
            </a:pPr>
            <a:r>
              <a:rPr lang="ru-RU" sz="2500" b="1" dirty="0" smtClean="0">
                <a:latin typeface="Times New Roman" pitchFamily="18" charset="0"/>
                <a:cs typeface="Times New Roman" pitchFamily="18" charset="0"/>
              </a:rPr>
              <a:t>Д-99   К-91.9</a:t>
            </a:r>
            <a:r>
              <a:rPr lang="ru-RU" sz="2500" dirty="0" smtClean="0">
                <a:latin typeface="Times New Roman" pitchFamily="18" charset="0"/>
                <a:cs typeface="Times New Roman" pitchFamily="18" charset="0"/>
              </a:rPr>
              <a:t> отражен убыток от списания объекта нематериальных активов.</a:t>
            </a:r>
          </a:p>
          <a:p>
            <a:pPr algn="just">
              <a:buNone/>
            </a:pPr>
            <a:r>
              <a:rPr lang="ru-RU" sz="2500" dirty="0" smtClean="0">
                <a:latin typeface="Times New Roman" pitchFamily="18" charset="0"/>
                <a:cs typeface="Times New Roman" pitchFamily="18" charset="0"/>
              </a:rPr>
              <a:t> </a:t>
            </a:r>
          </a:p>
          <a:p>
            <a:pPr algn="just">
              <a:buNone/>
            </a:pPr>
            <a:r>
              <a:rPr lang="ru-RU" sz="2500" dirty="0" smtClean="0">
                <a:latin typeface="Times New Roman" pitchFamily="18" charset="0"/>
                <a:cs typeface="Times New Roman" pitchFamily="18" charset="0"/>
              </a:rPr>
              <a:t>По нематериальным активам должна проводиться инвентаризация не реже одного раза в три года. </a:t>
            </a:r>
          </a:p>
          <a:p>
            <a:pPr algn="just">
              <a:buNone/>
            </a:pPr>
            <a:r>
              <a:rPr lang="ru-RU" sz="2500" dirty="0" smtClean="0">
                <a:latin typeface="Times New Roman" pitchFamily="18" charset="0"/>
                <a:cs typeface="Times New Roman" pitchFamily="18" charset="0"/>
              </a:rPr>
              <a:t>При инвентаризации нематериальных активов необходимо проверить:</a:t>
            </a:r>
          </a:p>
          <a:p>
            <a:pPr algn="just"/>
            <a:r>
              <a:rPr lang="ru-RU" sz="2500" dirty="0" smtClean="0">
                <a:latin typeface="Times New Roman" pitchFamily="18" charset="0"/>
                <a:cs typeface="Times New Roman" pitchFamily="18" charset="0"/>
              </a:rPr>
              <a:t>наличие документов, подтверждающих существование нематериальных активов и прав у организации на результаты интеллектуальной деятельности;</a:t>
            </a:r>
          </a:p>
          <a:p>
            <a:pPr algn="just"/>
            <a:r>
              <a:rPr lang="ru-RU" sz="2500" dirty="0" smtClean="0">
                <a:latin typeface="Times New Roman" pitchFamily="18" charset="0"/>
                <a:cs typeface="Times New Roman" pitchFamily="18" charset="0"/>
              </a:rPr>
              <a:t>правильность и своевременность отражения нематериальных активов в бухгалтерском учете и других формах отчетности.</a:t>
            </a:r>
          </a:p>
          <a:p>
            <a:endParaRPr lang="ru-RU"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1143000"/>
          </a:xfrm>
        </p:spPr>
        <p:txBody>
          <a:bodyPr/>
          <a:lstStyle/>
          <a:p>
            <a:pPr algn="ctr"/>
            <a:r>
              <a:rPr lang="ru-RU" dirty="0" smtClean="0">
                <a:latin typeface="Times New Roman" pitchFamily="18" charset="0"/>
                <a:cs typeface="Times New Roman" pitchFamily="18" charset="0"/>
              </a:rPr>
              <a:t>Тема 6. УЧЕТ МАТЕРИАЛЬНО-ПРОИЗВОДСТВЕННЫХ ЗАПАСОВ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395536" y="1652808"/>
            <a:ext cx="7467600" cy="5205192"/>
          </a:xfrm>
        </p:spPr>
        <p:txBody>
          <a:bodyPr/>
          <a:lstStyle/>
          <a:p>
            <a:pPr marL="457200" lvl="0" indent="-457200" algn="just">
              <a:buFont typeface="+mj-lt"/>
              <a:buAutoNum type="arabicPeriod"/>
            </a:pPr>
            <a:r>
              <a:rPr lang="ru-RU" b="1" dirty="0" smtClean="0">
                <a:latin typeface="Times New Roman" pitchFamily="18" charset="0"/>
                <a:cs typeface="Times New Roman" pitchFamily="18" charset="0"/>
              </a:rPr>
              <a:t>Понятие, классификация, оценка материально-производственных запасов.</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Документальное оформление операции по движению материалов.</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заготовления материальных ценностей.</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поставщиками.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отпуска материальных ценностей в производство.</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продажи и прочего выбытия материалов.</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Инвентаризация и переоценка материалов.</a:t>
            </a: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rmAutofit/>
          </a:bodyPr>
          <a:lstStyle/>
          <a:p>
            <a:pPr algn="just">
              <a:buNone/>
            </a:pPr>
            <a:r>
              <a:rPr lang="ru-RU" sz="3200" dirty="0" smtClean="0">
                <a:latin typeface="Times New Roman" pitchFamily="18" charset="0"/>
                <a:cs typeface="Times New Roman" pitchFamily="18" charset="0"/>
              </a:rPr>
              <a:t>Положение по бухгалтерскому учету «Учет материально-производственных запасов» (ПБУ 5/01), утверждено приказом Минфина РФ от 09.06.2001 г. № 44н, в ред. от 25.10.2010 г. № 132н.</a:t>
            </a:r>
          </a:p>
          <a:p>
            <a:pPr algn="just">
              <a:buNone/>
            </a:pPr>
            <a:r>
              <a:rPr lang="ru-RU" sz="3200" dirty="0" smtClean="0">
                <a:latin typeface="Times New Roman" pitchFamily="18" charset="0"/>
                <a:cs typeface="Times New Roman" pitchFamily="18" charset="0"/>
              </a:rPr>
              <a:t>Методические указания по бухгалтерскому учету материально-производственных запасов, утверждено приказом Минфина РФ от 28.12.2001 г. № 119н, в ред. от 24.12.2010 г. № 186н.</a:t>
            </a:r>
          </a:p>
          <a:p>
            <a:endParaRPr lang="ru-RU" dirty="0"/>
          </a:p>
        </p:txBody>
      </p:sp>
    </p:spTree>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467600" cy="1143000"/>
          </a:xfrm>
        </p:spPr>
        <p:txBody>
          <a:bodyPr>
            <a:normAutofit fontScale="90000"/>
          </a:bodyPr>
          <a:lstStyle/>
          <a:p>
            <a:pPr lvl="0" algn="ctr"/>
            <a:r>
              <a:rPr lang="ru-RU" b="1" dirty="0" smtClean="0"/>
              <a:t>1. </a:t>
            </a:r>
            <a:r>
              <a:rPr lang="ru-RU" b="1" dirty="0" smtClean="0">
                <a:latin typeface="Times New Roman" pitchFamily="18" charset="0"/>
                <a:cs typeface="Times New Roman" pitchFamily="18" charset="0"/>
              </a:rPr>
              <a:t>Понятие, классификация, оценка материально-производственных запасов.</a:t>
            </a:r>
            <a:endParaRPr lang="ru-RU" dirty="0"/>
          </a:p>
        </p:txBody>
      </p:sp>
      <p:sp>
        <p:nvSpPr>
          <p:cNvPr id="3" name="Содержимое 2"/>
          <p:cNvSpPr>
            <a:spLocks noGrp="1"/>
          </p:cNvSpPr>
          <p:nvPr>
            <p:ph sz="quarter" idx="1"/>
          </p:nvPr>
        </p:nvSpPr>
        <p:spPr/>
        <p:txBody>
          <a:bodyPr/>
          <a:lstStyle/>
          <a:p>
            <a:pPr algn="just">
              <a:buNone/>
            </a:pPr>
            <a:r>
              <a:rPr lang="ru-RU" sz="2500" dirty="0" smtClean="0">
                <a:latin typeface="Times New Roman" pitchFamily="18" charset="0"/>
                <a:cs typeface="Times New Roman" pitchFamily="18" charset="0"/>
              </a:rPr>
              <a:t>В соответствии с ПБУ 5/01 </a:t>
            </a:r>
            <a:r>
              <a:rPr lang="ru-RU" sz="2500" b="1" dirty="0" smtClean="0">
                <a:latin typeface="Times New Roman" pitchFamily="18" charset="0"/>
                <a:cs typeface="Times New Roman" pitchFamily="18" charset="0"/>
              </a:rPr>
              <a:t>материально-производственные запасы (МПЗ)</a:t>
            </a:r>
            <a:r>
              <a:rPr lang="ru-RU" sz="2500" dirty="0" smtClean="0">
                <a:latin typeface="Times New Roman" pitchFamily="18" charset="0"/>
                <a:cs typeface="Times New Roman" pitchFamily="18" charset="0"/>
              </a:rPr>
              <a:t> – 1)это часть имущества организации, используемая в качестве сырья и материалов при производстве продукции, выполнении работ и оказания услуг, предназначенных для продажи; 2)часть имущества организации сама предназначенная для продажи; 3)часть имущества организации, используемая для управленческих нужд.</a:t>
            </a:r>
          </a:p>
          <a:p>
            <a:pPr algn="just">
              <a:buNone/>
            </a:pPr>
            <a:r>
              <a:rPr lang="ru-RU" sz="2500" dirty="0" smtClean="0">
                <a:latin typeface="Times New Roman" pitchFamily="18" charset="0"/>
                <a:cs typeface="Times New Roman" pitchFamily="18" charset="0"/>
              </a:rPr>
              <a:t>В соответствии с данным определением в состав МПЗ включается: материалы; готовая продукция; товары.</a:t>
            </a:r>
          </a:p>
          <a:p>
            <a:endParaRPr lang="ru-RU" dirty="0"/>
          </a:p>
        </p:txBody>
      </p:sp>
    </p:spTree>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20000"/>
          </a:bodyPr>
          <a:lstStyle/>
          <a:p>
            <a:pPr algn="just">
              <a:buNone/>
            </a:pPr>
            <a:r>
              <a:rPr lang="ru-RU" sz="2500" dirty="0" smtClean="0">
                <a:latin typeface="Times New Roman" pitchFamily="18" charset="0"/>
                <a:cs typeface="Times New Roman" pitchFamily="18" charset="0"/>
              </a:rPr>
              <a:t>Для учета материалов используется </a:t>
            </a:r>
            <a:r>
              <a:rPr lang="ru-RU" sz="2500" i="1" dirty="0" smtClean="0">
                <a:latin typeface="Times New Roman" pitchFamily="18" charset="0"/>
                <a:cs typeface="Times New Roman" pitchFamily="18" charset="0"/>
              </a:rPr>
              <a:t>счет 10</a:t>
            </a:r>
            <a:r>
              <a:rPr lang="ru-RU" sz="2500" dirty="0" smtClean="0">
                <a:latin typeface="Times New Roman" pitchFamily="18" charset="0"/>
                <a:cs typeface="Times New Roman" pitchFamily="18" charset="0"/>
              </a:rPr>
              <a:t>. К нему открываются следующие субсчета, в соответствии с классификационными группами материалов:</a:t>
            </a:r>
          </a:p>
          <a:p>
            <a:pPr algn="just">
              <a:buNone/>
            </a:pPr>
            <a:r>
              <a:rPr lang="ru-RU" sz="2500" i="1" dirty="0" smtClean="0">
                <a:latin typeface="Times New Roman" pitchFamily="18" charset="0"/>
                <a:cs typeface="Times New Roman" pitchFamily="18" charset="0"/>
              </a:rPr>
              <a:t>10.1 «Сырье и материалы»</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10.2 «Покупные полуфабрикаты, комплектующие изделия, конструкции и детали»</a:t>
            </a:r>
            <a:r>
              <a:rPr lang="ru-RU" sz="2500" dirty="0" smtClean="0">
                <a:latin typeface="Times New Roman" pitchFamily="18" charset="0"/>
                <a:cs typeface="Times New Roman" pitchFamily="18" charset="0"/>
              </a:rPr>
              <a:t>; </a:t>
            </a:r>
          </a:p>
          <a:p>
            <a:pPr algn="just">
              <a:buNone/>
            </a:pPr>
            <a:r>
              <a:rPr lang="ru-RU" sz="2500" i="1" dirty="0" smtClean="0">
                <a:latin typeface="Times New Roman" pitchFamily="18" charset="0"/>
                <a:cs typeface="Times New Roman" pitchFamily="18" charset="0"/>
              </a:rPr>
              <a:t>10.3 «Топливо»</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10.4 «Тара и тарные материалы»</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10.5 «Запасные части»</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10.6 «Прочие материалы»</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10.7 «Материалы, переданные в переработку на сторону»</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10.8 «Строительные материалы»</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10.9 «Инвентарь и хозяйственные принадлежности»</a:t>
            </a:r>
            <a:r>
              <a:rPr lang="ru-RU" sz="2500" dirty="0" smtClean="0">
                <a:latin typeface="Times New Roman" pitchFamily="18" charset="0"/>
                <a:cs typeface="Times New Roman" pitchFamily="18" charset="0"/>
              </a:rPr>
              <a:t>;</a:t>
            </a:r>
          </a:p>
          <a:p>
            <a:pPr algn="just">
              <a:buNone/>
            </a:pPr>
            <a:r>
              <a:rPr lang="ru-RU" sz="2500" i="1" dirty="0" smtClean="0">
                <a:latin typeface="Times New Roman" pitchFamily="18" charset="0"/>
                <a:cs typeface="Times New Roman" pitchFamily="18" charset="0"/>
              </a:rPr>
              <a:t>10.10 «Специальная оснастка и специальная одежда на складе»;</a:t>
            </a:r>
            <a:endParaRPr lang="ru-RU" sz="2500" dirty="0" smtClean="0">
              <a:latin typeface="Times New Roman" pitchFamily="18" charset="0"/>
              <a:cs typeface="Times New Roman" pitchFamily="18" charset="0"/>
            </a:endParaRPr>
          </a:p>
          <a:p>
            <a:pPr algn="just">
              <a:buNone/>
            </a:pPr>
            <a:r>
              <a:rPr lang="ru-RU" sz="2500" i="1" dirty="0" smtClean="0">
                <a:latin typeface="Times New Roman" pitchFamily="18" charset="0"/>
                <a:cs typeface="Times New Roman" pitchFamily="18" charset="0"/>
              </a:rPr>
              <a:t>10.11 «Специальная оснастка и специальная одежда в эксплуатации».</a:t>
            </a:r>
            <a:endParaRPr lang="ru-RU" sz="25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20688"/>
            <a:ext cx="8229600" cy="5721499"/>
          </a:xfrm>
        </p:spPr>
        <p:txBody>
          <a:bodyPr>
            <a:normAutofit lnSpcReduction="10000"/>
          </a:bodyPr>
          <a:lstStyle/>
          <a:p>
            <a:pPr algn="just">
              <a:buNone/>
            </a:pPr>
            <a:r>
              <a:rPr lang="ru-RU" sz="4000" dirty="0">
                <a:latin typeface="Times New Roman" pitchFamily="18" charset="0"/>
                <a:cs typeface="Times New Roman" pitchFamily="18" charset="0"/>
              </a:rPr>
              <a:t>Учетная политика организации применяется с 01 января года, следующего за годом ее утверждения. Вновь созданная организация оформляет избранную учетную политику до первого представления бухгалтерской отчетности, но не позднее 90 дней со дня государственной регистрации.</a:t>
            </a:r>
          </a:p>
          <a:p>
            <a:endParaRPr lang="ru-RU" dirty="0"/>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213304"/>
          </a:xfrm>
        </p:spPr>
        <p:txBody>
          <a:bodyPr>
            <a:noAutofit/>
          </a:bodyPr>
          <a:lstStyle/>
          <a:p>
            <a:pPr algn="just">
              <a:buNone/>
            </a:pPr>
            <a:r>
              <a:rPr lang="ru-RU" sz="2050" dirty="0" smtClean="0">
                <a:latin typeface="Times New Roman" pitchFamily="18" charset="0"/>
                <a:cs typeface="Times New Roman" pitchFamily="18" charset="0"/>
              </a:rPr>
              <a:t>Кроме </a:t>
            </a:r>
            <a:r>
              <a:rPr lang="ru-RU" sz="2050" i="1" dirty="0" smtClean="0">
                <a:latin typeface="Times New Roman" pitchFamily="18" charset="0"/>
                <a:cs typeface="Times New Roman" pitchFamily="18" charset="0"/>
              </a:rPr>
              <a:t>10 счета</a:t>
            </a:r>
            <a:r>
              <a:rPr lang="ru-RU" sz="2050" dirty="0" smtClean="0">
                <a:latin typeface="Times New Roman" pitchFamily="18" charset="0"/>
                <a:cs typeface="Times New Roman" pitchFamily="18" charset="0"/>
              </a:rPr>
              <a:t> для учета материалов используются следующие </a:t>
            </a:r>
            <a:r>
              <a:rPr lang="ru-RU" sz="2050" i="1" dirty="0" smtClean="0">
                <a:latin typeface="Times New Roman" pitchFamily="18" charset="0"/>
                <a:cs typeface="Times New Roman" pitchFamily="18" charset="0"/>
              </a:rPr>
              <a:t>счета: 15, 16</a:t>
            </a:r>
            <a:r>
              <a:rPr lang="ru-RU" sz="2050" dirty="0" smtClean="0">
                <a:latin typeface="Times New Roman" pitchFamily="18" charset="0"/>
                <a:cs typeface="Times New Roman" pitchFamily="18" charset="0"/>
              </a:rPr>
              <a:t>, а так же </a:t>
            </a:r>
            <a:r>
              <a:rPr lang="ru-RU" sz="2050" dirty="0" err="1" smtClean="0">
                <a:latin typeface="Times New Roman" pitchFamily="18" charset="0"/>
                <a:cs typeface="Times New Roman" pitchFamily="18" charset="0"/>
              </a:rPr>
              <a:t>забалансовые</a:t>
            </a:r>
            <a:r>
              <a:rPr lang="ru-RU" sz="2050" dirty="0" smtClean="0">
                <a:latin typeface="Times New Roman" pitchFamily="18" charset="0"/>
                <a:cs typeface="Times New Roman" pitchFamily="18" charset="0"/>
              </a:rPr>
              <a:t> </a:t>
            </a:r>
            <a:r>
              <a:rPr lang="ru-RU" sz="2050" i="1" dirty="0" smtClean="0">
                <a:latin typeface="Times New Roman" pitchFamily="18" charset="0"/>
                <a:cs typeface="Times New Roman" pitchFamily="18" charset="0"/>
              </a:rPr>
              <a:t>счета: 002, 003</a:t>
            </a:r>
            <a:r>
              <a:rPr lang="ru-RU" sz="2050" dirty="0" smtClean="0">
                <a:latin typeface="Times New Roman" pitchFamily="18" charset="0"/>
                <a:cs typeface="Times New Roman" pitchFamily="18" charset="0"/>
              </a:rPr>
              <a:t>.</a:t>
            </a:r>
          </a:p>
          <a:p>
            <a:pPr algn="just">
              <a:buNone/>
            </a:pPr>
            <a:r>
              <a:rPr lang="ru-RU" sz="2050" dirty="0" smtClean="0">
                <a:latin typeface="Times New Roman" pitchFamily="18" charset="0"/>
                <a:cs typeface="Times New Roman" pitchFamily="18" charset="0"/>
              </a:rPr>
              <a:t>Внутри классификационных групп материалов их подразделяют  по видам, сортам и маркам. Каждому наименованию, сорту, размеру присваивается номенклатурный номер (разрабатываются и указываются номенклатурные номера в номенклатуре-ценнике). В номенклатуре-ценнике указывается единица измерения материалов и учетная цена за единицу.</a:t>
            </a:r>
          </a:p>
          <a:p>
            <a:pPr algn="just">
              <a:buNone/>
            </a:pPr>
            <a:r>
              <a:rPr lang="ru-RU" sz="2050" dirty="0" smtClean="0">
                <a:latin typeface="Times New Roman" pitchFamily="18" charset="0"/>
                <a:cs typeface="Times New Roman" pitchFamily="18" charset="0"/>
              </a:rPr>
              <a:t>Выделяют следующие задачи материалов:</a:t>
            </a:r>
          </a:p>
          <a:p>
            <a:pPr algn="just"/>
            <a:r>
              <a:rPr lang="ru-RU" sz="2050" dirty="0" smtClean="0">
                <a:latin typeface="Times New Roman" pitchFamily="18" charset="0"/>
                <a:cs typeface="Times New Roman" pitchFamily="18" charset="0"/>
              </a:rPr>
              <a:t>Правильное и своевременное документирование операций по движению материалов;</a:t>
            </a:r>
          </a:p>
          <a:p>
            <a:pPr algn="just"/>
            <a:r>
              <a:rPr lang="ru-RU" sz="2050" dirty="0" smtClean="0">
                <a:latin typeface="Times New Roman" pitchFamily="18" charset="0"/>
                <a:cs typeface="Times New Roman" pitchFamily="18" charset="0"/>
              </a:rPr>
              <a:t>Выявление фактической себестоимости заготовленных материалов;</a:t>
            </a:r>
          </a:p>
          <a:p>
            <a:pPr algn="just"/>
            <a:r>
              <a:rPr lang="ru-RU" sz="2050" dirty="0" smtClean="0">
                <a:latin typeface="Times New Roman" pitchFamily="18" charset="0"/>
                <a:cs typeface="Times New Roman" pitchFamily="18" charset="0"/>
              </a:rPr>
              <a:t>Контроль за использованием материалов в производстве в соответствии с установленными нормами расходов;</a:t>
            </a:r>
          </a:p>
          <a:p>
            <a:pPr algn="just"/>
            <a:r>
              <a:rPr lang="ru-RU" sz="2050" dirty="0" smtClean="0">
                <a:latin typeface="Times New Roman" pitchFamily="18" charset="0"/>
                <a:cs typeface="Times New Roman" pitchFamily="18" charset="0"/>
              </a:rPr>
              <a:t>Контроль за наличием и сохранностью материалов по местам их хранения;</a:t>
            </a:r>
          </a:p>
          <a:p>
            <a:pPr algn="just"/>
            <a:r>
              <a:rPr lang="ru-RU" sz="2050" dirty="0" smtClean="0">
                <a:latin typeface="Times New Roman" pitchFamily="18" charset="0"/>
                <a:cs typeface="Times New Roman" pitchFamily="18" charset="0"/>
              </a:rPr>
              <a:t>Выявление излишних и не нужных запасов материалов. </a:t>
            </a:r>
          </a:p>
          <a:p>
            <a:pPr algn="just">
              <a:buNone/>
            </a:pPr>
            <a:endParaRPr lang="ru-RU" sz="215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sz="2500" dirty="0" smtClean="0">
                <a:latin typeface="Times New Roman" pitchFamily="18" charset="0"/>
                <a:cs typeface="Times New Roman" pitchFamily="18" charset="0"/>
              </a:rPr>
              <a:t>Материалы принимаются к бухгалтерскому учету по фактической себестоимости. </a:t>
            </a:r>
            <a:r>
              <a:rPr lang="ru-RU" sz="2500" b="1" i="1" dirty="0" smtClean="0">
                <a:latin typeface="Times New Roman" pitchFamily="18" charset="0"/>
                <a:cs typeface="Times New Roman" pitchFamily="18" charset="0"/>
              </a:rPr>
              <a:t>Фактической себестоимостью материалов, приобретенных за плату</a:t>
            </a:r>
            <a:r>
              <a:rPr lang="ru-RU" sz="2500" dirty="0" smtClean="0">
                <a:latin typeface="Times New Roman" pitchFamily="18" charset="0"/>
                <a:cs typeface="Times New Roman" pitchFamily="18" charset="0"/>
              </a:rPr>
              <a:t> является сумма фактических затрат организации на приобретение за исключением НДС. </a:t>
            </a:r>
          </a:p>
          <a:p>
            <a:pPr algn="just">
              <a:buNone/>
            </a:pPr>
            <a:r>
              <a:rPr lang="ru-RU" sz="2500" dirty="0" smtClean="0">
                <a:latin typeface="Times New Roman" pitchFamily="18" charset="0"/>
                <a:cs typeface="Times New Roman" pitchFamily="18" charset="0"/>
              </a:rPr>
              <a:t>К фактическим затратам на приобретение материалов относят:</a:t>
            </a:r>
          </a:p>
          <a:p>
            <a:pPr marL="457200" lvl="0" indent="-457200" algn="just">
              <a:buFont typeface="+mj-lt"/>
              <a:buAutoNum type="arabicPeriod"/>
            </a:pPr>
            <a:r>
              <a:rPr lang="ru-RU" sz="2500" dirty="0" smtClean="0">
                <a:latin typeface="Times New Roman" pitchFamily="18" charset="0"/>
                <a:cs typeface="Times New Roman" pitchFamily="18" charset="0"/>
              </a:rPr>
              <a:t>Суммы, уплаченные в соответствии с договором поставщику или продавцу;</a:t>
            </a:r>
          </a:p>
          <a:p>
            <a:pPr marL="457200" lvl="0" indent="-457200" algn="just">
              <a:buFont typeface="+mj-lt"/>
              <a:buAutoNum type="arabicPeriod"/>
            </a:pPr>
            <a:r>
              <a:rPr lang="ru-RU" sz="2500" dirty="0" smtClean="0">
                <a:latin typeface="Times New Roman" pitchFamily="18" charset="0"/>
                <a:cs typeface="Times New Roman" pitchFamily="18" charset="0"/>
              </a:rPr>
              <a:t>Суммы, уплаченные за консультационные или информационные услуги, связанные с приобретением материалов;</a:t>
            </a:r>
          </a:p>
          <a:p>
            <a:pPr marL="457200" lvl="0" indent="-457200" algn="just">
              <a:buFont typeface="+mj-lt"/>
              <a:buAutoNum type="arabicPeriod"/>
            </a:pPr>
            <a:r>
              <a:rPr lang="ru-RU" sz="2500" dirty="0" smtClean="0">
                <a:latin typeface="Times New Roman" pitchFamily="18" charset="0"/>
                <a:cs typeface="Times New Roman" pitchFamily="18" charset="0"/>
              </a:rPr>
              <a:t>Вознаграждения, уплаченные посредническим организациям;</a:t>
            </a:r>
          </a:p>
          <a:p>
            <a:pPr marL="457200" lvl="0" indent="-457200" algn="just">
              <a:buFont typeface="+mj-lt"/>
              <a:buAutoNum type="arabicPeriod"/>
            </a:pPr>
            <a:r>
              <a:rPr lang="ru-RU" sz="2500" dirty="0" smtClean="0">
                <a:latin typeface="Times New Roman" pitchFamily="18" charset="0"/>
                <a:cs typeface="Times New Roman" pitchFamily="18" charset="0"/>
              </a:rPr>
              <a:t>Таможенные пошлины;</a:t>
            </a:r>
          </a:p>
          <a:p>
            <a:pPr marL="457200" lvl="0" indent="-457200" algn="just">
              <a:buFont typeface="+mj-lt"/>
              <a:buAutoNum type="arabicPeriod"/>
            </a:pPr>
            <a:r>
              <a:rPr lang="ru-RU" sz="2500" dirty="0" smtClean="0">
                <a:latin typeface="Times New Roman" pitchFamily="18" charset="0"/>
                <a:cs typeface="Times New Roman" pitchFamily="18" charset="0"/>
              </a:rPr>
              <a:t>Затраты по заготовке и доставке материалов до места их использования, включая расходы по страхованию;</a:t>
            </a:r>
          </a:p>
          <a:p>
            <a:pPr marL="457200" lvl="0" indent="-457200" algn="just">
              <a:buFont typeface="+mj-lt"/>
              <a:buAutoNum type="arabicPeriod"/>
            </a:pPr>
            <a:r>
              <a:rPr lang="ru-RU" sz="2500" dirty="0" smtClean="0">
                <a:latin typeface="Times New Roman" pitchFamily="18" charset="0"/>
                <a:cs typeface="Times New Roman" pitchFamily="18" charset="0"/>
              </a:rPr>
              <a:t>Затраты по доведению материалов до состояния, приготовленного к использованию. </a:t>
            </a:r>
          </a:p>
          <a:p>
            <a:pPr algn="just">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b="1" i="1" dirty="0" smtClean="0">
                <a:latin typeface="Times New Roman" pitchFamily="18" charset="0"/>
                <a:cs typeface="Times New Roman" pitchFamily="18" charset="0"/>
              </a:rPr>
              <a:t>Фактической себестоимостью материалов, изготовленных самой организацией</a:t>
            </a:r>
            <a:r>
              <a:rPr lang="ru-RU" dirty="0" smtClean="0">
                <a:latin typeface="Times New Roman" pitchFamily="18" charset="0"/>
                <a:cs typeface="Times New Roman" pitchFamily="18" charset="0"/>
              </a:rPr>
              <a:t> является сумма фактических затрат, связанных с производством материалов. </a:t>
            </a:r>
          </a:p>
          <a:p>
            <a:pPr algn="just">
              <a:buNone/>
            </a:pPr>
            <a:r>
              <a:rPr lang="ru-RU" b="1" i="1" dirty="0" smtClean="0">
                <a:latin typeface="Times New Roman" pitchFamily="18" charset="0"/>
                <a:cs typeface="Times New Roman" pitchFamily="18" charset="0"/>
              </a:rPr>
              <a:t>Фактической себестоимостью материалов, внесенных в счет вклада в уставный капитал</a:t>
            </a:r>
            <a:r>
              <a:rPr lang="ru-RU" dirty="0" smtClean="0">
                <a:latin typeface="Times New Roman" pitchFamily="18" charset="0"/>
                <a:cs typeface="Times New Roman" pitchFamily="18" charset="0"/>
              </a:rPr>
              <a:t>, является их денежная оценка, согласованная с учредителями и указанная в учредительных документах.</a:t>
            </a:r>
          </a:p>
          <a:p>
            <a:pPr algn="just">
              <a:buNone/>
            </a:pPr>
            <a:r>
              <a:rPr lang="ru-RU" b="1" i="1" dirty="0" smtClean="0">
                <a:latin typeface="Times New Roman" pitchFamily="18" charset="0"/>
                <a:cs typeface="Times New Roman" pitchFamily="18" charset="0"/>
              </a:rPr>
              <a:t>Фактической себестоимостью материалов, полученных по договору дарения</a:t>
            </a:r>
            <a:r>
              <a:rPr lang="ru-RU" dirty="0" smtClean="0">
                <a:latin typeface="Times New Roman" pitchFamily="18" charset="0"/>
                <a:cs typeface="Times New Roman" pitchFamily="18" charset="0"/>
              </a:rPr>
              <a:t>, т.е. безвозмездно, а так же материалов оприходованных от списания основных средств является их текущая рыночная стоимость на дату принятия к бухгалтерскому учету.</a:t>
            </a:r>
          </a:p>
          <a:p>
            <a:pPr algn="just">
              <a:buNone/>
            </a:pPr>
            <a:r>
              <a:rPr lang="ru-RU" b="1" i="1" dirty="0" smtClean="0">
                <a:latin typeface="Times New Roman" pitchFamily="18" charset="0"/>
                <a:cs typeface="Times New Roman" pitchFamily="18" charset="0"/>
              </a:rPr>
              <a:t>Фактической себестоимостью материалов, полученных в обмен на другое имущество, кроме денежных средств</a:t>
            </a:r>
            <a:r>
              <a:rPr lang="ru-RU" dirty="0" smtClean="0">
                <a:latin typeface="Times New Roman" pitchFamily="18" charset="0"/>
                <a:cs typeface="Times New Roman" pitchFamily="18" charset="0"/>
              </a:rPr>
              <a:t>, является рыночная стоимость, выбывающего в обмен имущества.</a:t>
            </a:r>
          </a:p>
          <a:p>
            <a:endParaRPr lang="ru-RU" dirty="0"/>
          </a:p>
        </p:txBody>
      </p:sp>
    </p:spTree>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467600" cy="6858000"/>
          </a:xfrm>
        </p:spPr>
        <p:txBody>
          <a:bodyPr>
            <a:normAutofit/>
          </a:bodyPr>
          <a:lstStyle/>
          <a:p>
            <a:pPr algn="just">
              <a:buNone/>
            </a:pPr>
            <a:r>
              <a:rPr lang="ru-RU" sz="2700" dirty="0" smtClean="0">
                <a:latin typeface="Times New Roman" pitchFamily="18" charset="0"/>
                <a:cs typeface="Times New Roman" pitchFamily="18" charset="0"/>
              </a:rPr>
              <a:t>В фактическую себестоимость материалов, полученных из любых источников, включаются расходы на доставку материалов и доведения их до состояния, пригодного к использованию.</a:t>
            </a:r>
          </a:p>
          <a:p>
            <a:pPr algn="just">
              <a:buNone/>
            </a:pPr>
            <a:r>
              <a:rPr lang="ru-RU" sz="2700" dirty="0" smtClean="0">
                <a:latin typeface="Times New Roman" pitchFamily="18" charset="0"/>
                <a:cs typeface="Times New Roman" pitchFamily="18" charset="0"/>
              </a:rPr>
              <a:t>Фактическая себестоимость материалов, по которой они приняты к бухгалтерскому учету не подлежит изменению, кроме случаев, установленных законодательством (переоценка материалов).</a:t>
            </a:r>
          </a:p>
          <a:p>
            <a:pPr algn="just">
              <a:buNone/>
            </a:pPr>
            <a:r>
              <a:rPr lang="ru-RU" sz="2700" dirty="0" smtClean="0">
                <a:latin typeface="Times New Roman" pitchFamily="18" charset="0"/>
                <a:cs typeface="Times New Roman" pitchFamily="18" charset="0"/>
              </a:rPr>
              <a:t>В соответствии с ПБУ 5/01 раздел 4, организации имеют право при составлении баланса на конец отчетного года отражать остатки материалов по рыночной стоимости, если она ниже стоимости, принятых к учету, либо материалы морально устарели и потеряли свои первоначальные качества.</a:t>
            </a:r>
          </a:p>
        </p:txBody>
      </p:sp>
    </p:spTree>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Autofit/>
          </a:bodyPr>
          <a:lstStyle/>
          <a:p>
            <a:pPr algn="just">
              <a:buNone/>
            </a:pPr>
            <a:r>
              <a:rPr lang="ru-RU" sz="2800" dirty="0" smtClean="0">
                <a:latin typeface="Times New Roman" pitchFamily="18" charset="0"/>
                <a:cs typeface="Times New Roman" pitchFamily="18" charset="0"/>
              </a:rPr>
              <a:t>На разницу между рыночной стоимостью и стоимостью принятой к учету создается резерв под снижение стоимости материальных ценностей, при этом используется </a:t>
            </a:r>
            <a:r>
              <a:rPr lang="ru-RU" sz="2800" i="1" dirty="0" smtClean="0">
                <a:latin typeface="Times New Roman" pitchFamily="18" charset="0"/>
                <a:cs typeface="Times New Roman" pitchFamily="18" charset="0"/>
              </a:rPr>
              <a:t>счет 14</a:t>
            </a:r>
            <a:r>
              <a:rPr lang="ru-RU" sz="2800" dirty="0" smtClean="0">
                <a:latin typeface="Times New Roman" pitchFamily="18" charset="0"/>
                <a:cs typeface="Times New Roman" pitchFamily="18" charset="0"/>
              </a:rPr>
              <a:t>. На сумму резерва на последний день отчетного года оформляется проводка </a:t>
            </a:r>
            <a:r>
              <a:rPr lang="ru-RU" sz="2800" b="1" dirty="0" smtClean="0">
                <a:latin typeface="Times New Roman" pitchFamily="18" charset="0"/>
                <a:cs typeface="Times New Roman" pitchFamily="18" charset="0"/>
              </a:rPr>
              <a:t>Д-91.2   К-14</a:t>
            </a:r>
            <a:r>
              <a:rPr lang="ru-RU" sz="2800" dirty="0" smtClean="0">
                <a:latin typeface="Times New Roman" pitchFamily="18" charset="0"/>
                <a:cs typeface="Times New Roman" pitchFamily="18" charset="0"/>
              </a:rPr>
              <a:t>.</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В начале следующего года, сумма созданного резерва восстанавливается и оформляется запись </a:t>
            </a:r>
            <a:r>
              <a:rPr lang="ru-RU" sz="2800" b="1" dirty="0" smtClean="0">
                <a:latin typeface="Times New Roman" pitchFamily="18" charset="0"/>
                <a:cs typeface="Times New Roman" pitchFamily="18" charset="0"/>
              </a:rPr>
              <a:t>Д-14   К-91.1</a:t>
            </a:r>
          </a:p>
          <a:p>
            <a:pPr algn="just">
              <a:buNone/>
            </a:pPr>
            <a:r>
              <a:rPr lang="ru-RU" sz="2800" dirty="0" smtClean="0">
                <a:latin typeface="Times New Roman" pitchFamily="18" charset="0"/>
                <a:cs typeface="Times New Roman" pitchFamily="18" charset="0"/>
              </a:rPr>
              <a:t>Остаток материалов отражается в форме Бухгалтерский баланс, раздел </a:t>
            </a:r>
            <a:r>
              <a:rPr lang="en-US" sz="2800" dirty="0" smtClean="0">
                <a:latin typeface="Times New Roman" pitchFamily="18" charset="0"/>
                <a:cs typeface="Times New Roman" pitchFamily="18" charset="0"/>
              </a:rPr>
              <a:t>II</a:t>
            </a:r>
            <a:r>
              <a:rPr lang="ru-RU" sz="2800" dirty="0" smtClean="0">
                <a:latin typeface="Times New Roman" pitchFamily="18" charset="0"/>
                <a:cs typeface="Times New Roman" pitchFamily="18" charset="0"/>
              </a:rPr>
              <a:t> «Оборотные активы» по строке 1210 (остаток </a:t>
            </a:r>
            <a:r>
              <a:rPr lang="ru-RU" sz="2800" i="1" dirty="0" smtClean="0">
                <a:latin typeface="Times New Roman" pitchFamily="18" charset="0"/>
                <a:cs typeface="Times New Roman" pitchFamily="18" charset="0"/>
              </a:rPr>
              <a:t>10 счета</a:t>
            </a:r>
            <a:r>
              <a:rPr lang="ru-RU" sz="2800" dirty="0" smtClean="0">
                <a:latin typeface="Times New Roman" pitchFamily="18" charset="0"/>
                <a:cs typeface="Times New Roman" pitchFamily="18" charset="0"/>
              </a:rPr>
              <a:t> + остаток </a:t>
            </a:r>
            <a:r>
              <a:rPr lang="ru-RU" sz="2800" i="1" dirty="0" smtClean="0">
                <a:latin typeface="Times New Roman" pitchFamily="18" charset="0"/>
                <a:cs typeface="Times New Roman" pitchFamily="18" charset="0"/>
              </a:rPr>
              <a:t>16 счета</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2.Документальное оформление операции по движению материалов</a:t>
            </a:r>
            <a:endParaRPr lang="ru-RU" dirty="0"/>
          </a:p>
        </p:txBody>
      </p:sp>
      <p:sp>
        <p:nvSpPr>
          <p:cNvPr id="3" name="Содержимое 2"/>
          <p:cNvSpPr>
            <a:spLocks noGrp="1"/>
          </p:cNvSpPr>
          <p:nvPr>
            <p:ph sz="quarter" idx="1"/>
          </p:nvPr>
        </p:nvSpPr>
        <p:spPr>
          <a:xfrm>
            <a:off x="467544" y="1412776"/>
            <a:ext cx="8064896" cy="5445224"/>
          </a:xfrm>
        </p:spPr>
        <p:txBody>
          <a:bodyPr>
            <a:normAutofit fontScale="85000" lnSpcReduction="20000"/>
          </a:bodyPr>
          <a:lstStyle/>
          <a:p>
            <a:pPr algn="just">
              <a:buNone/>
            </a:pPr>
            <a:r>
              <a:rPr lang="ru-RU" dirty="0" smtClean="0">
                <a:latin typeface="Times New Roman" pitchFamily="18" charset="0"/>
                <a:cs typeface="Times New Roman" pitchFamily="18" charset="0"/>
              </a:rPr>
              <a:t>Для оформления операций по движению материалов используются типовые формы первичной документации, утвержденные постановлением Госкомстата от 30.10.1997 г. № 71а, в ред. от 21.01.2001 г. № 7.</a:t>
            </a:r>
          </a:p>
          <a:p>
            <a:pPr algn="just">
              <a:buNone/>
            </a:pPr>
            <a:r>
              <a:rPr lang="ru-RU" dirty="0" smtClean="0">
                <a:latin typeface="Times New Roman" pitchFamily="18" charset="0"/>
                <a:cs typeface="Times New Roman" pitchFamily="18" charset="0"/>
              </a:rPr>
              <a:t>Форма № М2 – «Доверенность». Подается представителям предприятия для предъявления поставщику или транспортной организации при получении материалов. В доверенности указывается перечень материалов, паспортные данные лица, которому выдана доверенность. Доверенность подписывается руководителем и главным бухгалтером, заверяется печатью. Доверенности присваивается порядковый номер. Нумерация указывается с начала года. По использованным доверенностям в бухгалтерию предоставляются документы, что материалы сданы на склад предприятия лицом, получившим доверенность. Не использованные доверенности гасят штампом «не использовано» и сдают в бухгалтерию на следующий день по окончании срока доверенности. Если при приемке материалов от транспортных организации обнаружена недостача, либо повреждение и порча материалов, составляется коммерческий акт, который служит основанием для предъявления претензий поставщику или транспортной организации. </a:t>
            </a:r>
          </a:p>
        </p:txBody>
      </p:sp>
    </p:spTree>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Форма № М4 – «Приходный ордер». Оформляется кладовщиком в одном экземпляре при поступлении материалов на склад на основании первичных документов, составляется в день поступления материалов на все количество поступивших материалов по одной поставке. Подписывается завскладом и лицом, сдавшим материалы на склад. </a:t>
            </a:r>
          </a:p>
          <a:p>
            <a:pPr algn="just">
              <a:buNone/>
            </a:pPr>
            <a:r>
              <a:rPr lang="ru-RU" dirty="0" smtClean="0">
                <a:latin typeface="Times New Roman" pitchFamily="18" charset="0"/>
                <a:cs typeface="Times New Roman" pitchFamily="18" charset="0"/>
              </a:rPr>
              <a:t>Форма № М7 – «Акт о приемке материалов». Оформляется кладовщиком при поступлении материалов на склад в случае, если выявлены расхождения между данными сопроводительного документа и фактическим поступлением. Акт оформляется в двух экземплярах комиссией. Первый экземпляр остается на предприятии, второй отдается поставщику и является основанием для предъявлении ему претензий.</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fontScale="92500" lnSpcReduction="10000"/>
          </a:bodyPr>
          <a:lstStyle/>
          <a:p>
            <a:pPr algn="just">
              <a:buNone/>
            </a:pPr>
            <a:r>
              <a:rPr lang="ru-RU" sz="2500" dirty="0" smtClean="0">
                <a:latin typeface="Times New Roman" pitchFamily="18" charset="0"/>
                <a:cs typeface="Times New Roman" pitchFamily="18" charset="0"/>
              </a:rPr>
              <a:t>Форма № М8 – «</a:t>
            </a:r>
            <a:r>
              <a:rPr lang="ru-RU" sz="2500" dirty="0" err="1" smtClean="0">
                <a:latin typeface="Times New Roman" pitchFamily="18" charset="0"/>
                <a:cs typeface="Times New Roman" pitchFamily="18" charset="0"/>
              </a:rPr>
              <a:t>Лимитно-заборная</a:t>
            </a:r>
            <a:r>
              <a:rPr lang="ru-RU" sz="2500" dirty="0" smtClean="0">
                <a:latin typeface="Times New Roman" pitchFamily="18" charset="0"/>
                <a:cs typeface="Times New Roman" pitchFamily="18" charset="0"/>
              </a:rPr>
              <a:t> карта». Оформляется при отпуске материалов со склада производства в пределах установленного лимита (1 месяц). Составляется в двух экземплярах. Первый остается на складе, второй – в цехе или на участке. При отпуске материалов со склада выводится остаток лимита и в экземпляре цеха расписывается кладовщик, а в экземпляре склада – представитель цеха.</a:t>
            </a:r>
          </a:p>
          <a:p>
            <a:pPr algn="just">
              <a:buNone/>
            </a:pPr>
            <a:r>
              <a:rPr lang="ru-RU" sz="2500" dirty="0" smtClean="0">
                <a:latin typeface="Times New Roman" pitchFamily="18" charset="0"/>
                <a:cs typeface="Times New Roman" pitchFamily="18" charset="0"/>
              </a:rPr>
              <a:t>Форма № </a:t>
            </a:r>
            <a:r>
              <a:rPr lang="en-US" sz="2500" dirty="0" smtClean="0">
                <a:latin typeface="Times New Roman" pitchFamily="18" charset="0"/>
                <a:cs typeface="Times New Roman" pitchFamily="18" charset="0"/>
              </a:rPr>
              <a:t>M</a:t>
            </a:r>
            <a:r>
              <a:rPr lang="ru-RU" sz="2500" dirty="0" smtClean="0">
                <a:latin typeface="Times New Roman" pitchFamily="18" charset="0"/>
                <a:cs typeface="Times New Roman" pitchFamily="18" charset="0"/>
              </a:rPr>
              <a:t>11 – «Требование-накладная». Оформляется при отпуске материала со склада в производство сверх установленного лимита, и, если лимит не установлен. В двух экземплярах. </a:t>
            </a:r>
          </a:p>
          <a:p>
            <a:pPr algn="just">
              <a:buNone/>
            </a:pPr>
            <a:r>
              <a:rPr lang="ru-RU" sz="2500" dirty="0" smtClean="0">
                <a:latin typeface="Times New Roman" pitchFamily="18" charset="0"/>
                <a:cs typeface="Times New Roman" pitchFamily="18" charset="0"/>
              </a:rPr>
              <a:t>Форма № М15 – «Накладная на отпуск материалов на сторону». Выписывается при отпуске материалов на не производственные цели, а так же при отпуске сторонним организациям, либо подразделениям организации, находящимся за ее пределами. Оформляется в двух экземплярах.</a:t>
            </a:r>
          </a:p>
          <a:p>
            <a:endParaRPr lang="ru-RU" dirty="0"/>
          </a:p>
        </p:txBody>
      </p:sp>
    </p:spTree>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0"/>
            <a:ext cx="7467600" cy="5349208"/>
          </a:xfrm>
        </p:spPr>
        <p:txBody>
          <a:bodyPr>
            <a:noAutofit/>
          </a:bodyPr>
          <a:lstStyle/>
          <a:p>
            <a:pPr algn="just">
              <a:buNone/>
            </a:pPr>
            <a:r>
              <a:rPr lang="ru-RU" dirty="0" smtClean="0">
                <a:latin typeface="Times New Roman" pitchFamily="18" charset="0"/>
                <a:cs typeface="Times New Roman" pitchFamily="18" charset="0"/>
              </a:rPr>
              <a:t>Форма № М17 – «Карточка учетов материалов». Ведется в одном экземпляре. На каждое наименование и номенклатурный номер материала, отражаются все операции по приходу и расходу материалов после каждой операции выводится остаток материалов. Ведется при автоматизированной форме учета. При ручной записываются  карточки складского материала.</a:t>
            </a:r>
          </a:p>
          <a:p>
            <a:pPr algn="just">
              <a:buNone/>
            </a:pPr>
            <a:r>
              <a:rPr lang="ru-RU" dirty="0" smtClean="0">
                <a:latin typeface="Times New Roman" pitchFamily="18" charset="0"/>
                <a:cs typeface="Times New Roman" pitchFamily="18" charset="0"/>
              </a:rPr>
              <a:t>Форма № М35 – «Акт об </a:t>
            </a:r>
            <a:r>
              <a:rPr lang="ru-RU" dirty="0" err="1" smtClean="0">
                <a:latin typeface="Times New Roman" pitchFamily="18" charset="0"/>
                <a:cs typeface="Times New Roman" pitchFamily="18" charset="0"/>
              </a:rPr>
              <a:t>оприходовании</a:t>
            </a:r>
            <a:r>
              <a:rPr lang="ru-RU" dirty="0" smtClean="0">
                <a:latin typeface="Times New Roman" pitchFamily="18" charset="0"/>
                <a:cs typeface="Times New Roman" pitchFamily="18" charset="0"/>
              </a:rPr>
              <a:t> материальных ценностей, полученных при разборке и демонтаже зданий и сооружений». Составляется при </a:t>
            </a:r>
            <a:r>
              <a:rPr lang="ru-RU" dirty="0" err="1" smtClean="0">
                <a:latin typeface="Times New Roman" pitchFamily="18" charset="0"/>
                <a:cs typeface="Times New Roman" pitchFamily="18" charset="0"/>
              </a:rPr>
              <a:t>оприходовании</a:t>
            </a:r>
            <a:r>
              <a:rPr lang="ru-RU" dirty="0" smtClean="0">
                <a:latin typeface="Times New Roman" pitchFamily="18" charset="0"/>
                <a:cs typeface="Times New Roman" pitchFamily="18" charset="0"/>
              </a:rPr>
              <a:t> материалов, полученных от ликвидации основных средств. </a:t>
            </a:r>
          </a:p>
          <a:p>
            <a:pPr algn="just">
              <a:buNone/>
            </a:pPr>
            <a:r>
              <a:rPr lang="ru-RU" dirty="0" smtClean="0">
                <a:latin typeface="Times New Roman" pitchFamily="18" charset="0"/>
                <a:cs typeface="Times New Roman" pitchFamily="18" charset="0"/>
              </a:rPr>
              <a:t>Подразделения организации должны ежемесячно составлять отчеты о наличии и движении материальных ценностей и передавать их в бухгалтерию. Документы сдаются по реестру приемки-сдачи документов. </a:t>
            </a:r>
          </a:p>
          <a:p>
            <a:pPr algn="just">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r>
              <a:rPr lang="ru-RU" b="1" dirty="0" smtClean="0"/>
              <a:t>3. Учет заготовления материальных ценностей.</a:t>
            </a:r>
            <a:endParaRPr lang="ru-RU" dirty="0"/>
          </a:p>
        </p:txBody>
      </p:sp>
      <p:sp>
        <p:nvSpPr>
          <p:cNvPr id="3" name="Содержимое 2"/>
          <p:cNvSpPr>
            <a:spLocks noGrp="1"/>
          </p:cNvSpPr>
          <p:nvPr>
            <p:ph sz="quarter" idx="1"/>
          </p:nvPr>
        </p:nvSpPr>
        <p:spPr/>
        <p:txBody>
          <a:bodyPr>
            <a:normAutofit fontScale="92500" lnSpcReduction="10000"/>
          </a:bodyPr>
          <a:lstStyle/>
          <a:p>
            <a:pPr algn="just">
              <a:buNone/>
            </a:pPr>
            <a:r>
              <a:rPr lang="ru-RU" sz="2500" dirty="0" smtClean="0">
                <a:latin typeface="Times New Roman" pitchFamily="18" charset="0"/>
                <a:cs typeface="Times New Roman" pitchFamily="18" charset="0"/>
              </a:rPr>
              <a:t>Синтетический учет операции по заготовлению материальных ценностей может вестись с использованием одного из двух вариантов.</a:t>
            </a:r>
          </a:p>
          <a:p>
            <a:pPr algn="just">
              <a:buNone/>
            </a:pPr>
            <a:r>
              <a:rPr lang="ru-RU" sz="2500" dirty="0" smtClean="0">
                <a:latin typeface="Times New Roman" pitchFamily="18" charset="0"/>
                <a:cs typeface="Times New Roman" pitchFamily="18" charset="0"/>
              </a:rPr>
              <a:t>В первом случае учет заготовления и приобретения материалов ведется непосредственно на 10 счете по фактической себестоимости. При поступлении материалов от поставщиков их стоимость, согласно накладной и </a:t>
            </a:r>
            <a:r>
              <a:rPr lang="ru-RU" sz="2500" dirty="0" err="1" smtClean="0">
                <a:latin typeface="Times New Roman" pitchFamily="18" charset="0"/>
                <a:cs typeface="Times New Roman" pitchFamily="18" charset="0"/>
              </a:rPr>
              <a:t>счет-фактуре</a:t>
            </a:r>
            <a:r>
              <a:rPr lang="ru-RU" sz="2500" dirty="0" smtClean="0">
                <a:latin typeface="Times New Roman" pitchFamily="18" charset="0"/>
                <a:cs typeface="Times New Roman" pitchFamily="18" charset="0"/>
              </a:rPr>
              <a:t> оформляется проводкой </a:t>
            </a:r>
            <a:r>
              <a:rPr lang="ru-RU" sz="2500" b="1" dirty="0" smtClean="0">
                <a:latin typeface="Times New Roman" pitchFamily="18" charset="0"/>
                <a:cs typeface="Times New Roman" pitchFamily="18" charset="0"/>
              </a:rPr>
              <a:t>Д-10   К-60;</a:t>
            </a:r>
            <a:r>
              <a:rPr lang="ru-RU" sz="2500" dirty="0" smtClean="0">
                <a:latin typeface="Times New Roman" pitchFamily="18" charset="0"/>
                <a:cs typeface="Times New Roman" pitchFamily="18" charset="0"/>
              </a:rPr>
              <a:t> </a:t>
            </a:r>
          </a:p>
          <a:p>
            <a:pPr algn="just">
              <a:buNone/>
            </a:pPr>
            <a:r>
              <a:rPr lang="ru-RU" sz="2500" b="1" dirty="0" smtClean="0">
                <a:latin typeface="Times New Roman" pitchFamily="18" charset="0"/>
                <a:cs typeface="Times New Roman" pitchFamily="18" charset="0"/>
              </a:rPr>
              <a:t>Д-19   К-60 </a:t>
            </a:r>
            <a:r>
              <a:rPr lang="ru-RU" sz="2500" dirty="0" smtClean="0">
                <a:latin typeface="Times New Roman" pitchFamily="18" charset="0"/>
                <a:cs typeface="Times New Roman" pitchFamily="18" charset="0"/>
              </a:rPr>
              <a:t>отдельно отражается НДС, согласно </a:t>
            </a:r>
            <a:r>
              <a:rPr lang="ru-RU" sz="2500" dirty="0" err="1" smtClean="0">
                <a:latin typeface="Times New Roman" pitchFamily="18" charset="0"/>
                <a:cs typeface="Times New Roman" pitchFamily="18" charset="0"/>
              </a:rPr>
              <a:t>счет-фактуре</a:t>
            </a:r>
            <a:r>
              <a:rPr lang="ru-RU" sz="2500" dirty="0" smtClean="0">
                <a:latin typeface="Times New Roman" pitchFamily="18" charset="0"/>
                <a:cs typeface="Times New Roman" pitchFamily="18" charset="0"/>
              </a:rPr>
              <a:t>;</a:t>
            </a:r>
            <a:r>
              <a:rPr lang="ru-RU" sz="2500" b="1" dirty="0" smtClean="0">
                <a:latin typeface="Times New Roman" pitchFamily="18" charset="0"/>
                <a:cs typeface="Times New Roman" pitchFamily="18" charset="0"/>
              </a:rPr>
              <a:t> </a:t>
            </a:r>
            <a:endParaRPr lang="ru-RU" sz="2500" dirty="0" smtClean="0">
              <a:latin typeface="Times New Roman" pitchFamily="18" charset="0"/>
              <a:cs typeface="Times New Roman" pitchFamily="18" charset="0"/>
            </a:endParaRPr>
          </a:p>
          <a:p>
            <a:pPr algn="just">
              <a:buNone/>
            </a:pPr>
            <a:r>
              <a:rPr lang="ru-RU" sz="2500" b="1" dirty="0" smtClean="0">
                <a:latin typeface="Times New Roman" pitchFamily="18" charset="0"/>
                <a:cs typeface="Times New Roman" pitchFamily="18" charset="0"/>
              </a:rPr>
              <a:t>Д-10     К-23, 60, 69, 70, 76 и т. д. </a:t>
            </a:r>
            <a:r>
              <a:rPr lang="ru-RU" sz="2500" dirty="0" smtClean="0">
                <a:latin typeface="Times New Roman" pitchFamily="18" charset="0"/>
                <a:cs typeface="Times New Roman" pitchFamily="18" charset="0"/>
              </a:rPr>
              <a:t>расходы, связанные с доставкой, погрузкой включаются в фактическую себестоимость материалов; </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92696"/>
            <a:ext cx="8229600" cy="5904656"/>
          </a:xfrm>
        </p:spPr>
        <p:txBody>
          <a:bodyPr>
            <a:normAutofit fontScale="85000" lnSpcReduction="20000"/>
          </a:bodyPr>
          <a:lstStyle/>
          <a:p>
            <a:pPr algn="just">
              <a:buNone/>
            </a:pPr>
            <a:r>
              <a:rPr lang="ru-RU" sz="3900" dirty="0">
                <a:latin typeface="Times New Roman" pitchFamily="18" charset="0"/>
                <a:cs typeface="Times New Roman" pitchFamily="18" charset="0"/>
              </a:rPr>
              <a:t>Учетная политика должна обеспечивать выполнение следующих требований: полноты, своевременности, осмотрительности, приоритета содержания перед формой, непротиворечивости, рациональности. При формировании учетной политики предполагаются допущения: имущественной обособленности, непрерывности деятельности, последовательности применения учетной политики, временной определенности фактов хозяйственной деятельности.</a:t>
            </a:r>
          </a:p>
          <a:p>
            <a:endParaRPr lang="ru-RU" dirty="0"/>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lnSpcReduction="10000"/>
          </a:bodyPr>
          <a:lstStyle/>
          <a:p>
            <a:pPr algn="just">
              <a:buNone/>
            </a:pPr>
            <a:r>
              <a:rPr lang="ru-RU" b="1" dirty="0" smtClean="0">
                <a:latin typeface="Times New Roman" pitchFamily="18" charset="0"/>
                <a:cs typeface="Times New Roman" pitchFamily="18" charset="0"/>
              </a:rPr>
              <a:t>Д-10   К-91.1 </a:t>
            </a:r>
            <a:r>
              <a:rPr lang="ru-RU" dirty="0" smtClean="0">
                <a:latin typeface="Times New Roman" pitchFamily="18" charset="0"/>
                <a:cs typeface="Times New Roman" pitchFamily="18" charset="0"/>
              </a:rPr>
              <a:t>поступление материалов от ликвидации основных средств; </a:t>
            </a:r>
          </a:p>
          <a:p>
            <a:pPr algn="just">
              <a:buNone/>
            </a:pPr>
            <a:r>
              <a:rPr lang="ru-RU" b="1" dirty="0" smtClean="0">
                <a:latin typeface="Times New Roman" pitchFamily="18" charset="0"/>
                <a:cs typeface="Times New Roman" pitchFamily="18" charset="0"/>
              </a:rPr>
              <a:t>Д-10   К-23 </a:t>
            </a:r>
            <a:r>
              <a:rPr lang="ru-RU" dirty="0" smtClean="0">
                <a:latin typeface="Times New Roman" pitchFamily="18" charset="0"/>
                <a:cs typeface="Times New Roman" pitchFamily="18" charset="0"/>
              </a:rPr>
              <a:t>при </a:t>
            </a:r>
            <a:r>
              <a:rPr lang="ru-RU" dirty="0" err="1" smtClean="0">
                <a:latin typeface="Times New Roman" pitchFamily="18" charset="0"/>
                <a:cs typeface="Times New Roman" pitchFamily="18" charset="0"/>
              </a:rPr>
              <a:t>оприходовании</a:t>
            </a:r>
            <a:r>
              <a:rPr lang="ru-RU" dirty="0" smtClean="0">
                <a:latin typeface="Times New Roman" pitchFamily="18" charset="0"/>
                <a:cs typeface="Times New Roman" pitchFamily="18" charset="0"/>
              </a:rPr>
              <a:t> материалов собственного производства.</a:t>
            </a:r>
          </a:p>
          <a:p>
            <a:pPr algn="just">
              <a:buNone/>
            </a:pPr>
            <a:r>
              <a:rPr lang="ru-RU" dirty="0" smtClean="0">
                <a:latin typeface="Times New Roman" pitchFamily="18" charset="0"/>
                <a:cs typeface="Times New Roman" pitchFamily="18" charset="0"/>
              </a:rPr>
              <a:t>При получении материалов от учредителей, в качестве вклада в уставный капитал:</a:t>
            </a:r>
          </a:p>
          <a:p>
            <a:pPr algn="just">
              <a:buNone/>
            </a:pPr>
            <a:r>
              <a:rPr lang="ru-RU" b="1" dirty="0" smtClean="0">
                <a:latin typeface="Times New Roman" pitchFamily="18" charset="0"/>
                <a:cs typeface="Times New Roman" pitchFamily="18" charset="0"/>
              </a:rPr>
              <a:t>Д-75.1   К-80 </a:t>
            </a:r>
            <a:r>
              <a:rPr lang="ru-RU" dirty="0" smtClean="0">
                <a:latin typeface="Times New Roman" pitchFamily="18" charset="0"/>
                <a:cs typeface="Times New Roman" pitchFamily="18" charset="0"/>
              </a:rPr>
              <a:t>на величину вклада в уставный капитал;</a:t>
            </a:r>
          </a:p>
          <a:p>
            <a:pPr algn="just">
              <a:buNone/>
            </a:pPr>
            <a:r>
              <a:rPr lang="ru-RU" b="1" dirty="0" smtClean="0">
                <a:latin typeface="Times New Roman" pitchFamily="18" charset="0"/>
                <a:cs typeface="Times New Roman" pitchFamily="18" charset="0"/>
              </a:rPr>
              <a:t>Д-10   К-75.1 </a:t>
            </a:r>
            <a:r>
              <a:rPr lang="ru-RU" dirty="0" smtClean="0">
                <a:latin typeface="Times New Roman" pitchFamily="18" charset="0"/>
                <a:cs typeface="Times New Roman" pitchFamily="18" charset="0"/>
              </a:rPr>
              <a:t>при получении материалов от учредителей.</a:t>
            </a:r>
          </a:p>
          <a:p>
            <a:pPr algn="just">
              <a:buNone/>
            </a:pPr>
            <a:r>
              <a:rPr lang="ru-RU" dirty="0" smtClean="0">
                <a:latin typeface="Times New Roman" pitchFamily="18" charset="0"/>
                <a:cs typeface="Times New Roman" pitchFamily="18" charset="0"/>
              </a:rPr>
              <a:t>При безвозмездном получении материалов их оприходуют по текущей рыночной стоимости и относят на доходы организации</a:t>
            </a:r>
          </a:p>
          <a:p>
            <a:pPr algn="just">
              <a:buNone/>
            </a:pPr>
            <a:r>
              <a:rPr lang="ru-RU" b="1" dirty="0" smtClean="0">
                <a:latin typeface="Times New Roman" pitchFamily="18" charset="0"/>
                <a:cs typeface="Times New Roman" pitchFamily="18" charset="0"/>
              </a:rPr>
              <a:t>Д-10   К-98</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 мере списания материалов в производство или на не производственные цели доходы будущих периодов включаются в состав прочих доходов организации </a:t>
            </a:r>
            <a:r>
              <a:rPr lang="ru-RU" b="1" dirty="0" smtClean="0">
                <a:latin typeface="Times New Roman" pitchFamily="18" charset="0"/>
                <a:cs typeface="Times New Roman" pitchFamily="18" charset="0"/>
              </a:rPr>
              <a:t>Д-98   К-91.1.</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Во втором случае учет заготовления и приобретения материалов ведется на </a:t>
            </a:r>
            <a:r>
              <a:rPr lang="ru-RU" i="1" dirty="0" smtClean="0">
                <a:latin typeface="Times New Roman" pitchFamily="18" charset="0"/>
                <a:cs typeface="Times New Roman" pitchFamily="18" charset="0"/>
              </a:rPr>
              <a:t>счете 15</a:t>
            </a:r>
            <a:r>
              <a:rPr lang="ru-RU" dirty="0" smtClean="0">
                <a:latin typeface="Times New Roman" pitchFamily="18" charset="0"/>
                <a:cs typeface="Times New Roman" pitchFamily="18" charset="0"/>
              </a:rPr>
              <a:t> по фактической себестоимости. На </a:t>
            </a:r>
            <a:r>
              <a:rPr lang="ru-RU" i="1" dirty="0" smtClean="0">
                <a:latin typeface="Times New Roman" pitchFamily="18" charset="0"/>
                <a:cs typeface="Times New Roman" pitchFamily="18" charset="0"/>
              </a:rPr>
              <a:t>10 счете</a:t>
            </a:r>
            <a:r>
              <a:rPr lang="ru-RU" dirty="0" smtClean="0">
                <a:latin typeface="Times New Roman" pitchFamily="18" charset="0"/>
                <a:cs typeface="Times New Roman" pitchFamily="18" charset="0"/>
              </a:rPr>
              <a:t> материалы отражаются по учетным ценам. В качестве учетных цен на материалы могут применяться: </a:t>
            </a:r>
          </a:p>
          <a:p>
            <a:pPr algn="just">
              <a:buNone/>
            </a:pPr>
            <a:r>
              <a:rPr lang="ru-RU" dirty="0" smtClean="0">
                <a:latin typeface="Times New Roman" pitchFamily="18" charset="0"/>
                <a:cs typeface="Times New Roman" pitchFamily="18" charset="0"/>
              </a:rPr>
              <a:t>1. Планово-расчетные цены; </a:t>
            </a:r>
          </a:p>
          <a:p>
            <a:pPr algn="just">
              <a:buNone/>
            </a:pPr>
            <a:r>
              <a:rPr lang="ru-RU" dirty="0" smtClean="0">
                <a:latin typeface="Times New Roman" pitchFamily="18" charset="0"/>
                <a:cs typeface="Times New Roman" pitchFamily="18" charset="0"/>
              </a:rPr>
              <a:t>2. Договорные цены;</a:t>
            </a:r>
          </a:p>
          <a:p>
            <a:pPr algn="just">
              <a:buNone/>
            </a:pPr>
            <a:r>
              <a:rPr lang="ru-RU" dirty="0" smtClean="0">
                <a:latin typeface="Times New Roman" pitchFamily="18" charset="0"/>
                <a:cs typeface="Times New Roman" pitchFamily="18" charset="0"/>
              </a:rPr>
              <a:t>3. Средняя цена группы материалов;</a:t>
            </a:r>
          </a:p>
          <a:p>
            <a:pPr algn="just">
              <a:buNone/>
            </a:pPr>
            <a:r>
              <a:rPr lang="ru-RU" dirty="0" smtClean="0">
                <a:latin typeface="Times New Roman" pitchFamily="18" charset="0"/>
                <a:cs typeface="Times New Roman" pitchFamily="18" charset="0"/>
              </a:rPr>
              <a:t>4. Фактическая себестоимость материалов по данным предыдущего отчетного года.</a:t>
            </a:r>
          </a:p>
          <a:p>
            <a:pPr algn="just">
              <a:buNone/>
            </a:pPr>
            <a:r>
              <a:rPr lang="ru-RU" b="1" dirty="0" smtClean="0">
                <a:latin typeface="Times New Roman" pitchFamily="18" charset="0"/>
                <a:cs typeface="Times New Roman" pitchFamily="18" charset="0"/>
              </a:rPr>
              <a:t>Д-15   К-23, 60, 69, 70, 76 и т. д. </a:t>
            </a:r>
            <a:r>
              <a:rPr lang="ru-RU" dirty="0" smtClean="0">
                <a:latin typeface="Times New Roman" pitchFamily="18" charset="0"/>
                <a:cs typeface="Times New Roman" pitchFamily="18" charset="0"/>
              </a:rPr>
              <a:t>при поступлении материалов по фактической себестоимости делают запись;</a:t>
            </a:r>
          </a:p>
          <a:p>
            <a:pPr algn="just">
              <a:buNone/>
            </a:pPr>
            <a:r>
              <a:rPr lang="ru-RU" b="1" dirty="0" smtClean="0">
                <a:latin typeface="Times New Roman" pitchFamily="18" charset="0"/>
                <a:cs typeface="Times New Roman" pitchFamily="18" charset="0"/>
              </a:rPr>
              <a:t>Д-19   К-60 </a:t>
            </a:r>
            <a:r>
              <a:rPr lang="ru-RU" dirty="0" smtClean="0">
                <a:latin typeface="Times New Roman" pitchFamily="18" charset="0"/>
                <a:cs typeface="Times New Roman" pitchFamily="18" charset="0"/>
              </a:rPr>
              <a:t>отдельно отражается сумма НДС по поступившим материалам;</a:t>
            </a:r>
          </a:p>
          <a:p>
            <a:pPr algn="just">
              <a:buNone/>
            </a:pPr>
            <a:r>
              <a:rPr lang="ru-RU" b="1" dirty="0" smtClean="0">
                <a:latin typeface="Times New Roman" pitchFamily="18" charset="0"/>
                <a:cs typeface="Times New Roman" pitchFamily="18" charset="0"/>
              </a:rPr>
              <a:t>Д-10   К-15 з</a:t>
            </a:r>
            <a:r>
              <a:rPr lang="ru-RU" dirty="0" smtClean="0">
                <a:latin typeface="Times New Roman" pitchFamily="18" charset="0"/>
                <a:cs typeface="Times New Roman" pitchFamily="18" charset="0"/>
              </a:rPr>
              <a:t>атем материалы приходуют на </a:t>
            </a:r>
            <a:r>
              <a:rPr lang="ru-RU" i="1" dirty="0" smtClean="0">
                <a:latin typeface="Times New Roman" pitchFamily="18" charset="0"/>
                <a:cs typeface="Times New Roman" pitchFamily="18" charset="0"/>
              </a:rPr>
              <a:t>10 счет</a:t>
            </a:r>
            <a:r>
              <a:rPr lang="ru-RU" dirty="0" smtClean="0">
                <a:latin typeface="Times New Roman" pitchFamily="18" charset="0"/>
                <a:cs typeface="Times New Roman" pitchFamily="18" charset="0"/>
              </a:rPr>
              <a:t> по учетным ценам на основании данных о фактическом поступлении материалов;</a:t>
            </a:r>
          </a:p>
          <a:p>
            <a:pPr algn="just">
              <a:buNone/>
            </a:pPr>
            <a:r>
              <a:rPr lang="ru-RU" b="1" dirty="0" smtClean="0">
                <a:latin typeface="Times New Roman" pitchFamily="18" charset="0"/>
                <a:cs typeface="Times New Roman" pitchFamily="18" charset="0"/>
              </a:rPr>
              <a:t>Д-16   К-15 </a:t>
            </a:r>
            <a:r>
              <a:rPr lang="ru-RU" dirty="0" smtClean="0">
                <a:latin typeface="Times New Roman" pitchFamily="18" charset="0"/>
                <a:cs typeface="Times New Roman" pitchFamily="18" charset="0"/>
              </a:rPr>
              <a:t>отклонения между фактической себестоимостью заготовленных материалов и их учетной стоимостью, выявленной на 15 счете, списывается на счет 16;</a:t>
            </a:r>
          </a:p>
          <a:p>
            <a:endParaRPr lang="ru-RU" dirty="0"/>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3200" dirty="0" smtClean="0">
                <a:latin typeface="Times New Roman" pitchFamily="18" charset="0"/>
                <a:cs typeface="Times New Roman" pitchFamily="18" charset="0"/>
              </a:rPr>
              <a:t>Если отклонение отрицательное, т.е. фактическая себестоимость ниже учетной стоимости материалов, делают обратную проводку </a:t>
            </a:r>
            <a:r>
              <a:rPr lang="ru-RU" sz="3200" b="1" dirty="0" smtClean="0">
                <a:latin typeface="Times New Roman" pitchFamily="18" charset="0"/>
                <a:cs typeface="Times New Roman" pitchFamily="18" charset="0"/>
              </a:rPr>
              <a:t>Д-15   К-16</a:t>
            </a:r>
            <a:r>
              <a:rPr lang="ru-RU" sz="3200" dirty="0" smtClean="0">
                <a:latin typeface="Times New Roman" pitchFamily="18" charset="0"/>
                <a:cs typeface="Times New Roman" pitchFamily="18" charset="0"/>
              </a:rPr>
              <a:t>. </a:t>
            </a:r>
          </a:p>
          <a:p>
            <a:pPr algn="just">
              <a:buNone/>
            </a:pPr>
            <a:r>
              <a:rPr lang="ru-RU" sz="3200" dirty="0" smtClean="0">
                <a:latin typeface="Times New Roman" pitchFamily="18" charset="0"/>
                <a:cs typeface="Times New Roman" pitchFamily="18" charset="0"/>
              </a:rPr>
              <a:t>Отклонения, выявленные на 16 счете, списываются на себестоимость продукции, работ, услуг пропорционально стоимости израсходованных материалов </a:t>
            </a:r>
            <a:r>
              <a:rPr lang="ru-RU" sz="3200" b="1" dirty="0" smtClean="0">
                <a:latin typeface="Times New Roman" pitchFamily="18" charset="0"/>
                <a:cs typeface="Times New Roman" pitchFamily="18" charset="0"/>
              </a:rPr>
              <a:t>Д-20, 23, 25, 26, 44   К-16. </a:t>
            </a:r>
            <a:endParaRPr lang="ru-RU" sz="3200" dirty="0" smtClean="0">
              <a:latin typeface="Times New Roman" pitchFamily="18" charset="0"/>
              <a:cs typeface="Times New Roman" pitchFamily="18" charset="0"/>
            </a:endParaRPr>
          </a:p>
          <a:p>
            <a:pPr algn="just">
              <a:buNone/>
            </a:pPr>
            <a:r>
              <a:rPr lang="ru-RU" sz="3200" dirty="0" smtClean="0">
                <a:latin typeface="Times New Roman" pitchFamily="18" charset="0"/>
                <a:cs typeface="Times New Roman" pitchFamily="18" charset="0"/>
              </a:rPr>
              <a:t>Отрицательное отклонение списывают </a:t>
            </a:r>
            <a:r>
              <a:rPr lang="ru-RU" sz="3200" dirty="0" err="1" smtClean="0">
                <a:latin typeface="Times New Roman" pitchFamily="18" charset="0"/>
                <a:cs typeface="Times New Roman" pitchFamily="18" charset="0"/>
              </a:rPr>
              <a:t>сторнировочной</a:t>
            </a:r>
            <a:r>
              <a:rPr lang="ru-RU" sz="3200" dirty="0" smtClean="0">
                <a:latin typeface="Times New Roman" pitchFamily="18" charset="0"/>
                <a:cs typeface="Times New Roman" pitchFamily="18" charset="0"/>
              </a:rPr>
              <a:t> записью в той же корреспонденции.</a:t>
            </a:r>
          </a:p>
          <a:p>
            <a:endParaRPr lang="ru-RU" dirty="0"/>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260648"/>
            <a:ext cx="7467600" cy="4873752"/>
          </a:xfrm>
        </p:spPr>
        <p:txBody>
          <a:bodyPr>
            <a:noAutofit/>
          </a:bodyPr>
          <a:lstStyle/>
          <a:p>
            <a:pPr algn="just">
              <a:buNone/>
            </a:pPr>
            <a:r>
              <a:rPr lang="ru-RU" sz="2800" dirty="0" smtClean="0">
                <a:latin typeface="Times New Roman" pitchFamily="18" charset="0"/>
                <a:cs typeface="Times New Roman" pitchFamily="18" charset="0"/>
              </a:rPr>
              <a:t>Для того чтобы рассчитать сумму отклонений подлежащую списанию на счета издержек рассчитывается процент отклонений (или еще называют процент ТЗР).</a:t>
            </a:r>
          </a:p>
          <a:p>
            <a:pPr algn="just">
              <a:buNone/>
            </a:pPr>
            <a:r>
              <a:rPr lang="ru-RU" sz="2800" dirty="0" smtClean="0">
                <a:latin typeface="Times New Roman" pitchFamily="18" charset="0"/>
                <a:cs typeface="Times New Roman" pitchFamily="18" charset="0"/>
              </a:rPr>
              <a:t>В соответствии с учетной политикой организации можно списывать отклонения на издержки производства сразу, не дожидаясь расхода материалов. В этом случае процент отклонения не рассчитывается </a:t>
            </a:r>
          </a:p>
          <a:p>
            <a:pPr algn="just">
              <a:buNone/>
            </a:pPr>
            <a:r>
              <a:rPr lang="ru-RU" sz="2800" dirty="0" smtClean="0">
                <a:latin typeface="Times New Roman" pitchFamily="18" charset="0"/>
                <a:cs typeface="Times New Roman" pitchFamily="18" charset="0"/>
              </a:rPr>
              <a:t>Сальдо по </a:t>
            </a:r>
            <a:r>
              <a:rPr lang="ru-RU" sz="2800" i="1" dirty="0" smtClean="0">
                <a:latin typeface="Times New Roman" pitchFamily="18" charset="0"/>
                <a:cs typeface="Times New Roman" pitchFamily="18" charset="0"/>
              </a:rPr>
              <a:t>16 счету</a:t>
            </a:r>
            <a:r>
              <a:rPr lang="ru-RU" sz="2800" dirty="0" smtClean="0">
                <a:latin typeface="Times New Roman" pitchFamily="18" charset="0"/>
                <a:cs typeface="Times New Roman" pitchFamily="18" charset="0"/>
              </a:rPr>
              <a:t> отражается в форме Бухгалтерский баланс, раздел </a:t>
            </a:r>
            <a:r>
              <a:rPr lang="en-US" sz="2800" dirty="0" smtClean="0">
                <a:latin typeface="Times New Roman" pitchFamily="18" charset="0"/>
                <a:cs typeface="Times New Roman" pitchFamily="18" charset="0"/>
              </a:rPr>
              <a:t>II </a:t>
            </a:r>
            <a:r>
              <a:rPr lang="ru-RU" sz="2800" dirty="0" smtClean="0">
                <a:latin typeface="Times New Roman" pitchFamily="18" charset="0"/>
                <a:cs typeface="Times New Roman" pitchFamily="18" charset="0"/>
              </a:rPr>
              <a:t>«Оборотные активы» по строке 1210 «Запасы».</a:t>
            </a:r>
          </a:p>
          <a:p>
            <a:pPr algn="just">
              <a:buNone/>
            </a:pPr>
            <a:r>
              <a:rPr lang="ru-RU" sz="2800" dirty="0" smtClean="0">
                <a:latin typeface="Times New Roman" pitchFamily="18" charset="0"/>
                <a:cs typeface="Times New Roman" pitchFamily="18" charset="0"/>
              </a:rPr>
              <a:t>Таким образом, материалы в балансе отражаются по фактической себестоимости.</a:t>
            </a:r>
            <a:endParaRPr lang="ru-RU" sz="2800" dirty="0">
              <a:latin typeface="Times New Roman" pitchFamily="18" charset="0"/>
              <a:cs typeface="Times New Roman" pitchFamily="18" charset="0"/>
            </a:endParaRPr>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dirty="0" smtClean="0"/>
              <a:t>4. Учет расчетов с поставщиками.</a:t>
            </a:r>
            <a:endParaRPr lang="ru-RU" dirty="0"/>
          </a:p>
        </p:txBody>
      </p:sp>
      <p:sp>
        <p:nvSpPr>
          <p:cNvPr id="3" name="Содержимое 2"/>
          <p:cNvSpPr>
            <a:spLocks noGrp="1"/>
          </p:cNvSpPr>
          <p:nvPr>
            <p:ph sz="quarter" idx="1"/>
          </p:nvPr>
        </p:nvSpPr>
        <p:spPr>
          <a:xfrm>
            <a:off x="539552" y="980728"/>
            <a:ext cx="7467600" cy="5737848"/>
          </a:xfrm>
        </p:spPr>
        <p:txBody>
          <a:bodyPr>
            <a:normAutofit fontScale="92500"/>
          </a:bodyPr>
          <a:lstStyle/>
          <a:p>
            <a:pPr algn="just">
              <a:buNone/>
            </a:pPr>
            <a:r>
              <a:rPr lang="ru-RU" sz="2800" dirty="0" smtClean="0">
                <a:latin typeface="Times New Roman" pitchFamily="18" charset="0"/>
                <a:cs typeface="Times New Roman" pitchFamily="18" charset="0"/>
              </a:rPr>
              <a:t>Для учета расчетов с поставщиками используется </a:t>
            </a:r>
            <a:r>
              <a:rPr lang="ru-RU" sz="2800" i="1" dirty="0" smtClean="0">
                <a:latin typeface="Times New Roman" pitchFamily="18" charset="0"/>
                <a:cs typeface="Times New Roman" pitchFamily="18" charset="0"/>
              </a:rPr>
              <a:t>счет 60</a:t>
            </a:r>
            <a:r>
              <a:rPr lang="ru-RU" sz="2800" dirty="0" smtClean="0">
                <a:latin typeface="Times New Roman" pitchFamily="18" charset="0"/>
                <a:cs typeface="Times New Roman" pitchFamily="18" charset="0"/>
              </a:rPr>
              <a:t>. По </a:t>
            </a:r>
            <a:r>
              <a:rPr lang="ru-RU" sz="2800" i="1" dirty="0" smtClean="0">
                <a:latin typeface="Times New Roman" pitchFamily="18" charset="0"/>
                <a:cs typeface="Times New Roman" pitchFamily="18" charset="0"/>
              </a:rPr>
              <a:t>кредиту 60</a:t>
            </a:r>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счета</a:t>
            </a:r>
            <a:r>
              <a:rPr lang="ru-RU" sz="2800" dirty="0" smtClean="0">
                <a:latin typeface="Times New Roman" pitchFamily="18" charset="0"/>
                <a:cs typeface="Times New Roman" pitchFamily="18" charset="0"/>
              </a:rPr>
              <a:t> отражается фактическая стоимость поступивших материалов, включая НДС </a:t>
            </a:r>
            <a:r>
              <a:rPr lang="ru-RU" sz="2800" b="1" dirty="0" smtClean="0">
                <a:latin typeface="Times New Roman" pitchFamily="18" charset="0"/>
                <a:cs typeface="Times New Roman" pitchFamily="18" charset="0"/>
              </a:rPr>
              <a:t>Д-10, 15, 19   К-60</a:t>
            </a:r>
            <a:r>
              <a:rPr lang="ru-RU" sz="2800" dirty="0" smtClean="0">
                <a:latin typeface="Times New Roman" pitchFamily="18" charset="0"/>
                <a:cs typeface="Times New Roman" pitchFamily="18" charset="0"/>
              </a:rPr>
              <a:t>.</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По </a:t>
            </a:r>
            <a:r>
              <a:rPr lang="ru-RU" sz="2800" i="1" dirty="0" smtClean="0">
                <a:latin typeface="Times New Roman" pitchFamily="18" charset="0"/>
                <a:cs typeface="Times New Roman" pitchFamily="18" charset="0"/>
              </a:rPr>
              <a:t>дебету счета 60</a:t>
            </a:r>
            <a:r>
              <a:rPr lang="ru-RU" sz="2800" dirty="0" smtClean="0">
                <a:latin typeface="Times New Roman" pitchFamily="18" charset="0"/>
                <a:cs typeface="Times New Roman" pitchFamily="18" charset="0"/>
              </a:rPr>
              <a:t> отражается оплата счетов поставщиков по поступившим материалам и выдача аванса поставщикам по поставкам материалов: </a:t>
            </a:r>
            <a:r>
              <a:rPr lang="ru-RU" sz="2800" b="1" dirty="0" smtClean="0">
                <a:latin typeface="Times New Roman" pitchFamily="18" charset="0"/>
                <a:cs typeface="Times New Roman" pitchFamily="18" charset="0"/>
              </a:rPr>
              <a:t>Д-60   К-51, 52</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При журнально-ордерной форме ведения учета по счету 60 – журнал-ордер № 6. Он ведется линейно-позиционным способом, т.е. каждой отдельной поставке от одного поставщика по одному расчетному документу отводится одна строка. </a:t>
            </a:r>
          </a:p>
          <a:p>
            <a:endParaRPr lang="ru-RU" dirty="0"/>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285312"/>
          </a:xfrm>
        </p:spPr>
        <p:txBody>
          <a:bodyPr>
            <a:normAutofit/>
          </a:bodyPr>
          <a:lstStyle/>
          <a:p>
            <a:pPr algn="just">
              <a:buNone/>
            </a:pPr>
            <a:r>
              <a:rPr lang="ru-RU" sz="2800" dirty="0" smtClean="0">
                <a:latin typeface="Times New Roman" pitchFamily="18" charset="0"/>
                <a:cs typeface="Times New Roman" pitchFamily="18" charset="0"/>
              </a:rPr>
              <a:t>В журнале-ордере № 6 указывается: наименование поставщика; номер </a:t>
            </a:r>
            <a:r>
              <a:rPr lang="ru-RU" sz="2800" dirty="0" err="1" smtClean="0">
                <a:latin typeface="Times New Roman" pitchFamily="18" charset="0"/>
                <a:cs typeface="Times New Roman" pitchFamily="18" charset="0"/>
              </a:rPr>
              <a:t>счет-фактуры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номер</a:t>
            </a:r>
            <a:r>
              <a:rPr lang="ru-RU" sz="2800" dirty="0" smtClean="0">
                <a:latin typeface="Times New Roman" pitchFamily="18" charset="0"/>
                <a:cs typeface="Times New Roman" pitchFamily="18" charset="0"/>
              </a:rPr>
              <a:t> приходного документа склада; учетная стоимость поступающих материалов, с разбивкой по субсчетам; сумма НДС по поступающим материалам; общая сумма по счет фактуре в графе «Сумма акцепта». Так же в журнале-ордере № 6 делают отметки об оплате материалов: дата оплаты; сумма; корреспондирующий счет.</a:t>
            </a:r>
          </a:p>
          <a:p>
            <a:pPr algn="just">
              <a:buNone/>
            </a:pPr>
            <a:r>
              <a:rPr lang="ru-RU" sz="2800" dirty="0" smtClean="0">
                <a:latin typeface="Times New Roman" pitchFamily="18" charset="0"/>
                <a:cs typeface="Times New Roman" pitchFamily="18" charset="0"/>
              </a:rPr>
              <a:t>При автоматизированной технике учета используется </a:t>
            </a:r>
            <a:r>
              <a:rPr lang="ru-RU" sz="2800" dirty="0" err="1" smtClean="0">
                <a:latin typeface="Times New Roman" pitchFamily="18" charset="0"/>
                <a:cs typeface="Times New Roman" pitchFamily="18" charset="0"/>
              </a:rPr>
              <a:t>оборотно-сальдовая</a:t>
            </a:r>
            <a:r>
              <a:rPr lang="ru-RU" sz="2800" dirty="0" smtClean="0">
                <a:latin typeface="Times New Roman" pitchFamily="18" charset="0"/>
                <a:cs typeface="Times New Roman" pitchFamily="18" charset="0"/>
              </a:rPr>
              <a:t> ведомость по счету, а так же карточка счета.</a:t>
            </a:r>
          </a:p>
          <a:p>
            <a:endParaRPr lang="ru-RU" dirty="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7467600" cy="6473952"/>
          </a:xfrm>
        </p:spPr>
        <p:txBody>
          <a:bodyPr>
            <a:normAutofit/>
          </a:bodyPr>
          <a:lstStyle/>
          <a:p>
            <a:pPr algn="just">
              <a:buNone/>
            </a:pPr>
            <a:r>
              <a:rPr lang="ru-RU" sz="3200" dirty="0" smtClean="0">
                <a:latin typeface="Times New Roman" pitchFamily="18" charset="0"/>
                <a:cs typeface="Times New Roman" pitchFamily="18" charset="0"/>
              </a:rPr>
              <a:t>Материалы, поступившие на склад без сопроводительных документов поставщика (без </a:t>
            </a:r>
            <a:r>
              <a:rPr lang="ru-RU" sz="3200" dirty="0" err="1" smtClean="0">
                <a:latin typeface="Times New Roman" pitchFamily="18" charset="0"/>
                <a:cs typeface="Times New Roman" pitchFamily="18" charset="0"/>
              </a:rPr>
              <a:t>счет-фактуры</a:t>
            </a:r>
            <a:r>
              <a:rPr lang="ru-RU" sz="3200" dirty="0" smtClean="0">
                <a:latin typeface="Times New Roman" pitchFamily="18" charset="0"/>
                <a:cs typeface="Times New Roman" pitchFamily="18" charset="0"/>
              </a:rPr>
              <a:t>) называют </a:t>
            </a:r>
            <a:r>
              <a:rPr lang="ru-RU" sz="3200" dirty="0" err="1" smtClean="0">
                <a:latin typeface="Times New Roman" pitchFamily="18" charset="0"/>
                <a:cs typeface="Times New Roman" pitchFamily="18" charset="0"/>
              </a:rPr>
              <a:t>неотфактурованными</a:t>
            </a:r>
            <a:r>
              <a:rPr lang="ru-RU" sz="3200" dirty="0" smtClean="0">
                <a:latin typeface="Times New Roman" pitchFamily="18" charset="0"/>
                <a:cs typeface="Times New Roman" pitchFamily="18" charset="0"/>
              </a:rPr>
              <a:t>. В дальнейшем при поступлении документов от поставщика материалы приходуются по фактической себестоимости согласно документам. Суммы, перечисленные поставщикам по предстоящим поставкам материалов, учитываются как дебиторская задолженность до момента поступления материалов на склад организации.</a:t>
            </a:r>
            <a:endParaRPr lang="ru-RU" sz="3200" dirty="0">
              <a:latin typeface="Times New Roman" pitchFamily="18" charset="0"/>
              <a:cs typeface="Times New Roman" pitchFamily="18" charset="0"/>
            </a:endParaRPr>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669360"/>
          </a:xfrm>
        </p:spPr>
        <p:txBody>
          <a:bodyPr>
            <a:normAutofit fontScale="62500" lnSpcReduction="20000"/>
          </a:bodyPr>
          <a:lstStyle/>
          <a:p>
            <a:pPr algn="just">
              <a:buNone/>
            </a:pPr>
            <a:r>
              <a:rPr lang="ru-RU" sz="3700" dirty="0" smtClean="0">
                <a:latin typeface="Times New Roman" pitchFamily="18" charset="0"/>
                <a:cs typeface="Times New Roman" pitchFamily="18" charset="0"/>
              </a:rPr>
              <a:t>При приемке материалов могут быть обнаружены недостачи и порчи материалов:</a:t>
            </a:r>
          </a:p>
          <a:p>
            <a:pPr algn="just">
              <a:buNone/>
            </a:pPr>
            <a:r>
              <a:rPr lang="ru-RU" sz="3700" b="1" dirty="0" smtClean="0">
                <a:latin typeface="Times New Roman" pitchFamily="18" charset="0"/>
                <a:cs typeface="Times New Roman" pitchFamily="18" charset="0"/>
              </a:rPr>
              <a:t>Д-94   К-60</a:t>
            </a:r>
            <a:r>
              <a:rPr lang="ru-RU" sz="3700" dirty="0" smtClean="0">
                <a:latin typeface="Times New Roman" pitchFamily="18" charset="0"/>
                <a:cs typeface="Times New Roman" pitchFamily="18" charset="0"/>
              </a:rPr>
              <a:t> суммы недостачи или порчи материалов в пределах нормы списываются на счет без НДС и транспортных расходов;</a:t>
            </a:r>
          </a:p>
          <a:p>
            <a:pPr algn="just">
              <a:buNone/>
            </a:pPr>
            <a:r>
              <a:rPr lang="ru-RU" sz="3700" b="1" dirty="0" smtClean="0">
                <a:latin typeface="Times New Roman" pitchFamily="18" charset="0"/>
                <a:cs typeface="Times New Roman" pitchFamily="18" charset="0"/>
              </a:rPr>
              <a:t>Д-16   К-94 </a:t>
            </a:r>
            <a:r>
              <a:rPr lang="ru-RU" sz="3700" dirty="0" smtClean="0">
                <a:latin typeface="Times New Roman" pitchFamily="18" charset="0"/>
                <a:cs typeface="Times New Roman" pitchFamily="18" charset="0"/>
              </a:rPr>
              <a:t>затем, суммы недостач и порча списываются на счет отклонений и порчи материалов;</a:t>
            </a:r>
            <a:r>
              <a:rPr lang="ru-RU" sz="3700" b="1" dirty="0" smtClean="0">
                <a:latin typeface="Times New Roman" pitchFamily="18" charset="0"/>
                <a:cs typeface="Times New Roman" pitchFamily="18" charset="0"/>
              </a:rPr>
              <a:t> </a:t>
            </a:r>
            <a:endParaRPr lang="ru-RU" sz="3700" dirty="0" smtClean="0">
              <a:latin typeface="Times New Roman" pitchFamily="18" charset="0"/>
              <a:cs typeface="Times New Roman" pitchFamily="18" charset="0"/>
            </a:endParaRPr>
          </a:p>
          <a:p>
            <a:pPr algn="just">
              <a:buNone/>
            </a:pPr>
            <a:r>
              <a:rPr lang="ru-RU" sz="3700" b="1" dirty="0" smtClean="0">
                <a:latin typeface="Times New Roman" pitchFamily="18" charset="0"/>
                <a:cs typeface="Times New Roman" pitchFamily="18" charset="0"/>
              </a:rPr>
              <a:t>Д-20, 23, 25, 26, 44   К-16 </a:t>
            </a:r>
            <a:r>
              <a:rPr lang="ru-RU" sz="3700" dirty="0" smtClean="0">
                <a:latin typeface="Times New Roman" pitchFamily="18" charset="0"/>
                <a:cs typeface="Times New Roman" pitchFamily="18" charset="0"/>
              </a:rPr>
              <a:t>в дальнейшем эти суммы будут списываться на издержки производства;</a:t>
            </a:r>
          </a:p>
          <a:p>
            <a:pPr algn="just">
              <a:buNone/>
            </a:pPr>
            <a:r>
              <a:rPr lang="ru-RU" sz="3700" b="1" dirty="0" smtClean="0">
                <a:latin typeface="Times New Roman" pitchFamily="18" charset="0"/>
                <a:cs typeface="Times New Roman" pitchFamily="18" charset="0"/>
              </a:rPr>
              <a:t>Д-76.2   К-60 </a:t>
            </a:r>
            <a:r>
              <a:rPr lang="ru-RU" sz="3700" dirty="0" smtClean="0">
                <a:latin typeface="Times New Roman" pitchFamily="18" charset="0"/>
                <a:cs typeface="Times New Roman" pitchFamily="18" charset="0"/>
              </a:rPr>
              <a:t>недостачи и порчи материалов сверх нормы естественной убыли учитываются по фактической себестоимости, включая НДС и ТЗР, и относятся на расчеты по претензиям;</a:t>
            </a:r>
          </a:p>
          <a:p>
            <a:pPr algn="just">
              <a:buNone/>
            </a:pPr>
            <a:r>
              <a:rPr lang="ru-RU" sz="3700" b="1" dirty="0" smtClean="0">
                <a:latin typeface="Times New Roman" pitchFamily="18" charset="0"/>
                <a:cs typeface="Times New Roman" pitchFamily="18" charset="0"/>
              </a:rPr>
              <a:t>Д-10   К-76.2 </a:t>
            </a:r>
            <a:r>
              <a:rPr lang="ru-RU" sz="3700" dirty="0" smtClean="0">
                <a:latin typeface="Times New Roman" pitchFamily="18" charset="0"/>
                <a:cs typeface="Times New Roman" pitchFamily="18" charset="0"/>
              </a:rPr>
              <a:t>при поступлении недостающих материалов от поставщиков их приходуют проводкой;</a:t>
            </a:r>
          </a:p>
          <a:p>
            <a:pPr algn="just">
              <a:buNone/>
            </a:pPr>
            <a:r>
              <a:rPr lang="ru-RU" sz="3700" b="1" dirty="0" smtClean="0">
                <a:latin typeface="Times New Roman" pitchFamily="18" charset="0"/>
                <a:cs typeface="Times New Roman" pitchFamily="18" charset="0"/>
              </a:rPr>
              <a:t>Д-19   К-76.2 </a:t>
            </a:r>
            <a:r>
              <a:rPr lang="ru-RU" sz="3700" dirty="0" smtClean="0">
                <a:latin typeface="Times New Roman" pitchFamily="18" charset="0"/>
                <a:cs typeface="Times New Roman" pitchFamily="18" charset="0"/>
              </a:rPr>
              <a:t>отдельно отражается НДС;</a:t>
            </a:r>
          </a:p>
          <a:p>
            <a:pPr algn="just">
              <a:buNone/>
            </a:pPr>
            <a:r>
              <a:rPr lang="ru-RU" sz="3700" b="1" dirty="0" smtClean="0">
                <a:latin typeface="Times New Roman" pitchFamily="18" charset="0"/>
                <a:cs typeface="Times New Roman" pitchFamily="18" charset="0"/>
              </a:rPr>
              <a:t>Д-94   К-60 </a:t>
            </a:r>
            <a:r>
              <a:rPr lang="ru-RU" sz="3700" dirty="0" smtClean="0">
                <a:latin typeface="Times New Roman" pitchFamily="18" charset="0"/>
                <a:cs typeface="Times New Roman" pitchFamily="18" charset="0"/>
              </a:rPr>
              <a:t>при отсутствии оснований для предъявления претензий, сумма недостач и потерь от порчи материалов списывается на счет недостач. </a:t>
            </a:r>
          </a:p>
          <a:p>
            <a:endParaRPr lang="ru-RU" dirty="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r>
              <a:rPr lang="ru-RU" b="1" dirty="0" smtClean="0"/>
              <a:t>5.Учет отпуска материальных ценностей в производство.</a:t>
            </a:r>
            <a:endParaRPr lang="ru-RU" dirty="0"/>
          </a:p>
        </p:txBody>
      </p:sp>
      <p:sp>
        <p:nvSpPr>
          <p:cNvPr id="3" name="Содержимое 2"/>
          <p:cNvSpPr>
            <a:spLocks noGrp="1"/>
          </p:cNvSpPr>
          <p:nvPr>
            <p:ph sz="quarter" idx="1"/>
          </p:nvPr>
        </p:nvSpPr>
        <p:spPr/>
        <p:txBody>
          <a:bodyPr>
            <a:normAutofit fontScale="85000" lnSpcReduction="20000"/>
          </a:bodyPr>
          <a:lstStyle/>
          <a:p>
            <a:pPr algn="just">
              <a:buNone/>
            </a:pPr>
            <a:r>
              <a:rPr lang="ru-RU" sz="2600" dirty="0" smtClean="0">
                <a:latin typeface="Times New Roman" pitchFamily="18" charset="0"/>
                <a:cs typeface="Times New Roman" pitchFamily="18" charset="0"/>
              </a:rPr>
              <a:t>В соответствии с ПБУ 5/01 при отпуске материальных ценностей в производство и при ином выбытии материалов их оценка может производиться одним из следующих способов: </a:t>
            </a:r>
          </a:p>
          <a:p>
            <a:pPr algn="just">
              <a:buNone/>
            </a:pPr>
            <a:r>
              <a:rPr lang="ru-RU" sz="2600" dirty="0" smtClean="0">
                <a:latin typeface="Times New Roman" pitchFamily="18" charset="0"/>
                <a:cs typeface="Times New Roman" pitchFamily="18" charset="0"/>
              </a:rPr>
              <a:t>1) по себестоимости каждой единицы;</a:t>
            </a:r>
          </a:p>
          <a:p>
            <a:pPr algn="just">
              <a:buNone/>
            </a:pPr>
            <a:r>
              <a:rPr lang="ru-RU" sz="2600" dirty="0" smtClean="0">
                <a:latin typeface="Times New Roman" pitchFamily="18" charset="0"/>
                <a:cs typeface="Times New Roman" pitchFamily="18" charset="0"/>
              </a:rPr>
              <a:t>2) по средней себестоимости; </a:t>
            </a:r>
          </a:p>
          <a:p>
            <a:pPr algn="just">
              <a:buNone/>
            </a:pPr>
            <a:r>
              <a:rPr lang="ru-RU" sz="2600" dirty="0" smtClean="0">
                <a:latin typeface="Times New Roman" pitchFamily="18" charset="0"/>
                <a:cs typeface="Times New Roman" pitchFamily="18" charset="0"/>
              </a:rPr>
              <a:t>3) по себестоимости первых по времени приобретения материальных ценностей (метод ФИФО).</a:t>
            </a:r>
          </a:p>
          <a:p>
            <a:pPr algn="just">
              <a:buNone/>
            </a:pPr>
            <a:r>
              <a:rPr lang="ru-RU" sz="2600" dirty="0" smtClean="0">
                <a:latin typeface="Times New Roman" pitchFamily="18" charset="0"/>
                <a:cs typeface="Times New Roman" pitchFamily="18" charset="0"/>
              </a:rPr>
              <a:t>Применение одного из указанных способов по отдельной группе материалов производится в течении отчетного года. Одновременно организация может использовать все три метода оценки материалов для различных групп материалов. Оценка материалов по себестоимости каждой единицы используется для материалов, учитываемых в особом порядке (драгоценные металлы, драгоценные камни…)</a:t>
            </a:r>
          </a:p>
          <a:p>
            <a:endParaRPr lang="ru-RU" dirty="0"/>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44696"/>
            <a:ext cx="7467600" cy="6213304"/>
          </a:xfrm>
        </p:spPr>
        <p:txBody>
          <a:bodyPr>
            <a:normAutofit fontScale="92500" lnSpcReduction="20000"/>
          </a:bodyPr>
          <a:lstStyle/>
          <a:p>
            <a:pPr algn="just">
              <a:buNone/>
            </a:pPr>
            <a:r>
              <a:rPr lang="ru-RU" sz="2500" dirty="0" smtClean="0">
                <a:latin typeface="Times New Roman" pitchFamily="18" charset="0"/>
                <a:cs typeface="Times New Roman" pitchFamily="18" charset="0"/>
              </a:rPr>
              <a:t>При оценке материалов по средней себестоимости рассчитывается средняя цена единицы материалов путем деления общей себестоимости группы материалов на их количество.</a:t>
            </a:r>
          </a:p>
          <a:p>
            <a:pPr algn="just">
              <a:buNone/>
            </a:pPr>
            <a:r>
              <a:rPr lang="ru-RU" sz="2500" dirty="0" smtClean="0">
                <a:latin typeface="Times New Roman" pitchFamily="18" charset="0"/>
                <a:cs typeface="Times New Roman" pitchFamily="18" charset="0"/>
              </a:rPr>
              <a:t>Оценка материалов по себестоимости первых по времени приобретенных материальных ценностей основана на том, что материалы, первыми переданные в производство оцениваются по себестоимости первых по времени закупок с учетом остатка материала на начало месяца. Таким образом, остаток материалов на конец месяца оценивается по стоимости последних по времени закупок.</a:t>
            </a:r>
          </a:p>
          <a:p>
            <a:pPr algn="just">
              <a:buNone/>
            </a:pPr>
            <a:r>
              <a:rPr lang="ru-RU" sz="2500" dirty="0" smtClean="0">
                <a:latin typeface="Times New Roman" pitchFamily="18" charset="0"/>
                <a:cs typeface="Times New Roman" pitchFamily="18" charset="0"/>
              </a:rPr>
              <a:t>При отпуске материалов в производство и на не производственные цели оформляют первичные документы № М-8 и № М-11. В бухгалтерском учете оформляется запись </a:t>
            </a:r>
            <a:r>
              <a:rPr lang="ru-RU" sz="2500" b="1" dirty="0" smtClean="0">
                <a:latin typeface="Times New Roman" pitchFamily="18" charset="0"/>
                <a:cs typeface="Times New Roman" pitchFamily="18" charset="0"/>
              </a:rPr>
              <a:t>Д-20, 23, 25, 26, 28, 29, 44   К10. </a:t>
            </a:r>
            <a:r>
              <a:rPr lang="ru-RU" sz="2500" dirty="0" smtClean="0">
                <a:latin typeface="Times New Roman" pitchFamily="18" charset="0"/>
                <a:cs typeface="Times New Roman" pitchFamily="18" charset="0"/>
              </a:rPr>
              <a:t>Материалы, израсходованные на капитальные строительства, ведущиеся хозяйственным способом, списывают проводкой </a:t>
            </a:r>
            <a:r>
              <a:rPr lang="ru-RU" sz="2500" b="1" dirty="0" smtClean="0">
                <a:latin typeface="Times New Roman" pitchFamily="18" charset="0"/>
                <a:cs typeface="Times New Roman" pitchFamily="18" charset="0"/>
              </a:rPr>
              <a:t>Д-08.3   К-10.</a:t>
            </a:r>
            <a:endParaRPr lang="ru-RU" sz="2500" dirty="0" smtClean="0">
              <a:latin typeface="Times New Roman" pitchFamily="18" charset="0"/>
              <a:cs typeface="Times New Roman" pitchFamily="18" charset="0"/>
            </a:endParaRP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8229600" cy="5976664"/>
          </a:xfrm>
        </p:spPr>
        <p:txBody>
          <a:bodyPr>
            <a:normAutofit fontScale="77500" lnSpcReduction="20000"/>
          </a:bodyPr>
          <a:lstStyle/>
          <a:p>
            <a:pPr algn="just">
              <a:buNone/>
            </a:pPr>
            <a:r>
              <a:rPr lang="ru-RU" sz="3600" dirty="0">
                <a:latin typeface="Times New Roman" pitchFamily="18" charset="0"/>
                <a:cs typeface="Times New Roman" pitchFamily="18" charset="0"/>
              </a:rPr>
              <a:t>При выборе учетной политики необходимо учитывать:</a:t>
            </a:r>
          </a:p>
          <a:p>
            <a:pPr algn="just">
              <a:buNone/>
            </a:pPr>
            <a:r>
              <a:rPr lang="ru-RU" sz="3600" dirty="0">
                <a:latin typeface="Times New Roman" pitchFamily="18" charset="0"/>
                <a:cs typeface="Times New Roman" pitchFamily="18" charset="0"/>
              </a:rPr>
              <a:t>• форму собственности и организационно-правовую форму хозяйствующего субъекта;</a:t>
            </a:r>
          </a:p>
          <a:p>
            <a:pPr algn="just">
              <a:buNone/>
            </a:pPr>
            <a:r>
              <a:rPr lang="ru-RU" sz="3600" dirty="0">
                <a:latin typeface="Times New Roman" pitchFamily="18" charset="0"/>
                <a:cs typeface="Times New Roman" pitchFamily="18" charset="0"/>
              </a:rPr>
              <a:t>• вид деятельности (отраслевую принадлежность);</a:t>
            </a:r>
          </a:p>
          <a:p>
            <a:pPr algn="just">
              <a:buNone/>
            </a:pPr>
            <a:r>
              <a:rPr lang="ru-RU" sz="3600" dirty="0">
                <a:latin typeface="Times New Roman" pitchFamily="18" charset="0"/>
                <a:cs typeface="Times New Roman" pitchFamily="18" charset="0"/>
              </a:rPr>
              <a:t>• объем деятельности, численность работников;</a:t>
            </a:r>
          </a:p>
          <a:p>
            <a:pPr algn="just">
              <a:buNone/>
            </a:pPr>
            <a:r>
              <a:rPr lang="ru-RU" sz="3600" dirty="0">
                <a:latin typeface="Times New Roman" pitchFamily="18" charset="0"/>
                <a:cs typeface="Times New Roman" pitchFamily="18" charset="0"/>
              </a:rPr>
              <a:t>• разветвленность структуры организации;</a:t>
            </a:r>
          </a:p>
          <a:p>
            <a:pPr algn="just">
              <a:buNone/>
            </a:pPr>
            <a:r>
              <a:rPr lang="ru-RU" sz="3600" dirty="0">
                <a:latin typeface="Times New Roman" pitchFamily="18" charset="0"/>
                <a:cs typeface="Times New Roman" pitchFamily="18" charset="0"/>
              </a:rPr>
              <a:t>• состояние производственного потенциала организации;</a:t>
            </a:r>
          </a:p>
          <a:p>
            <a:pPr algn="just">
              <a:buNone/>
            </a:pPr>
            <a:r>
              <a:rPr lang="ru-RU" sz="3600" dirty="0">
                <a:latin typeface="Times New Roman" pitchFamily="18" charset="0"/>
                <a:cs typeface="Times New Roman" pitchFamily="18" charset="0"/>
              </a:rPr>
              <a:t>• длительность производственного цикла;</a:t>
            </a:r>
          </a:p>
          <a:p>
            <a:pPr algn="just">
              <a:buNone/>
            </a:pPr>
            <a:r>
              <a:rPr lang="ru-RU" sz="3600" dirty="0">
                <a:latin typeface="Times New Roman" pitchFamily="18" charset="0"/>
                <a:cs typeface="Times New Roman" pitchFamily="18" charset="0"/>
              </a:rPr>
              <a:t>• профессионализм бухгалтеров, менеджеров и других административно-управленческих работников;</a:t>
            </a:r>
          </a:p>
          <a:p>
            <a:pPr algn="just">
              <a:buNone/>
            </a:pPr>
            <a:r>
              <a:rPr lang="ru-RU" sz="3600" dirty="0">
                <a:latin typeface="Times New Roman" pitchFamily="18" charset="0"/>
                <a:cs typeface="Times New Roman" pitchFamily="18" charset="0"/>
              </a:rPr>
              <a:t>• степень автоматизации учетно-вычислительных работ и др.</a:t>
            </a:r>
          </a:p>
          <a:p>
            <a:pPr>
              <a:buNone/>
            </a:pPr>
            <a:endParaRPr lang="ru-RU" dirty="0"/>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980728"/>
          </a:xfrm>
        </p:spPr>
        <p:txBody>
          <a:bodyPr>
            <a:normAutofit fontScale="90000"/>
          </a:bodyPr>
          <a:lstStyle/>
          <a:p>
            <a:pPr lvl="0" algn="ctr"/>
            <a:r>
              <a:rPr lang="ru-RU" b="1" dirty="0" smtClean="0"/>
              <a:t>6.Учет продажи и прочего выбытия материалов.</a:t>
            </a:r>
            <a:endParaRPr lang="ru-RU" dirty="0"/>
          </a:p>
        </p:txBody>
      </p:sp>
      <p:sp>
        <p:nvSpPr>
          <p:cNvPr id="3" name="Содержимое 2"/>
          <p:cNvSpPr>
            <a:spLocks noGrp="1"/>
          </p:cNvSpPr>
          <p:nvPr>
            <p:ph sz="quarter" idx="1"/>
          </p:nvPr>
        </p:nvSpPr>
        <p:spPr>
          <a:xfrm>
            <a:off x="611560" y="980728"/>
            <a:ext cx="7467600" cy="4873752"/>
          </a:xfrm>
        </p:spPr>
        <p:txBody>
          <a:bodyPr>
            <a:noAutofit/>
          </a:bodyPr>
          <a:lstStyle/>
          <a:p>
            <a:pPr algn="just">
              <a:buNone/>
            </a:pPr>
            <a:r>
              <a:rPr lang="ru-RU" sz="2200" dirty="0" smtClean="0">
                <a:latin typeface="Times New Roman" pitchFamily="18" charset="0"/>
                <a:cs typeface="Times New Roman" pitchFamily="18" charset="0"/>
              </a:rPr>
              <a:t>Организация может продать излишние или ненужные материалы, так называемые неликвидные, в этом случае в бухгалтерском учете делают следующие записи:</a:t>
            </a:r>
          </a:p>
          <a:p>
            <a:pPr algn="just">
              <a:buNone/>
            </a:pPr>
            <a:r>
              <a:rPr lang="ru-RU" sz="2200" b="1" dirty="0" smtClean="0">
                <a:latin typeface="Times New Roman" pitchFamily="18" charset="0"/>
                <a:cs typeface="Times New Roman" pitchFamily="18" charset="0"/>
              </a:rPr>
              <a:t>Д-62, 76   К-91.1 </a:t>
            </a:r>
            <a:r>
              <a:rPr lang="ru-RU" sz="2200" dirty="0" smtClean="0">
                <a:latin typeface="Times New Roman" pitchFamily="18" charset="0"/>
                <a:cs typeface="Times New Roman" pitchFamily="18" charset="0"/>
              </a:rPr>
              <a:t>отражена продажная стоимость, включая НДС, согласно выставленных покупателю документов; </a:t>
            </a:r>
          </a:p>
          <a:p>
            <a:pPr algn="just">
              <a:buNone/>
            </a:pPr>
            <a:r>
              <a:rPr lang="ru-RU" sz="2200" b="1" dirty="0" smtClean="0">
                <a:latin typeface="Times New Roman" pitchFamily="18" charset="0"/>
                <a:cs typeface="Times New Roman" pitchFamily="18" charset="0"/>
              </a:rPr>
              <a:t>Д-91.2   К-68 </a:t>
            </a:r>
            <a:r>
              <a:rPr lang="ru-RU" sz="2200" dirty="0" smtClean="0">
                <a:latin typeface="Times New Roman" pitchFamily="18" charset="0"/>
                <a:cs typeface="Times New Roman" pitchFamily="18" charset="0"/>
              </a:rPr>
              <a:t>начислен НДС в бюджет; </a:t>
            </a:r>
          </a:p>
          <a:p>
            <a:pPr algn="just">
              <a:buNone/>
            </a:pPr>
            <a:r>
              <a:rPr lang="ru-RU" sz="2200" b="1" dirty="0" smtClean="0">
                <a:latin typeface="Times New Roman" pitchFamily="18" charset="0"/>
                <a:cs typeface="Times New Roman" pitchFamily="18" charset="0"/>
              </a:rPr>
              <a:t>Д-68   К-51</a:t>
            </a:r>
            <a:r>
              <a:rPr lang="ru-RU" sz="2200" dirty="0" smtClean="0">
                <a:latin typeface="Times New Roman" pitchFamily="18" charset="0"/>
                <a:cs typeface="Times New Roman" pitchFamily="18" charset="0"/>
              </a:rPr>
              <a:t> перечислен НДС в бюджет; </a:t>
            </a:r>
          </a:p>
          <a:p>
            <a:pPr algn="just">
              <a:buNone/>
            </a:pPr>
            <a:r>
              <a:rPr lang="ru-RU" sz="2200" b="1" dirty="0" smtClean="0">
                <a:latin typeface="Times New Roman" pitchFamily="18" charset="0"/>
                <a:cs typeface="Times New Roman" pitchFamily="18" charset="0"/>
              </a:rPr>
              <a:t>Д-91.2   К-23, 59, 70, 76 и т.д. </a:t>
            </a:r>
            <a:r>
              <a:rPr lang="ru-RU" sz="2200" dirty="0" smtClean="0">
                <a:latin typeface="Times New Roman" pitchFamily="18" charset="0"/>
                <a:cs typeface="Times New Roman" pitchFamily="18" charset="0"/>
              </a:rPr>
              <a:t>отражены расходы, связанные с продажей материалов;</a:t>
            </a:r>
          </a:p>
          <a:p>
            <a:pPr algn="just">
              <a:buNone/>
            </a:pPr>
            <a:r>
              <a:rPr lang="ru-RU" sz="2200" b="1" dirty="0" smtClean="0">
                <a:latin typeface="Times New Roman" pitchFamily="18" charset="0"/>
                <a:cs typeface="Times New Roman" pitchFamily="18" charset="0"/>
              </a:rPr>
              <a:t>Д-91.2   К-10 </a:t>
            </a:r>
            <a:r>
              <a:rPr lang="ru-RU" sz="2200" dirty="0" smtClean="0">
                <a:latin typeface="Times New Roman" pitchFamily="18" charset="0"/>
                <a:cs typeface="Times New Roman" pitchFamily="18" charset="0"/>
              </a:rPr>
              <a:t>списаны материалы с бухгалтерского учета; </a:t>
            </a:r>
          </a:p>
          <a:p>
            <a:pPr algn="just">
              <a:buNone/>
            </a:pPr>
            <a:r>
              <a:rPr lang="ru-RU" sz="2200" b="1" dirty="0" smtClean="0">
                <a:latin typeface="Times New Roman" pitchFamily="18" charset="0"/>
                <a:cs typeface="Times New Roman" pitchFamily="18" charset="0"/>
              </a:rPr>
              <a:t>Д-51   К-62, 76 </a:t>
            </a:r>
            <a:r>
              <a:rPr lang="ru-RU" sz="2200" dirty="0" smtClean="0">
                <a:latin typeface="Times New Roman" pitchFamily="18" charset="0"/>
                <a:cs typeface="Times New Roman" pitchFamily="18" charset="0"/>
              </a:rPr>
              <a:t>получена оплата за материалы от покупателя; </a:t>
            </a:r>
          </a:p>
          <a:p>
            <a:pPr algn="just">
              <a:buNone/>
            </a:pPr>
            <a:r>
              <a:rPr lang="ru-RU" sz="2200" dirty="0" smtClean="0">
                <a:latin typeface="Times New Roman" pitchFamily="18" charset="0"/>
                <a:cs typeface="Times New Roman" pitchFamily="18" charset="0"/>
              </a:rPr>
              <a:t>Определен финансовый результат от продажи материалов в составе сальдо прочих доходов и расходов:</a:t>
            </a:r>
          </a:p>
          <a:p>
            <a:pPr algn="just">
              <a:buNone/>
            </a:pPr>
            <a:r>
              <a:rPr lang="ru-RU" sz="2200" dirty="0" smtClean="0">
                <a:latin typeface="Times New Roman" pitchFamily="18" charset="0"/>
                <a:cs typeface="Times New Roman" pitchFamily="18" charset="0"/>
              </a:rPr>
              <a:t>а)</a:t>
            </a:r>
            <a:r>
              <a:rPr lang="ru-RU" sz="2200" b="1" dirty="0" smtClean="0">
                <a:latin typeface="Times New Roman" pitchFamily="18" charset="0"/>
                <a:cs typeface="Times New Roman" pitchFamily="18" charset="0"/>
              </a:rPr>
              <a:t> Д-91.9   К-99 </a:t>
            </a:r>
            <a:r>
              <a:rPr lang="ru-RU" sz="2200" dirty="0" smtClean="0">
                <a:latin typeface="Times New Roman" pitchFamily="18" charset="0"/>
                <a:cs typeface="Times New Roman" pitchFamily="18" charset="0"/>
              </a:rPr>
              <a:t>прибыль;</a:t>
            </a:r>
          </a:p>
          <a:p>
            <a:pPr algn="just">
              <a:buNone/>
            </a:pPr>
            <a:r>
              <a:rPr lang="ru-RU" sz="2200" dirty="0" smtClean="0">
                <a:latin typeface="Times New Roman" pitchFamily="18" charset="0"/>
                <a:cs typeface="Times New Roman" pitchFamily="18" charset="0"/>
              </a:rPr>
              <a:t>б)</a:t>
            </a:r>
            <a:r>
              <a:rPr lang="ru-RU" sz="2200" b="1" dirty="0" smtClean="0">
                <a:latin typeface="Times New Roman" pitchFamily="18" charset="0"/>
                <a:cs typeface="Times New Roman" pitchFamily="18" charset="0"/>
              </a:rPr>
              <a:t> Д-99   К-91.9 </a:t>
            </a:r>
            <a:r>
              <a:rPr lang="ru-RU" sz="2200" dirty="0" smtClean="0">
                <a:latin typeface="Times New Roman" pitchFamily="18" charset="0"/>
                <a:cs typeface="Times New Roman" pitchFamily="18" charset="0"/>
              </a:rPr>
              <a:t>убыток.</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467600" cy="6858000"/>
          </a:xfrm>
        </p:spPr>
        <p:txBody>
          <a:bodyPr>
            <a:noAutofit/>
          </a:bodyPr>
          <a:lstStyle/>
          <a:p>
            <a:pPr algn="just">
              <a:buNone/>
            </a:pPr>
            <a:r>
              <a:rPr lang="ru-RU" sz="2800" dirty="0" smtClean="0">
                <a:latin typeface="Times New Roman" pitchFamily="18" charset="0"/>
                <a:cs typeface="Times New Roman" pitchFamily="18" charset="0"/>
              </a:rPr>
              <a:t>Материалы могут быть переданы </a:t>
            </a:r>
            <a:r>
              <a:rPr lang="ru-RU" sz="2800" b="1" i="1" dirty="0" smtClean="0">
                <a:latin typeface="Times New Roman" pitchFamily="18" charset="0"/>
                <a:cs typeface="Times New Roman" pitchFamily="18" charset="0"/>
              </a:rPr>
              <a:t>безвозмездно другим организациям или физическим лицам</a:t>
            </a:r>
            <a:r>
              <a:rPr lang="ru-RU" sz="2800" dirty="0" smtClean="0">
                <a:latin typeface="Times New Roman" pitchFamily="18" charset="0"/>
                <a:cs typeface="Times New Roman" pitchFamily="18" charset="0"/>
              </a:rPr>
              <a:t>, в этом случае в бухгалтерском учете делают следующие записи:</a:t>
            </a:r>
          </a:p>
          <a:p>
            <a:pPr algn="just">
              <a:buNone/>
            </a:pPr>
            <a:r>
              <a:rPr lang="ru-RU" sz="2800" b="1" dirty="0" smtClean="0">
                <a:latin typeface="Times New Roman" pitchFamily="18" charset="0"/>
                <a:cs typeface="Times New Roman" pitchFamily="18" charset="0"/>
              </a:rPr>
              <a:t>Д-91.2   К-10</a:t>
            </a:r>
            <a:r>
              <a:rPr lang="ru-RU" sz="2800" dirty="0" smtClean="0">
                <a:latin typeface="Times New Roman" pitchFamily="18" charset="0"/>
                <a:cs typeface="Times New Roman" pitchFamily="18" charset="0"/>
              </a:rPr>
              <a:t>списаны материалы с бухгалтерского учета; </a:t>
            </a:r>
          </a:p>
          <a:p>
            <a:pPr algn="just">
              <a:buNone/>
            </a:pPr>
            <a:r>
              <a:rPr lang="ru-RU" sz="2800" b="1" dirty="0" smtClean="0">
                <a:latin typeface="Times New Roman" pitchFamily="18" charset="0"/>
                <a:cs typeface="Times New Roman" pitchFamily="18" charset="0"/>
              </a:rPr>
              <a:t>Д-91.2   К-23, 69, 70, 76 и т.д. </a:t>
            </a:r>
            <a:r>
              <a:rPr lang="ru-RU" sz="2800" dirty="0" smtClean="0">
                <a:latin typeface="Times New Roman" pitchFamily="18" charset="0"/>
                <a:cs typeface="Times New Roman" pitchFamily="18" charset="0"/>
              </a:rPr>
              <a:t>отражены расходы, связанные с передачей материалов;</a:t>
            </a:r>
          </a:p>
          <a:p>
            <a:pPr algn="just">
              <a:buNone/>
            </a:pPr>
            <a:r>
              <a:rPr lang="ru-RU" sz="2800" b="1" dirty="0" smtClean="0">
                <a:latin typeface="Times New Roman" pitchFamily="18" charset="0"/>
                <a:cs typeface="Times New Roman" pitchFamily="18" charset="0"/>
              </a:rPr>
              <a:t>Д-91.2   К-68 </a:t>
            </a:r>
            <a:r>
              <a:rPr lang="ru-RU" sz="2800" dirty="0" smtClean="0">
                <a:latin typeface="Times New Roman" pitchFamily="18" charset="0"/>
                <a:cs typeface="Times New Roman" pitchFamily="18" charset="0"/>
              </a:rPr>
              <a:t>начислен НДС по безвозмездной передаче;</a:t>
            </a:r>
          </a:p>
          <a:p>
            <a:pPr algn="just">
              <a:buNone/>
            </a:pPr>
            <a:r>
              <a:rPr lang="ru-RU" sz="2800" b="1" dirty="0" smtClean="0">
                <a:latin typeface="Times New Roman" pitchFamily="18" charset="0"/>
                <a:cs typeface="Times New Roman" pitchFamily="18" charset="0"/>
              </a:rPr>
              <a:t>Д-99   К-91.9 </a:t>
            </a:r>
            <a:r>
              <a:rPr lang="ru-RU" sz="2800" dirty="0" smtClean="0">
                <a:latin typeface="Times New Roman" pitchFamily="18" charset="0"/>
                <a:cs typeface="Times New Roman" pitchFamily="18" charset="0"/>
              </a:rPr>
              <a:t>списаны потери от безвозмездной передачи материалов в составе сальдо прочих доходов и расходов;</a:t>
            </a:r>
          </a:p>
        </p:txBody>
      </p:sp>
    </p:spTree>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Autofit/>
          </a:bodyPr>
          <a:lstStyle/>
          <a:p>
            <a:pPr algn="just">
              <a:buNone/>
            </a:pPr>
            <a:r>
              <a:rPr lang="ru-RU" sz="2500" dirty="0" smtClean="0">
                <a:latin typeface="Times New Roman" pitchFamily="18" charset="0"/>
                <a:cs typeface="Times New Roman" pitchFamily="18" charset="0"/>
              </a:rPr>
              <a:t>Кроме того, материалы могут выбывать из организации </a:t>
            </a:r>
            <a:r>
              <a:rPr lang="ru-RU" sz="2500" b="1" i="1" dirty="0" smtClean="0">
                <a:latin typeface="Times New Roman" pitchFamily="18" charset="0"/>
                <a:cs typeface="Times New Roman" pitchFamily="18" charset="0"/>
              </a:rPr>
              <a:t>в результате чрезвычайных ситуаций</a:t>
            </a:r>
            <a:r>
              <a:rPr lang="ru-RU" sz="2500" dirty="0" smtClean="0">
                <a:latin typeface="Times New Roman" pitchFamily="18" charset="0"/>
                <a:cs typeface="Times New Roman" pitchFamily="18" charset="0"/>
              </a:rPr>
              <a:t>, эти операции отражают на </a:t>
            </a:r>
            <a:r>
              <a:rPr lang="ru-RU" sz="2500" i="1" dirty="0" smtClean="0">
                <a:latin typeface="Times New Roman" pitchFamily="18" charset="0"/>
                <a:cs typeface="Times New Roman" pitchFamily="18" charset="0"/>
              </a:rPr>
              <a:t>91 счете</a:t>
            </a:r>
            <a:r>
              <a:rPr lang="ru-RU" sz="2500" dirty="0" smtClean="0">
                <a:latin typeface="Times New Roman" pitchFamily="18" charset="0"/>
                <a:cs typeface="Times New Roman" pitchFamily="18" charset="0"/>
              </a:rPr>
              <a:t>. Оформляются следующие проводки:</a:t>
            </a:r>
          </a:p>
          <a:p>
            <a:pPr algn="just">
              <a:buNone/>
            </a:pPr>
            <a:r>
              <a:rPr lang="ru-RU" sz="2500" b="1" dirty="0" smtClean="0">
                <a:latin typeface="Times New Roman" pitchFamily="18" charset="0"/>
                <a:cs typeface="Times New Roman" pitchFamily="18" charset="0"/>
              </a:rPr>
              <a:t>Д-91.2   К-10 </a:t>
            </a:r>
            <a:r>
              <a:rPr lang="ru-RU" sz="2500" dirty="0" smtClean="0">
                <a:latin typeface="Times New Roman" pitchFamily="18" charset="0"/>
                <a:cs typeface="Times New Roman" pitchFamily="18" charset="0"/>
              </a:rPr>
              <a:t>списываются материалы с бухгалтерского учета;</a:t>
            </a:r>
          </a:p>
          <a:p>
            <a:pPr algn="just">
              <a:buNone/>
            </a:pPr>
            <a:r>
              <a:rPr lang="ru-RU" sz="2500" b="1" dirty="0" smtClean="0">
                <a:latin typeface="Times New Roman" pitchFamily="18" charset="0"/>
                <a:cs typeface="Times New Roman" pitchFamily="18" charset="0"/>
              </a:rPr>
              <a:t>Д-91.2   К-23, 69, 70, 76 и т.д. </a:t>
            </a:r>
            <a:r>
              <a:rPr lang="ru-RU" sz="2500" dirty="0" smtClean="0">
                <a:latin typeface="Times New Roman" pitchFamily="18" charset="0"/>
                <a:cs typeface="Times New Roman" pitchFamily="18" charset="0"/>
              </a:rPr>
              <a:t>отражены расходы, связанные с выбытием материала; </a:t>
            </a:r>
          </a:p>
          <a:p>
            <a:pPr algn="just">
              <a:buNone/>
            </a:pPr>
            <a:r>
              <a:rPr lang="ru-RU" sz="2500" b="1" dirty="0" smtClean="0">
                <a:latin typeface="Times New Roman" pitchFamily="18" charset="0"/>
                <a:cs typeface="Times New Roman" pitchFamily="18" charset="0"/>
              </a:rPr>
              <a:t>Д-76.1   К-91.1 </a:t>
            </a:r>
            <a:r>
              <a:rPr lang="ru-RU" sz="2500" dirty="0" smtClean="0">
                <a:latin typeface="Times New Roman" pitchFamily="18" charset="0"/>
                <a:cs typeface="Times New Roman" pitchFamily="18" charset="0"/>
              </a:rPr>
              <a:t>в случае, если материалы были застрахованы, то суммы причитающегося страхового возмещения относят на прочие доходы организации; </a:t>
            </a:r>
          </a:p>
          <a:p>
            <a:pPr algn="just">
              <a:buNone/>
            </a:pPr>
            <a:r>
              <a:rPr lang="ru-RU" sz="2500" dirty="0" smtClean="0">
                <a:latin typeface="Times New Roman" pitchFamily="18" charset="0"/>
                <a:cs typeface="Times New Roman" pitchFamily="18" charset="0"/>
              </a:rPr>
              <a:t>Определяем финансовый результат:   </a:t>
            </a:r>
          </a:p>
          <a:p>
            <a:pPr algn="just">
              <a:buNone/>
            </a:pPr>
            <a:r>
              <a:rPr lang="ru-RU" sz="2500" dirty="0" smtClean="0">
                <a:latin typeface="Times New Roman" pitchFamily="18" charset="0"/>
                <a:cs typeface="Times New Roman" pitchFamily="18" charset="0"/>
              </a:rPr>
              <a:t>а)</a:t>
            </a:r>
            <a:r>
              <a:rPr lang="ru-RU" sz="2500" b="1" dirty="0" smtClean="0">
                <a:latin typeface="Times New Roman" pitchFamily="18" charset="0"/>
                <a:cs typeface="Times New Roman" pitchFamily="18" charset="0"/>
              </a:rPr>
              <a:t> Д-91.9   К-99 </a:t>
            </a:r>
            <a:r>
              <a:rPr lang="ru-RU" sz="2500" dirty="0" smtClean="0">
                <a:latin typeface="Times New Roman" pitchFamily="18" charset="0"/>
                <a:cs typeface="Times New Roman" pitchFamily="18" charset="0"/>
              </a:rPr>
              <a:t>прибыль;</a:t>
            </a:r>
          </a:p>
          <a:p>
            <a:pPr algn="just">
              <a:buNone/>
            </a:pPr>
            <a:r>
              <a:rPr lang="ru-RU" sz="2500" dirty="0" smtClean="0">
                <a:latin typeface="Times New Roman" pitchFamily="18" charset="0"/>
                <a:cs typeface="Times New Roman" pitchFamily="18" charset="0"/>
              </a:rPr>
              <a:t>б)</a:t>
            </a:r>
            <a:r>
              <a:rPr lang="ru-RU" sz="2500" b="1" dirty="0" smtClean="0">
                <a:latin typeface="Times New Roman" pitchFamily="18" charset="0"/>
                <a:cs typeface="Times New Roman" pitchFamily="18" charset="0"/>
              </a:rPr>
              <a:t> Д-99   К-91.9 </a:t>
            </a:r>
            <a:r>
              <a:rPr lang="ru-RU" sz="2500" dirty="0" smtClean="0">
                <a:latin typeface="Times New Roman" pitchFamily="18" charset="0"/>
                <a:cs typeface="Times New Roman" pitchFamily="18" charset="0"/>
              </a:rPr>
              <a:t>убыток. </a:t>
            </a:r>
          </a:p>
          <a:p>
            <a:pPr algn="just">
              <a:buNone/>
            </a:pPr>
            <a:endParaRPr lang="ru-RU" sz="2100" dirty="0" smtClean="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500" dirty="0" smtClean="0">
                <a:latin typeface="Times New Roman" pitchFamily="18" charset="0"/>
                <a:cs typeface="Times New Roman" pitchFamily="18" charset="0"/>
              </a:rPr>
              <a:t>Организация может передать материалы </a:t>
            </a:r>
            <a:r>
              <a:rPr lang="ru-RU" sz="2500" b="1" i="1" dirty="0" smtClean="0">
                <a:latin typeface="Times New Roman" pitchFamily="18" charset="0"/>
                <a:cs typeface="Times New Roman" pitchFamily="18" charset="0"/>
              </a:rPr>
              <a:t>в качестве вклада в уставный капитал другой организации</a:t>
            </a:r>
            <a:r>
              <a:rPr lang="ru-RU" sz="2500" dirty="0" smtClean="0">
                <a:latin typeface="Times New Roman" pitchFamily="18" charset="0"/>
                <a:cs typeface="Times New Roman" pitchFamily="18" charset="0"/>
              </a:rPr>
              <a:t>, в этом случае в бухгалтерском учете делают следующие записи:</a:t>
            </a:r>
          </a:p>
          <a:p>
            <a:pPr algn="just">
              <a:buNone/>
            </a:pPr>
            <a:r>
              <a:rPr lang="ru-RU" sz="2500" b="1" dirty="0" smtClean="0">
                <a:latin typeface="Times New Roman" pitchFamily="18" charset="0"/>
                <a:cs typeface="Times New Roman" pitchFamily="18" charset="0"/>
              </a:rPr>
              <a:t>Д-58.1   К-91.1 </a:t>
            </a:r>
            <a:r>
              <a:rPr lang="ru-RU" sz="2500" dirty="0" smtClean="0">
                <a:latin typeface="Times New Roman" pitchFamily="18" charset="0"/>
                <a:cs typeface="Times New Roman" pitchFamily="18" charset="0"/>
              </a:rPr>
              <a:t>отражена сумма вклада в уставный капитал другой организации; </a:t>
            </a:r>
          </a:p>
          <a:p>
            <a:pPr algn="just">
              <a:buNone/>
            </a:pPr>
            <a:r>
              <a:rPr lang="ru-RU" sz="2500" b="1" dirty="0" smtClean="0">
                <a:latin typeface="Times New Roman" pitchFamily="18" charset="0"/>
                <a:cs typeface="Times New Roman" pitchFamily="18" charset="0"/>
              </a:rPr>
              <a:t>Д-91.2   К-10 </a:t>
            </a:r>
            <a:r>
              <a:rPr lang="ru-RU" sz="2500" dirty="0" smtClean="0">
                <a:latin typeface="Times New Roman" pitchFamily="18" charset="0"/>
                <a:cs typeface="Times New Roman" pitchFamily="18" charset="0"/>
              </a:rPr>
              <a:t>списаны материалы с бухгалтерского учета; </a:t>
            </a:r>
          </a:p>
          <a:p>
            <a:pPr algn="just">
              <a:buNone/>
            </a:pPr>
            <a:r>
              <a:rPr lang="ru-RU" sz="2500" b="1" dirty="0" smtClean="0">
                <a:latin typeface="Times New Roman" pitchFamily="18" charset="0"/>
                <a:cs typeface="Times New Roman" pitchFamily="18" charset="0"/>
              </a:rPr>
              <a:t>Д-91.2   К-23, 69, 70, 76 и т.д. </a:t>
            </a:r>
            <a:r>
              <a:rPr lang="ru-RU" sz="2500" dirty="0" smtClean="0">
                <a:latin typeface="Times New Roman" pitchFamily="18" charset="0"/>
                <a:cs typeface="Times New Roman" pitchFamily="18" charset="0"/>
              </a:rPr>
              <a:t>отражены расходы, связанные с передачей материалов;</a:t>
            </a:r>
          </a:p>
          <a:p>
            <a:pPr algn="just">
              <a:buNone/>
            </a:pPr>
            <a:r>
              <a:rPr lang="ru-RU" sz="2500" dirty="0" smtClean="0">
                <a:latin typeface="Times New Roman" pitchFamily="18" charset="0"/>
                <a:cs typeface="Times New Roman" pitchFamily="18" charset="0"/>
              </a:rPr>
              <a:t>Определяем финансовый результат от передачи материалов в составе сальдо прочих доходов и расходов:</a:t>
            </a:r>
          </a:p>
          <a:p>
            <a:pPr algn="just">
              <a:buNone/>
            </a:pPr>
            <a:r>
              <a:rPr lang="ru-RU" sz="2500" dirty="0" smtClean="0">
                <a:latin typeface="Times New Roman" pitchFamily="18" charset="0"/>
                <a:cs typeface="Times New Roman" pitchFamily="18" charset="0"/>
              </a:rPr>
              <a:t>а)</a:t>
            </a:r>
            <a:r>
              <a:rPr lang="ru-RU" sz="2500" b="1" dirty="0" smtClean="0">
                <a:latin typeface="Times New Roman" pitchFamily="18" charset="0"/>
                <a:cs typeface="Times New Roman" pitchFamily="18" charset="0"/>
              </a:rPr>
              <a:t> Д91.9   К-99 </a:t>
            </a:r>
            <a:r>
              <a:rPr lang="ru-RU" sz="2500" dirty="0" smtClean="0">
                <a:latin typeface="Times New Roman" pitchFamily="18" charset="0"/>
                <a:cs typeface="Times New Roman" pitchFamily="18" charset="0"/>
              </a:rPr>
              <a:t>прибыль</a:t>
            </a:r>
          </a:p>
          <a:p>
            <a:pPr algn="just">
              <a:buNone/>
            </a:pPr>
            <a:r>
              <a:rPr lang="ru-RU" sz="2500" dirty="0" smtClean="0">
                <a:latin typeface="Times New Roman" pitchFamily="18" charset="0"/>
                <a:cs typeface="Times New Roman" pitchFamily="18" charset="0"/>
              </a:rPr>
              <a:t>б)</a:t>
            </a:r>
            <a:r>
              <a:rPr lang="ru-RU" sz="2500" b="1" dirty="0" smtClean="0">
                <a:latin typeface="Times New Roman" pitchFamily="18" charset="0"/>
                <a:cs typeface="Times New Roman" pitchFamily="18" charset="0"/>
              </a:rPr>
              <a:t> Д99   К-91.9 </a:t>
            </a:r>
            <a:r>
              <a:rPr lang="ru-RU" sz="2500" dirty="0" smtClean="0">
                <a:latin typeface="Times New Roman" pitchFamily="18" charset="0"/>
                <a:cs typeface="Times New Roman" pitchFamily="18" charset="0"/>
              </a:rPr>
              <a:t>убыток</a:t>
            </a:r>
            <a:endParaRPr lang="ru-RU" sz="2500" dirty="0"/>
          </a:p>
        </p:txBody>
      </p:sp>
    </p:spTree>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r>
              <a:rPr lang="ru-RU" b="1" dirty="0" smtClean="0">
                <a:latin typeface="Times New Roman" pitchFamily="18" charset="0"/>
                <a:cs typeface="Times New Roman" pitchFamily="18" charset="0"/>
              </a:rPr>
              <a:t>7.Инвентаризация и переоценка материалов.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92500" lnSpcReduction="20000"/>
          </a:bodyPr>
          <a:lstStyle/>
          <a:p>
            <a:pPr algn="just">
              <a:buNone/>
            </a:pPr>
            <a:r>
              <a:rPr lang="ru-RU" sz="2600" dirty="0" smtClean="0">
                <a:latin typeface="Times New Roman" pitchFamily="18" charset="0"/>
                <a:cs typeface="Times New Roman" pitchFamily="18" charset="0"/>
              </a:rPr>
              <a:t>Инвентаризация материалов должна проводиться не реже одного раза в год перед составлением годового отчета (не ранее 1 октября). Кроме того, инвентаризация проводится в обязательном порядке в следующих случаях:</a:t>
            </a:r>
          </a:p>
          <a:p>
            <a:pPr marL="514350" lvl="0" indent="-514350" algn="just">
              <a:buFont typeface="+mj-lt"/>
              <a:buAutoNum type="arabicPeriod"/>
            </a:pPr>
            <a:r>
              <a:rPr lang="ru-RU" sz="2600" dirty="0" smtClean="0">
                <a:latin typeface="Times New Roman" pitchFamily="18" charset="0"/>
                <a:cs typeface="Times New Roman" pitchFamily="18" charset="0"/>
              </a:rPr>
              <a:t>при смене материально-ответственного лица;</a:t>
            </a:r>
          </a:p>
          <a:p>
            <a:pPr marL="514350" lvl="0" indent="-514350" algn="just">
              <a:buFont typeface="+mj-lt"/>
              <a:buAutoNum type="arabicPeriod"/>
            </a:pPr>
            <a:r>
              <a:rPr lang="ru-RU" sz="2600" dirty="0" smtClean="0">
                <a:latin typeface="Times New Roman" pitchFamily="18" charset="0"/>
                <a:cs typeface="Times New Roman" pitchFamily="18" charset="0"/>
              </a:rPr>
              <a:t>при установлении фактов хищений, злоупотреблений и умышленной порчи ценностей;</a:t>
            </a:r>
          </a:p>
          <a:p>
            <a:pPr marL="514350" lvl="0" indent="-514350" algn="just">
              <a:buFont typeface="+mj-lt"/>
              <a:buAutoNum type="arabicPeriod"/>
            </a:pPr>
            <a:r>
              <a:rPr lang="ru-RU" sz="2600" dirty="0" smtClean="0">
                <a:latin typeface="Times New Roman" pitchFamily="18" charset="0"/>
                <a:cs typeface="Times New Roman" pitchFamily="18" charset="0"/>
              </a:rPr>
              <a:t>в случае чрезвычайных ситуаций;</a:t>
            </a:r>
          </a:p>
          <a:p>
            <a:pPr marL="514350" lvl="0" indent="-514350" algn="just">
              <a:buFont typeface="+mj-lt"/>
              <a:buAutoNum type="arabicPeriod"/>
            </a:pPr>
            <a:r>
              <a:rPr lang="ru-RU" sz="2600" dirty="0" smtClean="0">
                <a:latin typeface="Times New Roman" pitchFamily="18" charset="0"/>
                <a:cs typeface="Times New Roman" pitchFamily="18" charset="0"/>
              </a:rPr>
              <a:t>при ликвидации предприятия, перед составлением ликвидационного баланса;</a:t>
            </a:r>
          </a:p>
          <a:p>
            <a:pPr marL="514350" lvl="0" indent="-514350" algn="just">
              <a:buFont typeface="+mj-lt"/>
              <a:buAutoNum type="arabicPeriod"/>
            </a:pPr>
            <a:r>
              <a:rPr lang="ru-RU" sz="2600" dirty="0" smtClean="0">
                <a:latin typeface="Times New Roman" pitchFamily="18" charset="0"/>
                <a:cs typeface="Times New Roman" pitchFamily="18" charset="0"/>
              </a:rPr>
              <a:t>при реорганизации предприятия, перед составлением разделительного или объединительного баланса.</a:t>
            </a:r>
          </a:p>
          <a:p>
            <a:endParaRPr lang="ru-RU" dirty="0"/>
          </a:p>
        </p:txBody>
      </p:sp>
    </p:spTree>
  </p:cSld>
  <p:clrMapOvr>
    <a:masterClrMapping/>
  </p:clrMapOvr>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Autofit/>
          </a:bodyPr>
          <a:lstStyle/>
          <a:p>
            <a:pPr algn="just">
              <a:buNone/>
            </a:pPr>
            <a:r>
              <a:rPr lang="ru-RU" sz="2600" dirty="0" smtClean="0">
                <a:latin typeface="Times New Roman" pitchFamily="18" charset="0"/>
                <a:cs typeface="Times New Roman" pitchFamily="18" charset="0"/>
              </a:rPr>
              <a:t>Основная цель инвентаризации материально-производственных запасов – выявление фактического наличия материалов и приведение данных бухгалтерского учета в соответствие с результатами инвентаризации.</a:t>
            </a:r>
          </a:p>
          <a:p>
            <a:pPr algn="just">
              <a:buNone/>
            </a:pPr>
            <a:r>
              <a:rPr lang="ru-RU" sz="2600" dirty="0" smtClean="0">
                <a:latin typeface="Times New Roman" pitchFamily="18" charset="0"/>
                <a:cs typeface="Times New Roman" pitchFamily="18" charset="0"/>
              </a:rPr>
              <a:t>По объему поверки инвентаризация бывает сплошная и выборочная. </a:t>
            </a:r>
          </a:p>
          <a:p>
            <a:pPr algn="just">
              <a:buNone/>
            </a:pPr>
            <a:r>
              <a:rPr lang="ru-RU" sz="2600" dirty="0" smtClean="0">
                <a:latin typeface="Times New Roman" pitchFamily="18" charset="0"/>
                <a:cs typeface="Times New Roman" pitchFamily="18" charset="0"/>
              </a:rPr>
              <a:t>Инвентаризацию материалов проводит комиссия, назначенная приказом руководителя. В состав комиссии должен входить бухгалтер материальной группы. Перед началом инвентаризации бухгалтер составляет инвентаризационные описи отдельно по каждому складу. Завскладом дает расписку в том, что все первичные документы занесены в карточки учета материалов и сданы в бухгалтерию</a:t>
            </a:r>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3200" dirty="0" smtClean="0">
                <a:latin typeface="Times New Roman" pitchFamily="18" charset="0"/>
                <a:cs typeface="Times New Roman" pitchFamily="18" charset="0"/>
              </a:rPr>
              <a:t>Во время проведения инвентаризации складские операции не совершаются. Расхождения, выявленные в ходе инвентаризации, оформляются сличительными ведомостями. Материально-ответственное лицо пишет объяснительную о причинах выявленных расхождений. Если в ходе инвентаризации выявлены излишки материалов, их приходуют по рыночной стоимости с отнесением на финансовый результат организации в составе прочих доходов: </a:t>
            </a:r>
            <a:r>
              <a:rPr lang="ru-RU" sz="3200" b="1" dirty="0" smtClean="0">
                <a:latin typeface="Times New Roman" pitchFamily="18" charset="0"/>
                <a:cs typeface="Times New Roman" pitchFamily="18" charset="0"/>
              </a:rPr>
              <a:t>Д-10   К-91.1. </a:t>
            </a:r>
            <a:endParaRPr lang="ru-RU" sz="32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3200" dirty="0" smtClean="0">
                <a:latin typeface="Times New Roman" pitchFamily="18" charset="0"/>
                <a:cs typeface="Times New Roman" pitchFamily="18" charset="0"/>
              </a:rPr>
              <a:t>При обнаружении недостачи материалов их стоимость списывается с бухгалтерского учета: </a:t>
            </a:r>
            <a:r>
              <a:rPr lang="ru-RU" sz="3200" b="1" dirty="0" smtClean="0">
                <a:latin typeface="Times New Roman" pitchFamily="18" charset="0"/>
                <a:cs typeface="Times New Roman" pitchFamily="18" charset="0"/>
              </a:rPr>
              <a:t>Д-94   К-10. </a:t>
            </a:r>
            <a:endParaRPr lang="ru-RU" sz="3200" dirty="0" smtClean="0">
              <a:latin typeface="Times New Roman" pitchFamily="18" charset="0"/>
              <a:cs typeface="Times New Roman" pitchFamily="18" charset="0"/>
            </a:endParaRPr>
          </a:p>
          <a:p>
            <a:pPr algn="just">
              <a:buNone/>
            </a:pPr>
            <a:r>
              <a:rPr lang="ru-RU" sz="3200" b="1" dirty="0" smtClean="0">
                <a:latin typeface="Times New Roman" pitchFamily="18" charset="0"/>
                <a:cs typeface="Times New Roman" pitchFamily="18" charset="0"/>
              </a:rPr>
              <a:t>Д-20, 23, 25, 26, 44   К-94 </a:t>
            </a:r>
            <a:r>
              <a:rPr lang="ru-RU" sz="3200" dirty="0" smtClean="0">
                <a:latin typeface="Times New Roman" pitchFamily="18" charset="0"/>
                <a:cs typeface="Times New Roman" pitchFamily="18" charset="0"/>
              </a:rPr>
              <a:t>недостача в пределах норм естественной убыли может быть списана на издержки организации. </a:t>
            </a:r>
          </a:p>
          <a:p>
            <a:pPr algn="just">
              <a:buNone/>
            </a:pPr>
            <a:r>
              <a:rPr lang="ru-RU" sz="3200" b="1" dirty="0" smtClean="0">
                <a:latin typeface="Times New Roman" pitchFamily="18" charset="0"/>
                <a:cs typeface="Times New Roman" pitchFamily="18" charset="0"/>
              </a:rPr>
              <a:t>Д-73.2   К-94 </a:t>
            </a:r>
            <a:r>
              <a:rPr lang="ru-RU" sz="3200" dirty="0" smtClean="0">
                <a:latin typeface="Times New Roman" pitchFamily="18" charset="0"/>
                <a:cs typeface="Times New Roman" pitchFamily="18" charset="0"/>
              </a:rPr>
              <a:t>недостачи сверх норм естественной убыли списываются на виновное лицо.</a:t>
            </a:r>
            <a:r>
              <a:rPr lang="ru-RU" sz="3200" b="1" dirty="0" smtClean="0">
                <a:latin typeface="Times New Roman" pitchFamily="18" charset="0"/>
                <a:cs typeface="Times New Roman" pitchFamily="18" charset="0"/>
              </a:rPr>
              <a:t> </a:t>
            </a:r>
            <a:endParaRPr lang="ru-RU" sz="3200" dirty="0" smtClean="0">
              <a:latin typeface="Times New Roman" pitchFamily="18" charset="0"/>
              <a:cs typeface="Times New Roman" pitchFamily="18" charset="0"/>
            </a:endParaRPr>
          </a:p>
          <a:p>
            <a:pPr algn="just">
              <a:buNone/>
            </a:pPr>
            <a:r>
              <a:rPr lang="ru-RU" sz="3200" b="1" dirty="0" smtClean="0">
                <a:latin typeface="Times New Roman" pitchFamily="18" charset="0"/>
                <a:cs typeface="Times New Roman" pitchFamily="18" charset="0"/>
              </a:rPr>
              <a:t>Д-10, 70, 50, 51   К-73.2 </a:t>
            </a:r>
            <a:r>
              <a:rPr lang="ru-RU" sz="3200" dirty="0" smtClean="0">
                <a:latin typeface="Times New Roman" pitchFamily="18" charset="0"/>
                <a:cs typeface="Times New Roman" pitchFamily="18" charset="0"/>
              </a:rPr>
              <a:t>при погашении недостачи виновным лицом делают запись.</a:t>
            </a:r>
            <a:r>
              <a:rPr lang="ru-RU" sz="3200" b="1" dirty="0" smtClean="0">
                <a:latin typeface="Times New Roman" pitchFamily="18" charset="0"/>
                <a:cs typeface="Times New Roman" pitchFamily="18" charset="0"/>
              </a:rPr>
              <a:t> </a:t>
            </a:r>
            <a:endParaRPr lang="ru-RU" sz="32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800" dirty="0" smtClean="0">
                <a:latin typeface="Times New Roman" pitchFamily="18" charset="0"/>
                <a:cs typeface="Times New Roman" pitchFamily="18" charset="0"/>
              </a:rPr>
              <a:t>Если виновное лицо не установлено или суд отказал во взыскании ущерба с виновного лица, сумма недостачи списывается на убытки предприятия в составе прочих расходов </a:t>
            </a:r>
            <a:r>
              <a:rPr lang="ru-RU" sz="2800" b="1" dirty="0" smtClean="0">
                <a:latin typeface="Times New Roman" pitchFamily="18" charset="0"/>
                <a:cs typeface="Times New Roman" pitchFamily="18" charset="0"/>
              </a:rPr>
              <a:t>Д-91.2   К-94, 73.2</a:t>
            </a:r>
            <a:r>
              <a:rPr lang="ru-RU" sz="2800" dirty="0" smtClean="0">
                <a:latin typeface="Times New Roman" pitchFamily="18" charset="0"/>
                <a:cs typeface="Times New Roman" pitchFamily="18" charset="0"/>
              </a:rPr>
              <a:t>. 		Переоценка материалов может производиться в соответствии с действующим законодательством в связи с изменением цен и тарифов. Результаты переоценки материалов относят на финансовый результат в составе прочих доходов и расходов: </a:t>
            </a:r>
          </a:p>
          <a:p>
            <a:pPr algn="just">
              <a:buNone/>
            </a:pPr>
            <a:r>
              <a:rPr lang="ru-RU" sz="2800" b="1" dirty="0" smtClean="0">
                <a:latin typeface="Times New Roman" pitchFamily="18" charset="0"/>
                <a:cs typeface="Times New Roman" pitchFamily="18" charset="0"/>
              </a:rPr>
              <a:t>Д-10   К-91.1 </a:t>
            </a:r>
            <a:r>
              <a:rPr lang="ru-RU" sz="2800" dirty="0" smtClean="0">
                <a:latin typeface="Times New Roman" pitchFamily="18" charset="0"/>
                <a:cs typeface="Times New Roman" pitchFamily="18" charset="0"/>
              </a:rPr>
              <a:t>в случае </a:t>
            </a:r>
            <a:r>
              <a:rPr lang="ru-RU" sz="2800" dirty="0" err="1" smtClean="0">
                <a:latin typeface="Times New Roman" pitchFamily="18" charset="0"/>
                <a:cs typeface="Times New Roman" pitchFamily="18" charset="0"/>
              </a:rPr>
              <a:t>дооценки</a:t>
            </a:r>
            <a:r>
              <a:rPr lang="ru-RU" sz="2800" dirty="0" smtClean="0">
                <a:latin typeface="Times New Roman" pitchFamily="18" charset="0"/>
                <a:cs typeface="Times New Roman" pitchFamily="18" charset="0"/>
              </a:rPr>
              <a:t> материалов;</a:t>
            </a:r>
            <a:r>
              <a:rPr lang="ru-RU" sz="2800" b="1" dirty="0" smtClean="0">
                <a:latin typeface="Times New Roman" pitchFamily="18" charset="0"/>
                <a:cs typeface="Times New Roman" pitchFamily="18" charset="0"/>
              </a:rPr>
              <a:t> </a:t>
            </a:r>
            <a:endParaRPr lang="ru-RU" sz="2800" dirty="0" smtClean="0">
              <a:latin typeface="Times New Roman" pitchFamily="18" charset="0"/>
              <a:cs typeface="Times New Roman" pitchFamily="18" charset="0"/>
            </a:endParaRPr>
          </a:p>
          <a:p>
            <a:pPr algn="just">
              <a:buNone/>
            </a:pPr>
            <a:r>
              <a:rPr lang="ru-RU" sz="2800" b="1" dirty="0" smtClean="0">
                <a:latin typeface="Times New Roman" pitchFamily="18" charset="0"/>
                <a:cs typeface="Times New Roman" pitchFamily="18" charset="0"/>
              </a:rPr>
              <a:t>Д-91.2   К-10</a:t>
            </a:r>
            <a:r>
              <a:rPr lang="ru-RU" sz="2800" dirty="0" smtClean="0">
                <a:latin typeface="Times New Roman" pitchFamily="18" charset="0"/>
                <a:cs typeface="Times New Roman" pitchFamily="18" charset="0"/>
              </a:rPr>
              <a:t> в случае уценки материалов.</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467600" cy="850106"/>
          </a:xfrm>
        </p:spPr>
        <p:txBody>
          <a:bodyPr>
            <a:normAutofit fontScale="90000"/>
          </a:bodyPr>
          <a:lstStyle/>
          <a:p>
            <a:pPr algn="ctr"/>
            <a:r>
              <a:rPr lang="ru-RU" b="1" dirty="0" smtClean="0">
                <a:latin typeface="Times New Roman" pitchFamily="18" charset="0"/>
                <a:cs typeface="Times New Roman" pitchFamily="18" charset="0"/>
              </a:rPr>
              <a:t>Тема 7. УЧЕТ РАСХОДОВ ПО ОБЫЧНЫМ ВИДАМ ДЕЯТЕЛЬНОСТИ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08720"/>
            <a:ext cx="7467600" cy="5565232"/>
          </a:xfrm>
        </p:spPr>
        <p:txBody>
          <a:bodyPr>
            <a:normAutofit fontScale="92500" lnSpcReduction="10000"/>
          </a:bodyPr>
          <a:lstStyle/>
          <a:p>
            <a:pPr marL="457200" lvl="0" indent="-457200" algn="just">
              <a:buFont typeface="+mj-lt"/>
              <a:buAutoNum type="arabicPeriod"/>
            </a:pPr>
            <a:r>
              <a:rPr lang="ru-RU" b="1" dirty="0" smtClean="0">
                <a:latin typeface="Times New Roman" pitchFamily="18" charset="0"/>
                <a:cs typeface="Times New Roman" pitchFamily="18" charset="0"/>
              </a:rPr>
              <a:t>Организация учета затрат на производство и продажу.</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затрат основного производства.</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затрат вспомогательного производства.</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и распределение накладных расходов.</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брака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расходов будущих периодов и резервов предстоящих расходов.</a:t>
            </a:r>
            <a:endParaRPr lang="ru-RU" dirty="0" smtClean="0">
              <a:latin typeface="Times New Roman" pitchFamily="18" charset="0"/>
              <a:cs typeface="Times New Roman" pitchFamily="18" charset="0"/>
            </a:endParaRPr>
          </a:p>
          <a:p>
            <a:pPr>
              <a:buNone/>
            </a:pPr>
            <a:endParaRPr lang="ru-RU" dirty="0" smtClean="0"/>
          </a:p>
          <a:p>
            <a:pPr algn="just">
              <a:buNone/>
            </a:pPr>
            <a:r>
              <a:rPr lang="ru-RU" dirty="0" smtClean="0">
                <a:latin typeface="Times New Roman" pitchFamily="18" charset="0"/>
                <a:cs typeface="Times New Roman" pitchFamily="18" charset="0"/>
              </a:rPr>
              <a:t>Положение по бухгалтерскому учету «Расходы организации» (ПБУ 10/99), утверждено приказом Минфина РФ от 06.05.1999 г. № 33н, в ред. от 08.11.2010 г. № 144н.</a:t>
            </a:r>
          </a:p>
          <a:p>
            <a:pPr algn="just">
              <a:buNone/>
            </a:pPr>
            <a:r>
              <a:rPr lang="ru-RU" dirty="0" smtClean="0">
                <a:latin typeface="Times New Roman" pitchFamily="18" charset="0"/>
                <a:cs typeface="Times New Roman" pitchFamily="18" charset="0"/>
              </a:rPr>
              <a:t>Налоговый кодекс РФ, часть 2, глава 25 «Налог на прибыль организации».</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229600" cy="4525963"/>
          </a:xfrm>
        </p:spPr>
        <p:txBody>
          <a:bodyPr>
            <a:noAutofit/>
          </a:bodyPr>
          <a:lstStyle/>
          <a:p>
            <a:pPr algn="just">
              <a:buNone/>
            </a:pPr>
            <a:r>
              <a:rPr lang="ru-RU" sz="4000" dirty="0">
                <a:latin typeface="Times New Roman" pitchFamily="18" charset="0"/>
                <a:cs typeface="Times New Roman" pitchFamily="18" charset="0"/>
              </a:rPr>
              <a:t>Обычно различают два аспекта учетной политики — организационный и методологический. В организационный раздел включаются положения учетной политики, необходимые для организации бухгалтерского учета в хозяйствующем субъекте.</a:t>
            </a: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1.Организация учета затрат на производство и продажу.</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052736"/>
            <a:ext cx="7467600" cy="5421216"/>
          </a:xfrm>
        </p:spPr>
        <p:txBody>
          <a:bodyPr>
            <a:normAutofit fontScale="92500" lnSpcReduction="20000"/>
          </a:bodyPr>
          <a:lstStyle/>
          <a:p>
            <a:pPr algn="just">
              <a:buNone/>
            </a:pPr>
            <a:r>
              <a:rPr lang="ru-RU" dirty="0" smtClean="0">
                <a:latin typeface="Times New Roman" pitchFamily="18" charset="0"/>
                <a:cs typeface="Times New Roman" pitchFamily="18" charset="0"/>
              </a:rPr>
              <a:t>При организации учета затрат на производство на предприятиях различных сфер деятельности, кроме указанных выше нормативных документов, следует руководствоваться отраслевыми и межотраслевыми положениями, инструкциями и методическими указаниями.</a:t>
            </a:r>
          </a:p>
          <a:p>
            <a:pPr algn="just">
              <a:buNone/>
            </a:pPr>
            <a:r>
              <a:rPr lang="ru-RU" dirty="0" smtClean="0">
                <a:latin typeface="Times New Roman" pitchFamily="18" charset="0"/>
                <a:cs typeface="Times New Roman" pitchFamily="18" charset="0"/>
              </a:rPr>
              <a:t>Для учета затрат на производство планом счетов предусмотрены следующие счета:</a:t>
            </a:r>
          </a:p>
          <a:p>
            <a:pPr algn="just">
              <a:buNone/>
            </a:pPr>
            <a:r>
              <a:rPr lang="ru-RU" b="1" i="1" dirty="0" smtClean="0">
                <a:latin typeface="Times New Roman" pitchFamily="18" charset="0"/>
                <a:cs typeface="Times New Roman" pitchFamily="18" charset="0"/>
              </a:rPr>
              <a:t>20 «Основное производство»; </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21 «Полуфабрикаты собственного производства»;</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23 «Вспомогательные производства»;</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25 «Общепроизводственные расходы»;</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26 «Общехозяйственные расходы»;</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28 «Брак в производстве»;</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29 «Обслуживающие производства и хозяйства»;</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96 «Резервы предстоящих расходов»;</a:t>
            </a:r>
            <a:endParaRPr lang="ru-RU" b="1"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97 «Расходы будущих периодов».</a:t>
            </a:r>
            <a:endParaRPr lang="ru-RU"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dirty="0" smtClean="0">
                <a:latin typeface="Times New Roman" pitchFamily="18" charset="0"/>
                <a:cs typeface="Times New Roman" pitchFamily="18" charset="0"/>
              </a:rPr>
              <a:t>На организацию учета затрат производства большое влияние оказывает классификация затрат по различным признакам. Для того чтобы правильно определить себестоимость продукции, необходима экономически обусловленная классификация производственных затрат. Затраты на производство можно классифицировать по следующим признакам:</a:t>
            </a:r>
          </a:p>
          <a:p>
            <a:pPr lvl="0" algn="just">
              <a:buNone/>
            </a:pPr>
            <a:r>
              <a:rPr lang="ru-RU" b="1" i="1" dirty="0" smtClean="0">
                <a:latin typeface="Times New Roman" pitchFamily="18" charset="0"/>
                <a:cs typeface="Times New Roman" pitchFamily="18" charset="0"/>
              </a:rPr>
              <a:t>по принадлежности к отчетному периоду:</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1.1. расходы текущего отчетного периода – расходы, обусловленные фактами хозяйственной деятельности текущего отчетного периода и признаваемые в отчете о прибылях и убытках за текущий отчетный период;</a:t>
            </a:r>
          </a:p>
          <a:p>
            <a:pPr algn="just">
              <a:buNone/>
            </a:pPr>
            <a:r>
              <a:rPr lang="ru-RU" dirty="0" smtClean="0">
                <a:latin typeface="Times New Roman" pitchFamily="18" charset="0"/>
                <a:cs typeface="Times New Roman" pitchFamily="18" charset="0"/>
              </a:rPr>
              <a:t>1.2. отложенные расходы – </a:t>
            </a:r>
            <a:r>
              <a:rPr lang="ru-RU" dirty="0" err="1" smtClean="0">
                <a:latin typeface="Times New Roman" pitchFamily="18" charset="0"/>
                <a:cs typeface="Times New Roman" pitchFamily="18" charset="0"/>
              </a:rPr>
              <a:t>расходы</a:t>
            </a:r>
            <a:r>
              <a:rPr lang="ru-RU" dirty="0" smtClean="0">
                <a:latin typeface="Times New Roman" pitchFamily="18" charset="0"/>
                <a:cs typeface="Times New Roman" pitchFamily="18" charset="0"/>
              </a:rPr>
              <a:t>, связанные с хозяйственными операциями по использованию ресурсов организации в данном отчетном периоде с целью получения доходов в будущем: расходы будущих периодов, долгосрочные инвестиции.</a:t>
            </a:r>
          </a:p>
          <a:p>
            <a:endParaRPr lang="ru-RU" dirty="0"/>
          </a:p>
        </p:txBody>
      </p:sp>
    </p:spTree>
  </p:cSld>
  <p:clrMapOvr>
    <a:masterClrMapping/>
  </p:clrMapOvr>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600" b="1" i="1" dirty="0" smtClean="0">
                <a:latin typeface="Times New Roman" pitchFamily="18" charset="0"/>
                <a:cs typeface="Times New Roman" pitchFamily="18" charset="0"/>
              </a:rPr>
              <a:t>2. по экономическому содержанию и назначению:</a:t>
            </a:r>
            <a:endParaRPr lang="ru-RU" sz="2600" dirty="0" smtClean="0">
              <a:latin typeface="Times New Roman" pitchFamily="18" charset="0"/>
              <a:cs typeface="Times New Roman" pitchFamily="18" charset="0"/>
            </a:endParaRPr>
          </a:p>
          <a:p>
            <a:pPr algn="just">
              <a:buNone/>
            </a:pPr>
            <a:r>
              <a:rPr lang="ru-RU" sz="2600" dirty="0" smtClean="0">
                <a:latin typeface="Times New Roman" pitchFamily="18" charset="0"/>
                <a:cs typeface="Times New Roman" pitchFamily="18" charset="0"/>
              </a:rPr>
              <a:t>Для определения себестоимости затраты делят по экономическим элементам и калькуляционным статьям. Затраты по экономическим элементам дают представление обо всех однородных затратах на производство всех видов продукции за определенный период времени. Выделяют 5 элементов затрат:</a:t>
            </a:r>
          </a:p>
          <a:p>
            <a:pPr marL="514350" lvl="0" indent="-514350" algn="just">
              <a:buFont typeface="+mj-lt"/>
              <a:buAutoNum type="arabicPeriod"/>
            </a:pPr>
            <a:r>
              <a:rPr lang="ru-RU" sz="2600" dirty="0" smtClean="0">
                <a:latin typeface="Times New Roman" pitchFamily="18" charset="0"/>
                <a:cs typeface="Times New Roman" pitchFamily="18" charset="0"/>
              </a:rPr>
              <a:t>материальные затраты;</a:t>
            </a:r>
          </a:p>
          <a:p>
            <a:pPr marL="514350" lvl="0" indent="-514350" algn="just">
              <a:buFont typeface="+mj-lt"/>
              <a:buAutoNum type="arabicPeriod"/>
            </a:pPr>
            <a:r>
              <a:rPr lang="ru-RU" sz="2600" dirty="0" smtClean="0">
                <a:latin typeface="Times New Roman" pitchFamily="18" charset="0"/>
                <a:cs typeface="Times New Roman" pitchFamily="18" charset="0"/>
              </a:rPr>
              <a:t>затраты на оплату труда;</a:t>
            </a:r>
          </a:p>
          <a:p>
            <a:pPr marL="514350" lvl="0" indent="-514350" algn="just">
              <a:buFont typeface="+mj-lt"/>
              <a:buAutoNum type="arabicPeriod"/>
            </a:pPr>
            <a:r>
              <a:rPr lang="ru-RU" sz="2600" dirty="0" smtClean="0">
                <a:latin typeface="Times New Roman" pitchFamily="18" charset="0"/>
                <a:cs typeface="Times New Roman" pitchFamily="18" charset="0"/>
              </a:rPr>
              <a:t>отчисления на социальные нужды;</a:t>
            </a:r>
          </a:p>
          <a:p>
            <a:pPr marL="514350" lvl="0" indent="-514350" algn="just">
              <a:buFont typeface="+mj-lt"/>
              <a:buAutoNum type="arabicPeriod"/>
            </a:pPr>
            <a:r>
              <a:rPr lang="ru-RU" sz="2600" dirty="0" smtClean="0">
                <a:latin typeface="Times New Roman" pitchFamily="18" charset="0"/>
                <a:cs typeface="Times New Roman" pitchFamily="18" charset="0"/>
              </a:rPr>
              <a:t>амортизация;</a:t>
            </a:r>
          </a:p>
          <a:p>
            <a:pPr marL="514350" lvl="0" indent="-514350" algn="just">
              <a:buFont typeface="+mj-lt"/>
              <a:buAutoNum type="arabicPeriod"/>
            </a:pPr>
            <a:r>
              <a:rPr lang="ru-RU" sz="2600" dirty="0" smtClean="0">
                <a:latin typeface="Times New Roman" pitchFamily="18" charset="0"/>
                <a:cs typeface="Times New Roman" pitchFamily="18" charset="0"/>
              </a:rPr>
              <a:t>прочие затраты (почтовые, телеграфные, командировочные расходы и т.д.).</a:t>
            </a:r>
          </a:p>
          <a:p>
            <a:endParaRPr lang="ru-RU" dirty="0"/>
          </a:p>
        </p:txBody>
      </p:sp>
    </p:spTree>
  </p:cSld>
  <p:clrMapOvr>
    <a:masterClrMapping/>
  </p:clrMapOvr>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Autofit/>
          </a:bodyPr>
          <a:lstStyle/>
          <a:p>
            <a:pPr algn="just">
              <a:buNone/>
            </a:pPr>
            <a:r>
              <a:rPr lang="ru-RU" sz="3600" dirty="0" smtClean="0">
                <a:latin typeface="Times New Roman" pitchFamily="18" charset="0"/>
                <a:cs typeface="Times New Roman" pitchFamily="18" charset="0"/>
              </a:rPr>
              <a:t>Классификация затрат по экономическим элементам позволяет определить удельный вес отдельных видов затрат в их общем объеме, но не позволяет определить себестоимость отдельных видов продукции, поэтому используется классификация затрат по калькуляционным статьям.</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85000" lnSpcReduction="20000"/>
          </a:bodyPr>
          <a:lstStyle/>
          <a:p>
            <a:pPr algn="just">
              <a:buNone/>
            </a:pPr>
            <a:r>
              <a:rPr lang="ru-RU" sz="2600" dirty="0" smtClean="0">
                <a:latin typeface="Times New Roman" pitchFamily="18" charset="0"/>
                <a:cs typeface="Times New Roman" pitchFamily="18" charset="0"/>
              </a:rPr>
              <a:t>Существует типовая классификация, на основе которой каждое предприятие может разрабатывать собственную номенклатуру статей калькуляции:</a:t>
            </a:r>
          </a:p>
          <a:p>
            <a:pPr marL="514350" lvl="0" indent="-514350" algn="just">
              <a:buFont typeface="+mj-lt"/>
              <a:buAutoNum type="arabicPeriod"/>
            </a:pPr>
            <a:r>
              <a:rPr lang="ru-RU" sz="2600" dirty="0" smtClean="0">
                <a:latin typeface="Times New Roman" pitchFamily="18" charset="0"/>
                <a:cs typeface="Times New Roman" pitchFamily="18" charset="0"/>
              </a:rPr>
              <a:t>Сырье и материалы;</a:t>
            </a:r>
          </a:p>
          <a:p>
            <a:pPr marL="514350" lvl="0" indent="-514350" algn="just">
              <a:buFont typeface="+mj-lt"/>
              <a:buAutoNum type="arabicPeriod"/>
            </a:pPr>
            <a:r>
              <a:rPr lang="ru-RU" sz="2600" dirty="0" smtClean="0">
                <a:latin typeface="Times New Roman" pitchFamily="18" charset="0"/>
                <a:cs typeface="Times New Roman" pitchFamily="18" charset="0"/>
              </a:rPr>
              <a:t>Возвратные отходы;</a:t>
            </a:r>
          </a:p>
          <a:p>
            <a:pPr marL="514350" lvl="0" indent="-514350" algn="just">
              <a:buFont typeface="+mj-lt"/>
              <a:buAutoNum type="arabicPeriod"/>
            </a:pPr>
            <a:r>
              <a:rPr lang="ru-RU" sz="2600" dirty="0" smtClean="0">
                <a:latin typeface="Times New Roman" pitchFamily="18" charset="0"/>
                <a:cs typeface="Times New Roman" pitchFamily="18" charset="0"/>
              </a:rPr>
              <a:t>Покупные изделия, полуфабрикаты и услуги производственного характера сторонних организаций;</a:t>
            </a:r>
          </a:p>
          <a:p>
            <a:pPr marL="514350" lvl="0" indent="-514350" algn="just">
              <a:buFont typeface="+mj-lt"/>
              <a:buAutoNum type="arabicPeriod"/>
            </a:pPr>
            <a:r>
              <a:rPr lang="ru-RU" sz="2600" dirty="0" smtClean="0">
                <a:latin typeface="Times New Roman" pitchFamily="18" charset="0"/>
                <a:cs typeface="Times New Roman" pitchFamily="18" charset="0"/>
              </a:rPr>
              <a:t>Топливо и энергия на технологические цели;</a:t>
            </a:r>
          </a:p>
          <a:p>
            <a:pPr marL="514350" lvl="0" indent="-514350" algn="just">
              <a:buFont typeface="+mj-lt"/>
              <a:buAutoNum type="arabicPeriod"/>
            </a:pPr>
            <a:r>
              <a:rPr lang="ru-RU" sz="2600" dirty="0" smtClean="0">
                <a:latin typeface="Times New Roman" pitchFamily="18" charset="0"/>
                <a:cs typeface="Times New Roman" pitchFamily="18" charset="0"/>
              </a:rPr>
              <a:t>Заработная плата производственных рабочих;</a:t>
            </a:r>
          </a:p>
          <a:p>
            <a:pPr marL="514350" lvl="0" indent="-514350" algn="just">
              <a:buFont typeface="+mj-lt"/>
              <a:buAutoNum type="arabicPeriod"/>
            </a:pPr>
            <a:r>
              <a:rPr lang="ru-RU" sz="2600" dirty="0" smtClean="0">
                <a:latin typeface="Times New Roman" pitchFamily="18" charset="0"/>
                <a:cs typeface="Times New Roman" pitchFamily="18" charset="0"/>
              </a:rPr>
              <a:t>Отчисления на социальные нужды производственных рабочих;</a:t>
            </a:r>
          </a:p>
          <a:p>
            <a:pPr marL="514350" lvl="0" indent="-514350" algn="just">
              <a:buFont typeface="+mj-lt"/>
              <a:buAutoNum type="arabicPeriod"/>
            </a:pPr>
            <a:r>
              <a:rPr lang="ru-RU" sz="2600" dirty="0" smtClean="0">
                <a:latin typeface="Times New Roman" pitchFamily="18" charset="0"/>
                <a:cs typeface="Times New Roman" pitchFamily="18" charset="0"/>
              </a:rPr>
              <a:t>Расходы на подготовку и освоение производства;</a:t>
            </a:r>
          </a:p>
          <a:p>
            <a:pPr marL="514350" lvl="0" indent="-514350" algn="just">
              <a:buFont typeface="+mj-lt"/>
              <a:buAutoNum type="arabicPeriod"/>
            </a:pPr>
            <a:r>
              <a:rPr lang="ru-RU" sz="2600" dirty="0" smtClean="0">
                <a:latin typeface="Times New Roman" pitchFamily="18" charset="0"/>
                <a:cs typeface="Times New Roman" pitchFamily="18" charset="0"/>
              </a:rPr>
              <a:t>Общепроизводственные расходы.</a:t>
            </a:r>
          </a:p>
          <a:p>
            <a:pPr marL="514350" indent="-514350" algn="just">
              <a:buFont typeface="+mj-lt"/>
              <a:buAutoNum type="arabicPeriod"/>
            </a:pPr>
            <a:r>
              <a:rPr lang="ru-RU" sz="2600" dirty="0" smtClean="0">
                <a:latin typeface="Times New Roman" pitchFamily="18" charset="0"/>
                <a:cs typeface="Times New Roman" pitchFamily="18" charset="0"/>
              </a:rPr>
              <a:t>Статьи с 1 по 8 образуют цеховую себестоимость.</a:t>
            </a:r>
          </a:p>
          <a:p>
            <a:pPr marL="514350" lvl="0" indent="-514350" algn="just">
              <a:buFont typeface="+mj-lt"/>
              <a:buAutoNum type="arabicPeriod"/>
            </a:pPr>
            <a:r>
              <a:rPr lang="ru-RU" sz="2600" dirty="0" smtClean="0">
                <a:latin typeface="Times New Roman" pitchFamily="18" charset="0"/>
                <a:cs typeface="Times New Roman" pitchFamily="18" charset="0"/>
              </a:rPr>
              <a:t>Общехозяйственные расходы;</a:t>
            </a:r>
          </a:p>
          <a:p>
            <a:pPr marL="514350" lvl="0" indent="-514350" algn="just">
              <a:buFont typeface="+mj-lt"/>
              <a:buAutoNum type="arabicPeriod"/>
            </a:pPr>
            <a:r>
              <a:rPr lang="ru-RU" sz="2600" dirty="0" smtClean="0">
                <a:latin typeface="Times New Roman" pitchFamily="18" charset="0"/>
                <a:cs typeface="Times New Roman" pitchFamily="18" charset="0"/>
              </a:rPr>
              <a:t>Потери от брака;</a:t>
            </a:r>
          </a:p>
          <a:p>
            <a:pPr marL="514350" lvl="0" indent="-514350" algn="just">
              <a:buFont typeface="+mj-lt"/>
              <a:buAutoNum type="arabicPeriod"/>
            </a:pPr>
            <a:r>
              <a:rPr lang="ru-RU" sz="2600" dirty="0" smtClean="0">
                <a:latin typeface="Times New Roman" pitchFamily="18" charset="0"/>
                <a:cs typeface="Times New Roman" pitchFamily="18" charset="0"/>
              </a:rPr>
              <a:t>Прочие производственные расходы;</a:t>
            </a:r>
          </a:p>
          <a:p>
            <a:pPr marL="514350" lvl="0" indent="-514350" algn="just">
              <a:buFont typeface="+mj-lt"/>
              <a:buAutoNum type="arabicPeriod"/>
            </a:pPr>
            <a:r>
              <a:rPr lang="ru-RU" sz="2600" dirty="0" smtClean="0">
                <a:latin typeface="Times New Roman" pitchFamily="18" charset="0"/>
                <a:cs typeface="Times New Roman" pitchFamily="18" charset="0"/>
              </a:rPr>
              <a:t>Коммерческие (внепроизводственные) расходы. </a:t>
            </a:r>
          </a:p>
          <a:p>
            <a:endParaRPr lang="ru-RU" dirty="0"/>
          </a:p>
        </p:txBody>
      </p:sp>
    </p:spTree>
  </p:cSld>
  <p:clrMapOvr>
    <a:masterClrMapping/>
  </p:clrMapOvr>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85000" lnSpcReduction="20000"/>
          </a:bodyPr>
          <a:lstStyle/>
          <a:p>
            <a:pPr algn="just">
              <a:buNone/>
            </a:pPr>
            <a:r>
              <a:rPr lang="ru-RU" sz="2600" b="1" i="1" dirty="0" smtClean="0">
                <a:latin typeface="Times New Roman" pitchFamily="18" charset="0"/>
                <a:cs typeface="Times New Roman" pitchFamily="18" charset="0"/>
              </a:rPr>
              <a:t>3. по экономической роли в процессе производства:</a:t>
            </a:r>
            <a:endParaRPr lang="ru-RU" sz="2600" dirty="0" smtClean="0">
              <a:latin typeface="Times New Roman" pitchFamily="18" charset="0"/>
              <a:cs typeface="Times New Roman" pitchFamily="18" charset="0"/>
            </a:endParaRPr>
          </a:p>
          <a:p>
            <a:pPr algn="just">
              <a:buNone/>
            </a:pPr>
            <a:r>
              <a:rPr lang="ru-RU" sz="2600" dirty="0" smtClean="0">
                <a:latin typeface="Times New Roman" pitchFamily="18" charset="0"/>
                <a:cs typeface="Times New Roman" pitchFamily="18" charset="0"/>
              </a:rPr>
              <a:t>3.1. основные затраты – непосредственно связанные с производственным процессом, в частности материальные затраты, зарплата основных производственных рабочих, топливо и т.д. (</a:t>
            </a:r>
            <a:r>
              <a:rPr lang="ru-RU" sz="2600" i="1" dirty="0" smtClean="0">
                <a:latin typeface="Times New Roman" pitchFamily="18" charset="0"/>
                <a:cs typeface="Times New Roman" pitchFamily="18" charset="0"/>
              </a:rPr>
              <a:t>счета 20, 23</a:t>
            </a:r>
            <a:r>
              <a:rPr lang="ru-RU" sz="2600" dirty="0" smtClean="0">
                <a:latin typeface="Times New Roman" pitchFamily="18" charset="0"/>
                <a:cs typeface="Times New Roman" pitchFamily="18" charset="0"/>
              </a:rPr>
              <a:t>);</a:t>
            </a:r>
          </a:p>
          <a:p>
            <a:pPr algn="just">
              <a:buNone/>
            </a:pPr>
            <a:r>
              <a:rPr lang="ru-RU" sz="2600" dirty="0" smtClean="0">
                <a:latin typeface="Times New Roman" pitchFamily="18" charset="0"/>
                <a:cs typeface="Times New Roman" pitchFamily="18" charset="0"/>
              </a:rPr>
              <a:t>3.2. накладные затраты – </a:t>
            </a:r>
            <a:r>
              <a:rPr lang="ru-RU" sz="2600" dirty="0" err="1" smtClean="0">
                <a:latin typeface="Times New Roman" pitchFamily="18" charset="0"/>
                <a:cs typeface="Times New Roman" pitchFamily="18" charset="0"/>
              </a:rPr>
              <a:t>затраты</a:t>
            </a:r>
            <a:r>
              <a:rPr lang="ru-RU" sz="2600" dirty="0" smtClean="0">
                <a:latin typeface="Times New Roman" pitchFamily="18" charset="0"/>
                <a:cs typeface="Times New Roman" pitchFamily="18" charset="0"/>
              </a:rPr>
              <a:t> по обслуживанию производства и управлению, общепроизводственные и общехозяйственные расходы (</a:t>
            </a:r>
            <a:r>
              <a:rPr lang="ru-RU" sz="2600" i="1" dirty="0" smtClean="0">
                <a:latin typeface="Times New Roman" pitchFamily="18" charset="0"/>
                <a:cs typeface="Times New Roman" pitchFamily="18" charset="0"/>
              </a:rPr>
              <a:t>счета 25 и 26</a:t>
            </a:r>
            <a:r>
              <a:rPr lang="ru-RU" sz="2600" dirty="0" smtClean="0">
                <a:latin typeface="Times New Roman" pitchFamily="18" charset="0"/>
                <a:cs typeface="Times New Roman" pitchFamily="18" charset="0"/>
              </a:rPr>
              <a:t>);</a:t>
            </a:r>
          </a:p>
          <a:p>
            <a:pPr algn="just">
              <a:buNone/>
            </a:pPr>
            <a:r>
              <a:rPr lang="ru-RU" sz="2600" b="1" i="1" dirty="0" smtClean="0">
                <a:latin typeface="Times New Roman" pitchFamily="18" charset="0"/>
                <a:cs typeface="Times New Roman" pitchFamily="18" charset="0"/>
              </a:rPr>
              <a:t>4. по способу включения в себестоимость:</a:t>
            </a:r>
            <a:endParaRPr lang="ru-RU" sz="2600" dirty="0" smtClean="0">
              <a:latin typeface="Times New Roman" pitchFamily="18" charset="0"/>
              <a:cs typeface="Times New Roman" pitchFamily="18" charset="0"/>
            </a:endParaRPr>
          </a:p>
          <a:p>
            <a:pPr algn="just">
              <a:buNone/>
            </a:pPr>
            <a:r>
              <a:rPr lang="ru-RU" sz="2600" dirty="0" smtClean="0">
                <a:latin typeface="Times New Roman" pitchFamily="18" charset="0"/>
                <a:cs typeface="Times New Roman" pitchFamily="18" charset="0"/>
              </a:rPr>
              <a:t>4.1. прямые затраты – </a:t>
            </a:r>
            <a:r>
              <a:rPr lang="ru-RU" sz="2600" dirty="0" err="1" smtClean="0">
                <a:latin typeface="Times New Roman" pitchFamily="18" charset="0"/>
                <a:cs typeface="Times New Roman" pitchFamily="18" charset="0"/>
              </a:rPr>
              <a:t>затраты</a:t>
            </a:r>
            <a:r>
              <a:rPr lang="ru-RU" sz="2600" dirty="0" smtClean="0">
                <a:latin typeface="Times New Roman" pitchFamily="18" charset="0"/>
                <a:cs typeface="Times New Roman" pitchFamily="18" charset="0"/>
              </a:rPr>
              <a:t>, которые в момент возникновения можно непосредственно отнести на определенный вид продукции;</a:t>
            </a:r>
          </a:p>
          <a:p>
            <a:pPr algn="just">
              <a:buNone/>
            </a:pPr>
            <a:r>
              <a:rPr lang="ru-RU" sz="2600" dirty="0" smtClean="0">
                <a:latin typeface="Times New Roman" pitchFamily="18" charset="0"/>
                <a:cs typeface="Times New Roman" pitchFamily="18" charset="0"/>
              </a:rPr>
              <a:t>4.2. косвенные затраты – </a:t>
            </a:r>
            <a:r>
              <a:rPr lang="ru-RU" sz="2600" dirty="0" err="1" smtClean="0">
                <a:latin typeface="Times New Roman" pitchFamily="18" charset="0"/>
                <a:cs typeface="Times New Roman" pitchFamily="18" charset="0"/>
              </a:rPr>
              <a:t>затраты</a:t>
            </a:r>
            <a:r>
              <a:rPr lang="ru-RU" sz="2600" dirty="0" smtClean="0">
                <a:latin typeface="Times New Roman" pitchFamily="18" charset="0"/>
                <a:cs typeface="Times New Roman" pitchFamily="18" charset="0"/>
              </a:rPr>
              <a:t>, которые в момент возникновения не могут быть отнесены на определенный вид продукции, они одновременно относятся к нескольким видам продукции, например, затраты на отопление, освещение и содержание зданий и т.д.; в конце месяца их распределяют между отдельными видами продукции пропорционально принятой базе распределения, например, машино-часы, прямые материальные затраты, основная зарплата рабочих;</a:t>
            </a:r>
          </a:p>
          <a:p>
            <a:endParaRPr lang="ru-RU" dirty="0"/>
          </a:p>
        </p:txBody>
      </p:sp>
    </p:spTree>
  </p:cSld>
  <p:clrMapOvr>
    <a:masterClrMapping/>
  </p:clrMapOvr>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buNone/>
            </a:pPr>
            <a:r>
              <a:rPr lang="ru-RU" b="1" i="1" dirty="0" smtClean="0">
                <a:latin typeface="Times New Roman" pitchFamily="18" charset="0"/>
                <a:cs typeface="Times New Roman" pitchFamily="18" charset="0"/>
              </a:rPr>
              <a:t>5. по отношению к объему производства:</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5.1. условно-переменные затраты – прямо пропорционально зависят от изменения объема производства, сырья, материалов, зарплаты рабочих, топлива и т.д.;</a:t>
            </a:r>
          </a:p>
          <a:p>
            <a:pPr algn="just">
              <a:buNone/>
            </a:pPr>
            <a:r>
              <a:rPr lang="ru-RU" dirty="0" smtClean="0">
                <a:latin typeface="Times New Roman" pitchFamily="18" charset="0"/>
                <a:cs typeface="Times New Roman" pitchFamily="18" charset="0"/>
              </a:rPr>
              <a:t>5.2. условно-постоянные затраты – не зависят от изменения объема производства, зарплаты управленческого персонала, расходов на отопление и освещение (или зависят незначительно)</a:t>
            </a:r>
          </a:p>
          <a:p>
            <a:pPr algn="just">
              <a:buNone/>
            </a:pPr>
            <a:r>
              <a:rPr lang="ru-RU" b="1" i="1" dirty="0" smtClean="0">
                <a:latin typeface="Times New Roman" pitchFamily="18" charset="0"/>
                <a:cs typeface="Times New Roman" pitchFamily="18" charset="0"/>
              </a:rPr>
              <a:t>6. по периодичности возникновения:</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6.1. текущие затраты – </a:t>
            </a:r>
            <a:r>
              <a:rPr lang="ru-RU" dirty="0" err="1" smtClean="0">
                <a:latin typeface="Times New Roman" pitchFamily="18" charset="0"/>
                <a:cs typeface="Times New Roman" pitchFamily="18" charset="0"/>
              </a:rPr>
              <a:t>затраты</a:t>
            </a:r>
            <a:r>
              <a:rPr lang="ru-RU" dirty="0" smtClean="0">
                <a:latin typeface="Times New Roman" pitchFamily="18" charset="0"/>
                <a:cs typeface="Times New Roman" pitchFamily="18" charset="0"/>
              </a:rPr>
              <a:t> возникающие постоянно (отпуск сырья, начисление зарплаты);</a:t>
            </a:r>
          </a:p>
          <a:p>
            <a:pPr algn="just">
              <a:buNone/>
            </a:pPr>
            <a:r>
              <a:rPr lang="ru-RU" dirty="0" smtClean="0">
                <a:latin typeface="Times New Roman" pitchFamily="18" charset="0"/>
                <a:cs typeface="Times New Roman" pitchFamily="18" charset="0"/>
              </a:rPr>
              <a:t>6.2. единовременные затраты – носят разовый характер (затраты на изготовление новых видов продукции, пробной продукции);</a:t>
            </a:r>
          </a:p>
          <a:p>
            <a:pPr algn="just">
              <a:buNone/>
            </a:pPr>
            <a:r>
              <a:rPr lang="ru-RU" b="1" i="1" dirty="0" smtClean="0">
                <a:latin typeface="Times New Roman" pitchFamily="18" charset="0"/>
                <a:cs typeface="Times New Roman" pitchFamily="18" charset="0"/>
              </a:rPr>
              <a:t>7. по участию в процессе производства:</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7.1. производственные затраты – </a:t>
            </a:r>
            <a:r>
              <a:rPr lang="ru-RU" dirty="0" err="1" smtClean="0">
                <a:latin typeface="Times New Roman" pitchFamily="18" charset="0"/>
                <a:cs typeface="Times New Roman" pitchFamily="18" charset="0"/>
              </a:rPr>
              <a:t>затраты</a:t>
            </a:r>
            <a:r>
              <a:rPr lang="ru-RU" dirty="0" smtClean="0">
                <a:latin typeface="Times New Roman" pitchFamily="18" charset="0"/>
                <a:cs typeface="Times New Roman" pitchFamily="18" charset="0"/>
              </a:rPr>
              <a:t>, связанные с производством продукции, первые 10 калькуляционных статей + часть общехозяйственных статей расходов;</a:t>
            </a:r>
          </a:p>
          <a:p>
            <a:pPr algn="just">
              <a:buNone/>
            </a:pPr>
            <a:r>
              <a:rPr lang="ru-RU" dirty="0" smtClean="0">
                <a:latin typeface="Times New Roman" pitchFamily="18" charset="0"/>
                <a:cs typeface="Times New Roman" pitchFamily="18" charset="0"/>
              </a:rPr>
              <a:t>7.2. коммерческие затраты – </a:t>
            </a:r>
            <a:r>
              <a:rPr lang="ru-RU" dirty="0" err="1" smtClean="0">
                <a:latin typeface="Times New Roman" pitchFamily="18" charset="0"/>
                <a:cs typeface="Times New Roman" pitchFamily="18" charset="0"/>
              </a:rPr>
              <a:t>затраты</a:t>
            </a:r>
            <a:r>
              <a:rPr lang="ru-RU" dirty="0" smtClean="0">
                <a:latin typeface="Times New Roman" pitchFamily="18" charset="0"/>
                <a:cs typeface="Times New Roman" pitchFamily="18" charset="0"/>
              </a:rPr>
              <a:t> связанные с продажей продукции;</a:t>
            </a:r>
          </a:p>
          <a:p>
            <a:endParaRPr lang="ru-RU" dirty="0"/>
          </a:p>
        </p:txBody>
      </p:sp>
    </p:spTree>
  </p:cSld>
  <p:clrMapOvr>
    <a:masterClrMapping/>
  </p:clrMapOvr>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b="1" i="1" dirty="0" smtClean="0">
                <a:latin typeface="Times New Roman" pitchFamily="18" charset="0"/>
                <a:cs typeface="Times New Roman" pitchFamily="18" charset="0"/>
              </a:rPr>
              <a:t>8. по эффективности в процессе производства:</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8.1. производительные расходы – осуществляются при производстве продукции установленного качества производственные кооперативы рациональной организации производства и технологического процесса;</a:t>
            </a:r>
          </a:p>
          <a:p>
            <a:pPr algn="just">
              <a:buNone/>
            </a:pPr>
            <a:r>
              <a:rPr lang="ru-RU" dirty="0" smtClean="0">
                <a:latin typeface="Times New Roman" pitchFamily="18" charset="0"/>
                <a:cs typeface="Times New Roman" pitchFamily="18" charset="0"/>
              </a:rPr>
              <a:t>8.2. непроизводительные расходы – возникают вследствие недостатков в технологии и организации производства, потери от брака, простоев, оплата сверхурочной работы.</a:t>
            </a:r>
          </a:p>
          <a:p>
            <a:pPr algn="just">
              <a:buNone/>
            </a:pPr>
            <a:r>
              <a:rPr lang="ru-RU" dirty="0" smtClean="0">
                <a:latin typeface="Times New Roman" pitchFamily="18" charset="0"/>
                <a:cs typeface="Times New Roman" pitchFamily="18" charset="0"/>
              </a:rPr>
              <a:t>Для целей налогообложения различают лимитируемые и </a:t>
            </a:r>
            <a:r>
              <a:rPr lang="ru-RU" dirty="0" err="1" smtClean="0">
                <a:latin typeface="Times New Roman" pitchFamily="18" charset="0"/>
                <a:cs typeface="Times New Roman" pitchFamily="18" charset="0"/>
              </a:rPr>
              <a:t>нелимитируемые</a:t>
            </a:r>
            <a:r>
              <a:rPr lang="ru-RU" dirty="0" smtClean="0">
                <a:latin typeface="Times New Roman" pitchFamily="18" charset="0"/>
                <a:cs typeface="Times New Roman" pitchFamily="18" charset="0"/>
              </a:rPr>
              <a:t> затраты. По лимитируемым затратам устанавливают лимиты, нормы и нормативы в соответствии с 25 главой НК РФ и с другими нормативными документами. Бухгалтерский учет ведется в пределах лимита и сверх лимита. На сумму превышения лимита увеличивается налогооблагаемая база по налогу на прибыль.</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sz="2800" dirty="0" smtClean="0">
                <a:latin typeface="Times New Roman" pitchFamily="18" charset="0"/>
                <a:cs typeface="Times New Roman" pitchFamily="18" charset="0"/>
              </a:rPr>
              <a:t>К лимитируемым относят следующие расходы: представительские расходы, командировочные расходы, расходы на рекламу, расходы на использование личного автотранспорта в служебных целях и т.п.</a:t>
            </a:r>
          </a:p>
          <a:p>
            <a:pPr algn="just">
              <a:buNone/>
            </a:pPr>
            <a:r>
              <a:rPr lang="ru-RU" sz="2800" dirty="0" smtClean="0">
                <a:latin typeface="Times New Roman" pitchFamily="18" charset="0"/>
                <a:cs typeface="Times New Roman" pitchFamily="18" charset="0"/>
              </a:rPr>
              <a:t>В условиях журнально-ордерной формы ведения учета для учета затрат на производство применяется журнал-ордер № 10 и аналитические ведомости к нему № 12 для учета общих производственных расходов и № 15 для учета общехозяйственных расходов, расходов будущих периодов и коммерческих расходов.</a:t>
            </a:r>
          </a:p>
          <a:p>
            <a:endParaRPr lang="ru-RU" dirty="0"/>
          </a:p>
        </p:txBody>
      </p:sp>
    </p:spTree>
  </p:cSld>
  <p:clrMapOvr>
    <a:masterClrMapping/>
  </p:clrMapOvr>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2.Учет затрат основного производства.</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a:bodyPr>
          <a:lstStyle/>
          <a:p>
            <a:pPr algn="just">
              <a:buNone/>
            </a:pPr>
            <a:r>
              <a:rPr lang="ru-RU" sz="2500" dirty="0" smtClean="0">
                <a:latin typeface="Times New Roman" pitchFamily="18" charset="0"/>
                <a:cs typeface="Times New Roman" pitchFamily="18" charset="0"/>
              </a:rPr>
              <a:t>Синтетический учет затрат основного производства ведется на </a:t>
            </a:r>
            <a:r>
              <a:rPr lang="ru-RU" sz="2500" i="1" dirty="0" smtClean="0">
                <a:latin typeface="Times New Roman" pitchFamily="18" charset="0"/>
                <a:cs typeface="Times New Roman" pitchFamily="18" charset="0"/>
              </a:rPr>
              <a:t>счете 20</a:t>
            </a:r>
            <a:r>
              <a:rPr lang="ru-RU" sz="2500" dirty="0" smtClean="0">
                <a:latin typeface="Times New Roman" pitchFamily="18" charset="0"/>
                <a:cs typeface="Times New Roman" pitchFamily="18" charset="0"/>
              </a:rPr>
              <a:t>, по данным которого определяют фактическую производственную себестоимость изготовленной продукции, выполненных работ и оказанных работ. </a:t>
            </a:r>
          </a:p>
          <a:p>
            <a:pPr algn="just">
              <a:buNone/>
            </a:pPr>
            <a:r>
              <a:rPr lang="ru-RU" sz="2500" dirty="0" smtClean="0">
                <a:latin typeface="Times New Roman" pitchFamily="18" charset="0"/>
                <a:cs typeface="Times New Roman" pitchFamily="18" charset="0"/>
              </a:rPr>
              <a:t>По дебету </a:t>
            </a:r>
            <a:r>
              <a:rPr lang="ru-RU" sz="2500" i="1" dirty="0" smtClean="0">
                <a:latin typeface="Times New Roman" pitchFamily="18" charset="0"/>
                <a:cs typeface="Times New Roman" pitchFamily="18" charset="0"/>
              </a:rPr>
              <a:t>счета 20</a:t>
            </a:r>
            <a:r>
              <a:rPr lang="ru-RU" sz="2500" dirty="0" smtClean="0">
                <a:latin typeface="Times New Roman" pitchFamily="18" charset="0"/>
                <a:cs typeface="Times New Roman" pitchFamily="18" charset="0"/>
              </a:rPr>
              <a:t> отражают:</a:t>
            </a:r>
          </a:p>
          <a:p>
            <a:pPr marL="457200" indent="-457200" algn="just">
              <a:buFont typeface="+mj-lt"/>
              <a:buAutoNum type="arabicPeriod"/>
            </a:pPr>
            <a:r>
              <a:rPr lang="ru-RU" sz="2500" b="1" dirty="0" smtClean="0">
                <a:latin typeface="Times New Roman" pitchFamily="18" charset="0"/>
                <a:cs typeface="Times New Roman" pitchFamily="18" charset="0"/>
              </a:rPr>
              <a:t>Д-20   К-02, 05, 10, 69, 70, 76 и т.д.</a:t>
            </a:r>
            <a:r>
              <a:rPr lang="ru-RU" sz="2500" dirty="0" smtClean="0">
                <a:latin typeface="Times New Roman" pitchFamily="18" charset="0"/>
                <a:cs typeface="Times New Roman" pitchFamily="18" charset="0"/>
              </a:rPr>
              <a:t> прямые материальные, трудовые и финансовые затраты;</a:t>
            </a:r>
          </a:p>
          <a:p>
            <a:pPr marL="457200" indent="-457200" algn="just">
              <a:buFont typeface="+mj-lt"/>
              <a:buAutoNum type="arabicPeriod"/>
            </a:pPr>
            <a:r>
              <a:rPr lang="ru-RU" sz="2500" b="1" dirty="0" smtClean="0">
                <a:latin typeface="Times New Roman" pitchFamily="18" charset="0"/>
                <a:cs typeface="Times New Roman" pitchFamily="18" charset="0"/>
              </a:rPr>
              <a:t>Д-20   К-25, 26</a:t>
            </a:r>
            <a:r>
              <a:rPr lang="ru-RU" sz="2500" dirty="0" smtClean="0">
                <a:latin typeface="Times New Roman" pitchFamily="18" charset="0"/>
                <a:cs typeface="Times New Roman" pitchFamily="18" charset="0"/>
              </a:rPr>
              <a:t> расходы по обслуживанию производства и управлению;</a:t>
            </a:r>
          </a:p>
          <a:p>
            <a:pPr marL="457200" indent="-457200" algn="just">
              <a:buFont typeface="+mj-lt"/>
              <a:buAutoNum type="arabicPeriod"/>
            </a:pPr>
            <a:r>
              <a:rPr lang="ru-RU" sz="2500" b="1" dirty="0" smtClean="0">
                <a:latin typeface="Times New Roman" pitchFamily="18" charset="0"/>
                <a:cs typeface="Times New Roman" pitchFamily="18" charset="0"/>
              </a:rPr>
              <a:t>Д-20   К-28 </a:t>
            </a:r>
            <a:r>
              <a:rPr lang="ru-RU" sz="2500" dirty="0" smtClean="0">
                <a:latin typeface="Times New Roman" pitchFamily="18" charset="0"/>
                <a:cs typeface="Times New Roman" pitchFamily="18" charset="0"/>
              </a:rPr>
              <a:t>потери от брака; </a:t>
            </a:r>
          </a:p>
          <a:p>
            <a:pPr marL="457200" indent="-457200" algn="just">
              <a:buFont typeface="+mj-lt"/>
              <a:buAutoNum type="arabicPeriod"/>
            </a:pPr>
            <a:r>
              <a:rPr lang="ru-RU" sz="2500" b="1" dirty="0" smtClean="0">
                <a:latin typeface="Times New Roman" pitchFamily="18" charset="0"/>
                <a:cs typeface="Times New Roman" pitchFamily="18" charset="0"/>
              </a:rPr>
              <a:t>Д-20   К-97 </a:t>
            </a:r>
            <a:r>
              <a:rPr lang="ru-RU" sz="2500" dirty="0" smtClean="0">
                <a:latin typeface="Times New Roman" pitchFamily="18" charset="0"/>
                <a:cs typeface="Times New Roman" pitchFamily="18" charset="0"/>
              </a:rPr>
              <a:t>расходы будущих периодов. </a:t>
            </a:r>
          </a:p>
          <a:p>
            <a:pPr marL="457200" indent="-457200">
              <a:buFont typeface="+mj-lt"/>
              <a:buAutoNum type="arabicPeriod"/>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229600" cy="4824536"/>
          </a:xfrm>
        </p:spPr>
        <p:txBody>
          <a:bodyPr>
            <a:normAutofit fontScale="25000" lnSpcReduction="20000"/>
          </a:bodyPr>
          <a:lstStyle/>
          <a:p>
            <a:pPr algn="just">
              <a:buNone/>
            </a:pPr>
            <a:r>
              <a:rPr lang="ru-RU" sz="9200" dirty="0">
                <a:latin typeface="Times New Roman" pitchFamily="18" charset="0"/>
                <a:cs typeface="Times New Roman" pitchFamily="18" charset="0"/>
              </a:rPr>
              <a:t>К организационному аспекту учетной политики относится разработка и утверждение:</a:t>
            </a:r>
          </a:p>
          <a:p>
            <a:pPr algn="just">
              <a:buNone/>
            </a:pPr>
            <a:r>
              <a:rPr lang="ru-RU" sz="9200" dirty="0">
                <a:latin typeface="Times New Roman" pitchFamily="18" charset="0"/>
                <a:cs typeface="Times New Roman" pitchFamily="18" charset="0"/>
              </a:rPr>
              <a:t>• способа организации бухгалтерского учета;</a:t>
            </a:r>
          </a:p>
          <a:p>
            <a:pPr algn="just">
              <a:buNone/>
            </a:pPr>
            <a:r>
              <a:rPr lang="ru-RU" sz="9200" dirty="0">
                <a:latin typeface="Times New Roman" pitchFamily="18" charset="0"/>
                <a:cs typeface="Times New Roman" pitchFamily="18" charset="0"/>
              </a:rPr>
              <a:t>• рабочего плана счетов бухгалтерского учета. Рабочий план счетов разрабатывается организацией самостоятельно на основе единого Плана счетов бухгалтерского учета и включает перечень счетов, необходимых и достаточных для отражения ее финансово-хозяйственной деятельности;</a:t>
            </a:r>
          </a:p>
          <a:p>
            <a:pPr algn="just">
              <a:buNone/>
            </a:pPr>
            <a:r>
              <a:rPr lang="ru-RU" sz="9200" dirty="0">
                <a:latin typeface="Times New Roman" pitchFamily="18" charset="0"/>
                <a:cs typeface="Times New Roman" pitchFamily="18" charset="0"/>
              </a:rPr>
              <a:t>• формы первичных документов для отражения различных операций, по которым не предусмотрены типовые унифицированные формы;</a:t>
            </a:r>
          </a:p>
          <a:p>
            <a:pPr algn="just">
              <a:buNone/>
            </a:pPr>
            <a:r>
              <a:rPr lang="ru-RU" sz="9200" dirty="0">
                <a:latin typeface="Times New Roman" pitchFamily="18" charset="0"/>
                <a:cs typeface="Times New Roman" pitchFamily="18" charset="0"/>
              </a:rPr>
              <a:t>• правил документооборота и технологии обработки учетной информации;</a:t>
            </a:r>
          </a:p>
          <a:p>
            <a:pPr algn="just">
              <a:buNone/>
            </a:pPr>
            <a:r>
              <a:rPr lang="ru-RU" sz="9200" dirty="0">
                <a:latin typeface="Times New Roman" pitchFamily="18" charset="0"/>
                <a:cs typeface="Times New Roman" pitchFamily="18" charset="0"/>
              </a:rPr>
              <a:t>• формы внутренней бухгалтерской отчетности в соответствии с информационными потребностями менеджеров различных уровней;</a:t>
            </a:r>
          </a:p>
          <a:p>
            <a:pPr algn="just">
              <a:buNone/>
            </a:pPr>
            <a:r>
              <a:rPr lang="ru-RU" sz="9200" dirty="0">
                <a:latin typeface="Times New Roman" pitchFamily="18" charset="0"/>
                <a:cs typeface="Times New Roman" pitchFamily="18" charset="0"/>
              </a:rPr>
              <a:t>• порядка проведения инвентаризации активов и обязательств</a:t>
            </a:r>
          </a:p>
          <a:p>
            <a:pPr algn="just">
              <a:buNone/>
            </a:pPr>
            <a:r>
              <a:rPr lang="ru-RU" sz="9200" dirty="0">
                <a:latin typeface="Times New Roman" pitchFamily="18" charset="0"/>
                <a:cs typeface="Times New Roman" pitchFamily="18" charset="0"/>
              </a:rPr>
              <a:t>организации;</a:t>
            </a:r>
          </a:p>
          <a:p>
            <a:pPr algn="just">
              <a:buNone/>
            </a:pPr>
            <a:r>
              <a:rPr lang="ru-RU" sz="9200" dirty="0">
                <a:latin typeface="Times New Roman" pitchFamily="18" charset="0"/>
                <a:cs typeface="Times New Roman" pitchFamily="18" charset="0"/>
              </a:rPr>
              <a:t>• методов контроля за хозяйственными операциями;</a:t>
            </a:r>
          </a:p>
          <a:p>
            <a:pPr algn="just">
              <a:buNone/>
            </a:pPr>
            <a:r>
              <a:rPr lang="ru-RU" sz="9200" dirty="0">
                <a:latin typeface="Times New Roman" pitchFamily="18" charset="0"/>
                <a:cs typeface="Times New Roman" pitchFamily="18" charset="0"/>
              </a:rPr>
              <a:t>• других решений, необходимых для организации бухгалтерского учета.</a:t>
            </a:r>
          </a:p>
          <a:p>
            <a:endParaRPr lang="ru-RU" dirty="0"/>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По кредиту </a:t>
            </a:r>
            <a:r>
              <a:rPr lang="ru-RU" i="1" dirty="0" smtClean="0">
                <a:latin typeface="Times New Roman" pitchFamily="18" charset="0"/>
                <a:cs typeface="Times New Roman" pitchFamily="18" charset="0"/>
              </a:rPr>
              <a:t>счета 20</a:t>
            </a:r>
            <a:r>
              <a:rPr lang="ru-RU" dirty="0" smtClean="0">
                <a:latin typeface="Times New Roman" pitchFamily="18" charset="0"/>
                <a:cs typeface="Times New Roman" pitchFamily="18" charset="0"/>
              </a:rPr>
              <a:t> отражают фактическую производственную себестоимость изготовленной продукции сданной на склад </a:t>
            </a:r>
            <a:r>
              <a:rPr lang="ru-RU" b="1" dirty="0" smtClean="0">
                <a:latin typeface="Times New Roman" pitchFamily="18" charset="0"/>
                <a:cs typeface="Times New Roman" pitchFamily="18" charset="0"/>
              </a:rPr>
              <a:t>Д-43   К-20, </a:t>
            </a:r>
            <a:r>
              <a:rPr lang="ru-RU" dirty="0" smtClean="0">
                <a:latin typeface="Times New Roman" pitchFamily="18" charset="0"/>
                <a:cs typeface="Times New Roman" pitchFamily="18" charset="0"/>
              </a:rPr>
              <a:t>а также производственную себестоимость работ и услуг, переданных потребителю </a:t>
            </a:r>
            <a:r>
              <a:rPr lang="ru-RU" b="1" dirty="0" smtClean="0">
                <a:latin typeface="Times New Roman" pitchFamily="18" charset="0"/>
                <a:cs typeface="Times New Roman" pitchFamily="18" charset="0"/>
              </a:rPr>
              <a:t>Д-90.2   К-20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Затраты учитываются на </a:t>
            </a:r>
            <a:r>
              <a:rPr lang="ru-RU" i="1" dirty="0" smtClean="0">
                <a:latin typeface="Times New Roman" pitchFamily="18" charset="0"/>
                <a:cs typeface="Times New Roman" pitchFamily="18" charset="0"/>
              </a:rPr>
              <a:t>счете 20</a:t>
            </a:r>
            <a:r>
              <a:rPr lang="ru-RU" dirty="0" smtClean="0">
                <a:latin typeface="Times New Roman" pitchFamily="18" charset="0"/>
                <a:cs typeface="Times New Roman" pitchFamily="18" charset="0"/>
              </a:rPr>
              <a:t> по видам изготавливаемой продукции, работ и услуг в разрезе калькуляционных статей представленных отраслевыми инструкциями по </a:t>
            </a:r>
            <a:r>
              <a:rPr lang="ru-RU" dirty="0" err="1" smtClean="0">
                <a:latin typeface="Times New Roman" pitchFamily="18" charset="0"/>
                <a:cs typeface="Times New Roman" pitchFamily="18" charset="0"/>
              </a:rPr>
              <a:t>калькулированию</a:t>
            </a:r>
            <a:r>
              <a:rPr lang="ru-RU" dirty="0" smtClean="0">
                <a:latin typeface="Times New Roman" pitchFamily="18" charset="0"/>
                <a:cs typeface="Times New Roman" pitchFamily="18" charset="0"/>
              </a:rPr>
              <a:t>. Фактическая производственная себестоимость продукции определяется по следующей формуле:</a:t>
            </a:r>
          </a:p>
          <a:p>
            <a:pPr algn="just">
              <a:buNone/>
            </a:pP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где </a:t>
            </a:r>
            <a:r>
              <a:rPr lang="ru-RU" i="1" dirty="0" err="1" smtClean="0">
                <a:latin typeface="Times New Roman" pitchFamily="18" charset="0"/>
                <a:cs typeface="Times New Roman" pitchFamily="18" charset="0"/>
              </a:rPr>
              <a:t>Спф</a:t>
            </a:r>
            <a:r>
              <a:rPr lang="ru-RU" dirty="0" smtClean="0">
                <a:latin typeface="Times New Roman" pitchFamily="18" charset="0"/>
                <a:cs typeface="Times New Roman" pitchFamily="18" charset="0"/>
              </a:rPr>
              <a:t> – фактическая производственная себестоимость продукции; </a:t>
            </a:r>
            <a:r>
              <a:rPr lang="ru-RU" i="1" dirty="0" err="1" smtClean="0">
                <a:latin typeface="Times New Roman" pitchFamily="18" charset="0"/>
                <a:cs typeface="Times New Roman" pitchFamily="18" charset="0"/>
              </a:rPr>
              <a:t>НПн.м</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остатки незавершенного производства на начало месяца (сальдо дебетовое на начало месяца по </a:t>
            </a:r>
            <a:r>
              <a:rPr lang="ru-RU" i="1" dirty="0" smtClean="0">
                <a:latin typeface="Times New Roman" pitchFamily="18" charset="0"/>
                <a:cs typeface="Times New Roman" pitchFamily="18" charset="0"/>
              </a:rPr>
              <a:t>счету 20</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З </a:t>
            </a:r>
            <a:r>
              <a:rPr lang="ru-RU" dirty="0" smtClean="0">
                <a:latin typeface="Times New Roman" pitchFamily="18" charset="0"/>
                <a:cs typeface="Times New Roman" pitchFamily="18" charset="0"/>
              </a:rPr>
              <a:t>– затраты за месяц (дебетовый оборот по </a:t>
            </a:r>
            <a:r>
              <a:rPr lang="ru-RU" i="1" dirty="0" smtClean="0">
                <a:latin typeface="Times New Roman" pitchFamily="18" charset="0"/>
                <a:cs typeface="Times New Roman" pitchFamily="18" charset="0"/>
              </a:rPr>
              <a:t>счету 20</a:t>
            </a:r>
            <a:r>
              <a:rPr lang="ru-RU" dirty="0" smtClean="0">
                <a:latin typeface="Times New Roman" pitchFamily="18" charset="0"/>
                <a:cs typeface="Times New Roman" pitchFamily="18" charset="0"/>
              </a:rPr>
              <a:t> за месяц); </a:t>
            </a:r>
            <a:r>
              <a:rPr lang="ru-RU" i="1" dirty="0" smtClean="0">
                <a:latin typeface="Times New Roman" pitchFamily="18" charset="0"/>
                <a:cs typeface="Times New Roman" pitchFamily="18" charset="0"/>
              </a:rPr>
              <a:t>В </a:t>
            </a:r>
            <a:r>
              <a:rPr lang="ru-RU" dirty="0" smtClean="0">
                <a:latin typeface="Times New Roman" pitchFamily="18" charset="0"/>
                <a:cs typeface="Times New Roman" pitchFamily="18" charset="0"/>
              </a:rPr>
              <a:t>– возвраты и списания (</a:t>
            </a:r>
            <a:r>
              <a:rPr lang="ru-RU" i="1" dirty="0" smtClean="0">
                <a:latin typeface="Times New Roman" pitchFamily="18" charset="0"/>
                <a:cs typeface="Times New Roman" pitchFamily="18" charset="0"/>
              </a:rPr>
              <a:t>кредит 20 счета</a:t>
            </a:r>
            <a:r>
              <a:rPr lang="ru-RU"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НПк.м</a:t>
            </a:r>
            <a:r>
              <a:rPr lang="ru-RU" dirty="0" smtClean="0">
                <a:latin typeface="Times New Roman" pitchFamily="18" charset="0"/>
                <a:cs typeface="Times New Roman" pitchFamily="18" charset="0"/>
              </a:rPr>
              <a:t>. – остатки незавершенного производства на конец месяца (сальдо дебетовое на конец месяца по </a:t>
            </a:r>
            <a:r>
              <a:rPr lang="ru-RU" i="1" dirty="0" smtClean="0">
                <a:latin typeface="Times New Roman" pitchFamily="18" charset="0"/>
                <a:cs typeface="Times New Roman" pitchFamily="18" charset="0"/>
              </a:rPr>
              <a:t>счету 20</a:t>
            </a:r>
            <a:r>
              <a:rPr lang="ru-RU" dirty="0" smtClean="0">
                <a:latin typeface="Times New Roman" pitchFamily="18" charset="0"/>
                <a:cs typeface="Times New Roman" pitchFamily="18" charset="0"/>
              </a:rPr>
              <a:t>).</a:t>
            </a:r>
          </a:p>
          <a:p>
            <a:endParaRPr lang="ru-RU"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755576" y="3501008"/>
          <a:ext cx="3816424" cy="432048"/>
        </p:xfrm>
        <a:graphic>
          <a:graphicData uri="http://schemas.openxmlformats.org/presentationml/2006/ole">
            <p:oleObj spid="_x0000_s1025" name="Формула" r:id="rId3" imgW="2032000" imgH="203200" progId="Equation.3">
              <p:embed/>
            </p:oleObj>
          </a:graphicData>
        </a:graphic>
      </p:graphicFrame>
    </p:spTree>
  </p:cSld>
  <p:clrMapOvr>
    <a:masterClrMapping/>
  </p:clrMapOvr>
  <p:timing>
    <p:tnLst>
      <p:par>
        <p:cTn id="1" dur="indefinite" restart="never" nodeType="tmRoot"/>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sz="3200" dirty="0" smtClean="0">
                <a:latin typeface="Times New Roman" pitchFamily="18" charset="0"/>
                <a:cs typeface="Times New Roman" pitchFamily="18" charset="0"/>
              </a:rPr>
              <a:t>Организация должна учитывать незавершенное производство, так как только в этом случае можно правильно определить фактическую производственную себестоимость продукции. С этой целью проводят инвентаризацию незавершенного производства (ежемесячно).</a:t>
            </a:r>
          </a:p>
          <a:p>
            <a:pPr algn="just">
              <a:buNone/>
            </a:pPr>
            <a:r>
              <a:rPr lang="ru-RU" sz="3200" dirty="0" smtClean="0">
                <a:latin typeface="Times New Roman" pitchFamily="18" charset="0"/>
                <a:cs typeface="Times New Roman" pitchFamily="18" charset="0"/>
              </a:rPr>
              <a:t>К незавершенному производству относят продукцию, работы и услуги не прошедшие всех стадий технологического процесса и не прошедшие техническую приемку.</a:t>
            </a:r>
          </a:p>
          <a:p>
            <a:endParaRPr lang="ru-RU" dirty="0"/>
          </a:p>
        </p:txBody>
      </p:sp>
    </p:spTree>
  </p:cSld>
  <p:clrMapOvr>
    <a:masterClrMapping/>
  </p:clrMapOvr>
  <p:timing>
    <p:tnLst>
      <p:par>
        <p:cTn id="1" dur="indefinite" restart="never" nodeType="tmRoot"/>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3.Учет затрат вспомогательного производства.</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fontScale="92500" lnSpcReduction="10000"/>
          </a:bodyPr>
          <a:lstStyle/>
          <a:p>
            <a:pPr algn="just">
              <a:buNone/>
            </a:pPr>
            <a:r>
              <a:rPr lang="ru-RU" dirty="0" smtClean="0">
                <a:latin typeface="Times New Roman" pitchFamily="18" charset="0"/>
                <a:cs typeface="Times New Roman" pitchFamily="18" charset="0"/>
              </a:rPr>
              <a:t>К вспомогательным относят производства, не относящиеся к основному виду деятельности (по уставу), например, ремонтный цех, строительный участок и т.п. Для учета затрат вспомогательных производств используется </a:t>
            </a:r>
            <a:r>
              <a:rPr lang="ru-RU" i="1" dirty="0" smtClean="0">
                <a:latin typeface="Times New Roman" pitchFamily="18" charset="0"/>
                <a:cs typeface="Times New Roman" pitchFamily="18" charset="0"/>
              </a:rPr>
              <a:t>23 счет</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 </a:t>
            </a:r>
            <a:r>
              <a:rPr lang="ru-RU" i="1" dirty="0" smtClean="0">
                <a:latin typeface="Times New Roman" pitchFamily="18" charset="0"/>
                <a:cs typeface="Times New Roman" pitchFamily="18" charset="0"/>
              </a:rPr>
              <a:t>дебету счета 23</a:t>
            </a:r>
            <a:r>
              <a:rPr lang="ru-RU" dirty="0" smtClean="0">
                <a:latin typeface="Times New Roman" pitchFamily="18" charset="0"/>
                <a:cs typeface="Times New Roman" pitchFamily="18" charset="0"/>
              </a:rPr>
              <a:t> отражают:</a:t>
            </a:r>
          </a:p>
          <a:p>
            <a:pPr algn="just">
              <a:buNone/>
            </a:pPr>
            <a:r>
              <a:rPr lang="ru-RU" b="1" dirty="0" smtClean="0">
                <a:latin typeface="Times New Roman" pitchFamily="18" charset="0"/>
                <a:cs typeface="Times New Roman" pitchFamily="18" charset="0"/>
              </a:rPr>
              <a:t>Д-23   К-02, 10, 69, 70, 76 и т.д. </a:t>
            </a:r>
            <a:r>
              <a:rPr lang="ru-RU" dirty="0" smtClean="0">
                <a:latin typeface="Times New Roman" pitchFamily="18" charset="0"/>
                <a:cs typeface="Times New Roman" pitchFamily="18" charset="0"/>
              </a:rPr>
              <a:t>прямые материальные, трудовые и финансовые затраты;</a:t>
            </a:r>
          </a:p>
          <a:p>
            <a:pPr algn="just">
              <a:buNone/>
            </a:pPr>
            <a:r>
              <a:rPr lang="ru-RU" b="1" dirty="0" smtClean="0">
                <a:latin typeface="Times New Roman" pitchFamily="18" charset="0"/>
                <a:cs typeface="Times New Roman" pitchFamily="18" charset="0"/>
              </a:rPr>
              <a:t>Д-23   К-25 </a:t>
            </a:r>
            <a:r>
              <a:rPr lang="ru-RU" dirty="0" smtClean="0">
                <a:latin typeface="Times New Roman" pitchFamily="18" charset="0"/>
                <a:cs typeface="Times New Roman" pitchFamily="18" charset="0"/>
              </a:rPr>
              <a:t>расходы по обслуживанию производства и управлению в сложных вспомогательных производствах; </a:t>
            </a:r>
          </a:p>
          <a:p>
            <a:pPr algn="just">
              <a:buNone/>
            </a:pPr>
            <a:r>
              <a:rPr lang="ru-RU" b="1" dirty="0" smtClean="0">
                <a:latin typeface="Times New Roman" pitchFamily="18" charset="0"/>
                <a:cs typeface="Times New Roman" pitchFamily="18" charset="0"/>
              </a:rPr>
              <a:t>Д-23   К-28 </a:t>
            </a:r>
            <a:r>
              <a:rPr lang="ru-RU" dirty="0" smtClean="0">
                <a:latin typeface="Times New Roman" pitchFamily="18" charset="0"/>
                <a:cs typeface="Times New Roman" pitchFamily="18" charset="0"/>
              </a:rPr>
              <a:t>потери от брака. </a:t>
            </a:r>
          </a:p>
          <a:p>
            <a:pPr algn="just">
              <a:buNone/>
            </a:pPr>
            <a:r>
              <a:rPr lang="ru-RU" dirty="0" smtClean="0">
                <a:latin typeface="Times New Roman" pitchFamily="18" charset="0"/>
                <a:cs typeface="Times New Roman" pitchFamily="18" charset="0"/>
              </a:rPr>
              <a:t>В конце месяца затраты вспомогательных производств распределяются и включаются в издержки предприятия </a:t>
            </a:r>
            <a:r>
              <a:rPr lang="ru-RU" b="1" dirty="0" smtClean="0">
                <a:latin typeface="Times New Roman" pitchFamily="18" charset="0"/>
                <a:cs typeface="Times New Roman" pitchFamily="18" charset="0"/>
              </a:rPr>
              <a:t>Д-20, 23, 25, 26, 44   К-23</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Кроме того, затраты ремонтного цеха могут быть отнесены за счет средств ремонтного фонда: </a:t>
            </a:r>
            <a:r>
              <a:rPr lang="ru-RU" b="1" dirty="0" smtClean="0">
                <a:latin typeface="Times New Roman" pitchFamily="18" charset="0"/>
                <a:cs typeface="Times New Roman" pitchFamily="18" charset="0"/>
              </a:rPr>
              <a:t>Д-96.ремонтный фонд   К-23</a:t>
            </a:r>
            <a:r>
              <a:rPr lang="ru-RU"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467600" cy="6669360"/>
          </a:xfrm>
        </p:spPr>
        <p:txBody>
          <a:bodyPr>
            <a:normAutofit/>
          </a:bodyPr>
          <a:lstStyle/>
          <a:p>
            <a:pPr algn="just">
              <a:buNone/>
            </a:pPr>
            <a:r>
              <a:rPr lang="ru-RU" sz="2900" dirty="0" smtClean="0">
                <a:latin typeface="Times New Roman" pitchFamily="18" charset="0"/>
                <a:cs typeface="Times New Roman" pitchFamily="18" charset="0"/>
              </a:rPr>
              <a:t>Расходы транспортного цеха или участка списываются в зависимости от направления потребляемых услуг </a:t>
            </a:r>
            <a:r>
              <a:rPr lang="ru-RU" sz="2900" b="1" dirty="0" smtClean="0">
                <a:latin typeface="Times New Roman" pitchFamily="18" charset="0"/>
                <a:cs typeface="Times New Roman" pitchFamily="18" charset="0"/>
              </a:rPr>
              <a:t>Д-08, 10, 20, 23, 25, 26, 44   К-23</a:t>
            </a:r>
            <a:r>
              <a:rPr lang="ru-RU" sz="2900" dirty="0" smtClean="0">
                <a:latin typeface="Times New Roman" pitchFamily="18" charset="0"/>
                <a:cs typeface="Times New Roman" pitchFamily="18" charset="0"/>
              </a:rPr>
              <a:t>.</a:t>
            </a:r>
          </a:p>
          <a:p>
            <a:pPr algn="just">
              <a:buNone/>
            </a:pPr>
            <a:r>
              <a:rPr lang="ru-RU" sz="2900" dirty="0" smtClean="0">
                <a:latin typeface="Times New Roman" pitchFamily="18" charset="0"/>
                <a:cs typeface="Times New Roman" pitchFamily="18" charset="0"/>
              </a:rPr>
              <a:t>Остатков по большинству вспомогательных производств не должно быть, однако в некоторых производствах с длительным производственным циклом (строительные, ремонтные цеха) могут быть остатки. В этом случае производственная себестоимость продукции вспомогательных производств определяется по следующей формуле:</a:t>
            </a:r>
          </a:p>
          <a:p>
            <a:pPr>
              <a:buNone/>
            </a:pPr>
            <a:r>
              <a:rPr lang="ru-RU" sz="2900" i="1" dirty="0" err="1" smtClean="0">
                <a:latin typeface="Times New Roman" pitchFamily="18" charset="0"/>
                <a:cs typeface="Times New Roman" pitchFamily="18" charset="0"/>
              </a:rPr>
              <a:t>Спф</a:t>
            </a:r>
            <a:r>
              <a:rPr lang="ru-RU" sz="2900" i="1" dirty="0" smtClean="0">
                <a:latin typeface="Times New Roman" pitchFamily="18" charset="0"/>
                <a:cs typeface="Times New Roman" pitchFamily="18" charset="0"/>
              </a:rPr>
              <a:t> = </a:t>
            </a:r>
            <a:r>
              <a:rPr lang="ru-RU" sz="2900" i="1" dirty="0" err="1" smtClean="0">
                <a:latin typeface="Times New Roman" pitchFamily="18" charset="0"/>
                <a:cs typeface="Times New Roman" pitchFamily="18" charset="0"/>
              </a:rPr>
              <a:t>НПн.м</a:t>
            </a:r>
            <a:r>
              <a:rPr lang="ru-RU" sz="2900" i="1" dirty="0" smtClean="0">
                <a:latin typeface="Times New Roman" pitchFamily="18" charset="0"/>
                <a:cs typeface="Times New Roman" pitchFamily="18" charset="0"/>
              </a:rPr>
              <a:t>. + З – В - </a:t>
            </a:r>
            <a:r>
              <a:rPr lang="ru-RU" sz="2900" i="1" dirty="0" err="1" smtClean="0">
                <a:latin typeface="Times New Roman" pitchFamily="18" charset="0"/>
                <a:cs typeface="Times New Roman" pitchFamily="18" charset="0"/>
              </a:rPr>
              <a:t>НПк.м</a:t>
            </a:r>
            <a:r>
              <a:rPr lang="ru-RU" sz="2900" dirty="0" smtClean="0">
                <a:latin typeface="Times New Roman" pitchFamily="18" charset="0"/>
                <a:cs typeface="Times New Roman" pitchFamily="18" charset="0"/>
              </a:rPr>
              <a:t>.</a:t>
            </a:r>
            <a:endParaRPr lang="ru-RU" sz="2900" dirty="0"/>
          </a:p>
        </p:txBody>
      </p:sp>
    </p:spTree>
  </p:cSld>
  <p:clrMapOvr>
    <a:masterClrMapping/>
  </p:clrMapOvr>
  <p:timing>
    <p:tnLst>
      <p:par>
        <p:cTn id="1" dur="indefinite" restart="never" nodeType="tmRoot"/>
      </p:par>
    </p:tn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4.Учет и распределение накладных расходов.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08720"/>
            <a:ext cx="7467600" cy="5565232"/>
          </a:xfrm>
        </p:spPr>
        <p:txBody>
          <a:bodyPr>
            <a:normAutofit fontScale="92500" lnSpcReduction="10000"/>
          </a:bodyPr>
          <a:lstStyle/>
          <a:p>
            <a:pPr algn="just">
              <a:buNone/>
            </a:pPr>
            <a:r>
              <a:rPr lang="ru-RU" dirty="0" smtClean="0">
                <a:latin typeface="Times New Roman" pitchFamily="18" charset="0"/>
                <a:cs typeface="Times New Roman" pitchFamily="18" charset="0"/>
              </a:rPr>
              <a:t>К накладным относят расходы, связанные с обслуживанием производства и управлением – это общепроизводственные и общехозяйственные расходы.</a:t>
            </a:r>
            <a:endParaRPr lang="ru-RU" sz="18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Для учета общепроизводственных расходов используют </a:t>
            </a:r>
            <a:r>
              <a:rPr lang="ru-RU" i="1" dirty="0" smtClean="0">
                <a:latin typeface="Times New Roman" pitchFamily="18" charset="0"/>
                <a:cs typeface="Times New Roman" pitchFamily="18" charset="0"/>
              </a:rPr>
              <a:t>счет 25</a:t>
            </a:r>
            <a:r>
              <a:rPr lang="ru-RU" dirty="0" smtClean="0">
                <a:latin typeface="Times New Roman" pitchFamily="18" charset="0"/>
                <a:cs typeface="Times New Roman" pitchFamily="18" charset="0"/>
              </a:rPr>
              <a:t>. Аналитический учет ведется по подразделениям предприятия, т.е. по цехам и участкам, а внутри них по установленной номенклатуре расходов, которая включает:</a:t>
            </a:r>
            <a:endParaRPr lang="ru-RU" sz="1800" dirty="0" smtClean="0">
              <a:latin typeface="Times New Roman" pitchFamily="18" charset="0"/>
              <a:cs typeface="Times New Roman" pitchFamily="18" charset="0"/>
            </a:endParaRPr>
          </a:p>
          <a:p>
            <a:pPr lvl="2" algn="just"/>
            <a:r>
              <a:rPr lang="ru-RU" sz="1900" dirty="0" smtClean="0">
                <a:latin typeface="Times New Roman" pitchFamily="18" charset="0"/>
                <a:cs typeface="Times New Roman" pitchFamily="18" charset="0"/>
              </a:rPr>
              <a:t>содержание аппарата управления;</a:t>
            </a:r>
          </a:p>
          <a:p>
            <a:pPr lvl="2" algn="just"/>
            <a:r>
              <a:rPr lang="ru-RU" sz="1900" dirty="0" smtClean="0">
                <a:latin typeface="Times New Roman" pitchFamily="18" charset="0"/>
                <a:cs typeface="Times New Roman" pitchFamily="18" charset="0"/>
              </a:rPr>
              <a:t>содержание прочего общепроизводственного персонала;</a:t>
            </a:r>
          </a:p>
          <a:p>
            <a:pPr lvl="2" algn="just"/>
            <a:r>
              <a:rPr lang="ru-RU" sz="1900" dirty="0" smtClean="0">
                <a:latin typeface="Times New Roman" pitchFamily="18" charset="0"/>
                <a:cs typeface="Times New Roman" pitchFamily="18" charset="0"/>
              </a:rPr>
              <a:t>эксплуатация и ремонт производственного оборудования;</a:t>
            </a:r>
          </a:p>
          <a:p>
            <a:pPr lvl="2" algn="just"/>
            <a:r>
              <a:rPr lang="ru-RU" sz="1900" dirty="0" smtClean="0">
                <a:latin typeface="Times New Roman" pitchFamily="18" charset="0"/>
                <a:cs typeface="Times New Roman" pitchFamily="18" charset="0"/>
              </a:rPr>
              <a:t>содержание и ремонт производственных зданий и инвентаря;</a:t>
            </a:r>
          </a:p>
          <a:p>
            <a:pPr lvl="2" algn="just"/>
            <a:r>
              <a:rPr lang="ru-RU" sz="1900" dirty="0" smtClean="0">
                <a:latin typeface="Times New Roman" pitchFamily="18" charset="0"/>
                <a:cs typeface="Times New Roman" pitchFamily="18" charset="0"/>
              </a:rPr>
              <a:t>расходы по обеспечению нормальных условий труда и техники безопасности;</a:t>
            </a:r>
          </a:p>
          <a:p>
            <a:pPr lvl="2" algn="just"/>
            <a:r>
              <a:rPr lang="ru-RU" sz="1900" dirty="0" smtClean="0">
                <a:latin typeface="Times New Roman" pitchFamily="18" charset="0"/>
                <a:cs typeface="Times New Roman" pitchFamily="18" charset="0"/>
              </a:rPr>
              <a:t>расходы по перемещению  грузов внутри предприятия;</a:t>
            </a:r>
          </a:p>
          <a:p>
            <a:pPr lvl="2" algn="just"/>
            <a:r>
              <a:rPr lang="ru-RU" sz="1900" dirty="0" smtClean="0">
                <a:latin typeface="Times New Roman" pitchFamily="18" charset="0"/>
                <a:cs typeface="Times New Roman" pitchFamily="18" charset="0"/>
              </a:rPr>
              <a:t>прочие общепроизводственные расходы;</a:t>
            </a:r>
          </a:p>
          <a:p>
            <a:pPr lvl="2" algn="just"/>
            <a:r>
              <a:rPr lang="ru-RU" sz="1900" dirty="0" smtClean="0">
                <a:latin typeface="Times New Roman" pitchFamily="18" charset="0"/>
                <a:cs typeface="Times New Roman" pitchFamily="18" charset="0"/>
              </a:rPr>
              <a:t>общепроизводственные расходы непроизводительного характера (оплата простоев, оплата продукции оказавшейся браком).</a:t>
            </a:r>
          </a:p>
          <a:p>
            <a:endParaRPr lang="ru-RU" dirty="0"/>
          </a:p>
        </p:txBody>
      </p:sp>
    </p:spTree>
  </p:cSld>
  <p:clrMapOvr>
    <a:masterClrMapping/>
  </p:clrMapOvr>
  <p:timing>
    <p:tnLst>
      <p:par>
        <p:cTn id="1" dur="indefinite" restart="never" nodeType="tmRoot"/>
      </p:par>
    </p:tn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500" dirty="0" smtClean="0">
                <a:latin typeface="Times New Roman" pitchFamily="18" charset="0"/>
                <a:cs typeface="Times New Roman" pitchFamily="18" charset="0"/>
              </a:rPr>
              <a:t>Затраты, собранные в течение месяца по </a:t>
            </a:r>
            <a:r>
              <a:rPr lang="ru-RU" sz="2500" i="1" dirty="0" smtClean="0">
                <a:latin typeface="Times New Roman" pitchFamily="18" charset="0"/>
                <a:cs typeface="Times New Roman" pitchFamily="18" charset="0"/>
              </a:rPr>
              <a:t>дебету 25 счета</a:t>
            </a:r>
            <a:r>
              <a:rPr lang="ru-RU" sz="2500" dirty="0" smtClean="0">
                <a:latin typeface="Times New Roman" pitchFamily="18" charset="0"/>
                <a:cs typeface="Times New Roman" pitchFamily="18" charset="0"/>
              </a:rPr>
              <a:t>, оформляют записью </a:t>
            </a:r>
            <a:r>
              <a:rPr lang="ru-RU" sz="2500" b="1" dirty="0" smtClean="0">
                <a:latin typeface="Times New Roman" pitchFamily="18" charset="0"/>
                <a:cs typeface="Times New Roman" pitchFamily="18" charset="0"/>
              </a:rPr>
              <a:t>Д-25   К-02, 05, 10, 69, 70, 71, 76 и т.д.</a:t>
            </a:r>
            <a:endParaRPr lang="ru-RU" sz="2500" dirty="0" smtClean="0">
              <a:latin typeface="Times New Roman" pitchFamily="18" charset="0"/>
              <a:cs typeface="Times New Roman" pitchFamily="18" charset="0"/>
            </a:endParaRPr>
          </a:p>
          <a:p>
            <a:pPr algn="just">
              <a:buNone/>
            </a:pPr>
            <a:r>
              <a:rPr lang="ru-RU" sz="2500" dirty="0" smtClean="0">
                <a:latin typeface="Times New Roman" pitchFamily="18" charset="0"/>
                <a:cs typeface="Times New Roman" pitchFamily="18" charset="0"/>
              </a:rPr>
              <a:t>В конце месяца общепроизводственные расходы полностью распределяются и включаются в себестоимость продукции основного производства </a:t>
            </a:r>
            <a:r>
              <a:rPr lang="ru-RU" sz="2500" b="1" dirty="0" smtClean="0">
                <a:latin typeface="Times New Roman" pitchFamily="18" charset="0"/>
                <a:cs typeface="Times New Roman" pitchFamily="18" charset="0"/>
              </a:rPr>
              <a:t>Д-20, 23   К25</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Если выпускается несколько видов продукции или выполняется несколько видов работ и услуг, общепроизводственные расходы распределяют между отдельными видами продукции пропорционально принятой базе распределения, основная зарплата производственных рабочих, отработанные машино-часы, прямые материальные затраты и др.</a:t>
            </a:r>
          </a:p>
          <a:p>
            <a:endParaRPr lang="ru-RU" dirty="0"/>
          </a:p>
        </p:txBody>
      </p:sp>
    </p:spTree>
  </p:cSld>
  <p:clrMapOvr>
    <a:masterClrMapping/>
  </p:clrMapOvr>
  <p:timing>
    <p:tnLst>
      <p:par>
        <p:cTn id="1" dur="indefinite" restart="never" nodeType="tmRoot"/>
      </p:par>
    </p:tn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Остатка на конец месяца по </a:t>
            </a:r>
            <a:r>
              <a:rPr lang="ru-RU" i="1" dirty="0" smtClean="0">
                <a:latin typeface="Times New Roman" pitchFamily="18" charset="0"/>
                <a:cs typeface="Times New Roman" pitchFamily="18" charset="0"/>
              </a:rPr>
              <a:t>счету 25</a:t>
            </a:r>
            <a:r>
              <a:rPr lang="ru-RU" dirty="0" smtClean="0">
                <a:latin typeface="Times New Roman" pitchFamily="18" charset="0"/>
                <a:cs typeface="Times New Roman" pitchFamily="18" charset="0"/>
              </a:rPr>
              <a:t> не должно быть.</a:t>
            </a:r>
          </a:p>
          <a:p>
            <a:pPr algn="just">
              <a:buNone/>
            </a:pPr>
            <a:r>
              <a:rPr lang="ru-RU" dirty="0" smtClean="0">
                <a:latin typeface="Times New Roman" pitchFamily="18" charset="0"/>
                <a:cs typeface="Times New Roman" pitchFamily="18" charset="0"/>
              </a:rPr>
              <a:t>К общехозяйственным относят расходы, которые связаны с управлением предприятия в целом и не могут быть сразу включены в затраты основного производства. Для учета общехозяйственных расходов используют </a:t>
            </a:r>
            <a:r>
              <a:rPr lang="ru-RU" i="1" dirty="0" smtClean="0">
                <a:latin typeface="Times New Roman" pitchFamily="18" charset="0"/>
                <a:cs typeface="Times New Roman" pitchFamily="18" charset="0"/>
              </a:rPr>
              <a:t>счет 26</a:t>
            </a:r>
            <a:r>
              <a:rPr lang="ru-RU" dirty="0" smtClean="0">
                <a:latin typeface="Times New Roman" pitchFamily="18" charset="0"/>
                <a:cs typeface="Times New Roman" pitchFamily="18" charset="0"/>
              </a:rPr>
              <a:t>. Аналитический учет ведется по группам расходов, а внутри групп по статьям расходов:</a:t>
            </a:r>
          </a:p>
          <a:p>
            <a:pPr algn="just">
              <a:buNone/>
            </a:pPr>
            <a:r>
              <a:rPr lang="ru-RU" b="1" dirty="0" smtClean="0">
                <a:latin typeface="Times New Roman" pitchFamily="18" charset="0"/>
                <a:cs typeface="Times New Roman" pitchFamily="18" charset="0"/>
              </a:rPr>
              <a:t>Группа А.</a:t>
            </a:r>
            <a:r>
              <a:rPr lang="ru-RU" dirty="0" smtClean="0">
                <a:latin typeface="Times New Roman" pitchFamily="18" charset="0"/>
                <a:cs typeface="Times New Roman" pitchFamily="18" charset="0"/>
              </a:rPr>
              <a:t> Расходы на управление предприятием:</a:t>
            </a:r>
          </a:p>
          <a:p>
            <a:pPr algn="just">
              <a:buNone/>
            </a:pPr>
            <a:r>
              <a:rPr lang="ru-RU" dirty="0" smtClean="0">
                <a:latin typeface="Times New Roman" pitchFamily="18" charset="0"/>
                <a:cs typeface="Times New Roman" pitchFamily="18" charset="0"/>
              </a:rPr>
              <a:t>1. зарплата аппарата управления; </a:t>
            </a:r>
          </a:p>
          <a:p>
            <a:pPr algn="just">
              <a:buNone/>
            </a:pPr>
            <a:r>
              <a:rPr lang="ru-RU" dirty="0" smtClean="0">
                <a:latin typeface="Times New Roman" pitchFamily="18" charset="0"/>
                <a:cs typeface="Times New Roman" pitchFamily="18" charset="0"/>
              </a:rPr>
              <a:t>2. командировки и перемещения;</a:t>
            </a:r>
          </a:p>
          <a:p>
            <a:pPr algn="just">
              <a:buNone/>
            </a:pPr>
            <a:r>
              <a:rPr lang="ru-RU" dirty="0" smtClean="0">
                <a:latin typeface="Times New Roman" pitchFamily="18" charset="0"/>
                <a:cs typeface="Times New Roman" pitchFamily="18" charset="0"/>
              </a:rPr>
              <a:t>3. представительские расходы;</a:t>
            </a:r>
          </a:p>
          <a:p>
            <a:pPr algn="just">
              <a:buNone/>
            </a:pPr>
            <a:r>
              <a:rPr lang="ru-RU" dirty="0" smtClean="0">
                <a:latin typeface="Times New Roman" pitchFamily="18" charset="0"/>
                <a:cs typeface="Times New Roman" pitchFamily="18" charset="0"/>
              </a:rPr>
              <a:t>4. содержание пожарной, военизированной и сторожевой охраны;</a:t>
            </a:r>
          </a:p>
          <a:p>
            <a:pPr algn="just">
              <a:buNone/>
            </a:pPr>
            <a:r>
              <a:rPr lang="ru-RU" dirty="0" smtClean="0">
                <a:latin typeface="Times New Roman" pitchFamily="18" charset="0"/>
                <a:cs typeface="Times New Roman" pitchFamily="18" charset="0"/>
              </a:rPr>
              <a:t>5. прочие расходы (почта, связь и т.п.);</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b="1" dirty="0" smtClean="0">
                <a:latin typeface="Times New Roman" pitchFamily="18" charset="0"/>
                <a:cs typeface="Times New Roman" pitchFamily="18" charset="0"/>
              </a:rPr>
              <a:t>Группа Б:</a:t>
            </a:r>
            <a:r>
              <a:rPr lang="ru-RU" dirty="0" smtClean="0">
                <a:latin typeface="Times New Roman" pitchFamily="18" charset="0"/>
                <a:cs typeface="Times New Roman" pitchFamily="18" charset="0"/>
              </a:rPr>
              <a:t> Общехозяйственные расходы:</a:t>
            </a:r>
          </a:p>
          <a:p>
            <a:pPr algn="just">
              <a:buNone/>
            </a:pPr>
            <a:r>
              <a:rPr lang="ru-RU" dirty="0" smtClean="0">
                <a:latin typeface="Times New Roman" pitchFamily="18" charset="0"/>
                <a:cs typeface="Times New Roman" pitchFamily="18" charset="0"/>
              </a:rPr>
              <a:t>6. содержание </a:t>
            </a:r>
            <a:r>
              <a:rPr lang="ru-RU" dirty="0" err="1" smtClean="0">
                <a:latin typeface="Times New Roman" pitchFamily="18" charset="0"/>
                <a:cs typeface="Times New Roman" pitchFamily="18" charset="0"/>
              </a:rPr>
              <a:t>общеэксплуатационного</a:t>
            </a:r>
            <a:r>
              <a:rPr lang="ru-RU" dirty="0" smtClean="0">
                <a:latin typeface="Times New Roman" pitchFamily="18" charset="0"/>
                <a:cs typeface="Times New Roman" pitchFamily="18" charset="0"/>
              </a:rPr>
              <a:t> персонала;</a:t>
            </a:r>
          </a:p>
          <a:p>
            <a:pPr algn="just">
              <a:buNone/>
            </a:pPr>
            <a:r>
              <a:rPr lang="ru-RU" dirty="0" smtClean="0">
                <a:latin typeface="Times New Roman" pitchFamily="18" charset="0"/>
                <a:cs typeface="Times New Roman" pitchFamily="18" charset="0"/>
              </a:rPr>
              <a:t>7. служебные командировки работников, не относящихся к аппарату управления;</a:t>
            </a:r>
          </a:p>
          <a:p>
            <a:pPr algn="just">
              <a:buNone/>
            </a:pPr>
            <a:r>
              <a:rPr lang="ru-RU" dirty="0" smtClean="0">
                <a:latin typeface="Times New Roman" pitchFamily="18" charset="0"/>
                <a:cs typeface="Times New Roman" pitchFamily="18" charset="0"/>
              </a:rPr>
              <a:t>8. амортизация основных средств и нематериальных активов;</a:t>
            </a:r>
          </a:p>
          <a:p>
            <a:pPr algn="just">
              <a:buNone/>
            </a:pPr>
            <a:r>
              <a:rPr lang="ru-RU" dirty="0" smtClean="0">
                <a:latin typeface="Times New Roman" pitchFamily="18" charset="0"/>
                <a:cs typeface="Times New Roman" pitchFamily="18" charset="0"/>
              </a:rPr>
              <a:t>9. содержание и ремонт зданий, сооружений и инвентаря общехозяйственного назначения;</a:t>
            </a:r>
          </a:p>
          <a:p>
            <a:pPr algn="just">
              <a:buNone/>
            </a:pPr>
            <a:r>
              <a:rPr lang="ru-RU" dirty="0" smtClean="0">
                <a:latin typeface="Times New Roman" pitchFamily="18" charset="0"/>
                <a:cs typeface="Times New Roman" pitchFamily="18" charset="0"/>
              </a:rPr>
              <a:t>10. испытания, опыты, исследования, изобретения и технические усовершенствования;</a:t>
            </a:r>
          </a:p>
          <a:p>
            <a:pPr algn="just">
              <a:buNone/>
            </a:pPr>
            <a:r>
              <a:rPr lang="ru-RU" dirty="0" smtClean="0">
                <a:latin typeface="Times New Roman" pitchFamily="18" charset="0"/>
                <a:cs typeface="Times New Roman" pitchFamily="18" charset="0"/>
              </a:rPr>
              <a:t>11. обеспечение нормальных условий труда и техники безопасности;</a:t>
            </a:r>
          </a:p>
          <a:p>
            <a:pPr algn="just">
              <a:buNone/>
            </a:pPr>
            <a:r>
              <a:rPr lang="ru-RU" dirty="0" smtClean="0">
                <a:latin typeface="Times New Roman" pitchFamily="18" charset="0"/>
                <a:cs typeface="Times New Roman" pitchFamily="18" charset="0"/>
              </a:rPr>
              <a:t>12. подготовка кадров;</a:t>
            </a:r>
          </a:p>
          <a:p>
            <a:pPr algn="just">
              <a:buNone/>
            </a:pPr>
            <a:r>
              <a:rPr lang="ru-RU" dirty="0" smtClean="0">
                <a:latin typeface="Times New Roman" pitchFamily="18" charset="0"/>
                <a:cs typeface="Times New Roman" pitchFamily="18" charset="0"/>
              </a:rPr>
              <a:t>13. организованный набор рабочей силы;</a:t>
            </a:r>
          </a:p>
          <a:p>
            <a:pPr algn="just">
              <a:buNone/>
            </a:pPr>
            <a:r>
              <a:rPr lang="ru-RU" dirty="0" smtClean="0">
                <a:latin typeface="Times New Roman" pitchFamily="18" charset="0"/>
                <a:cs typeface="Times New Roman" pitchFamily="18" charset="0"/>
              </a:rPr>
              <a:t>14. прочие общехозяйственные расходы (оплата пособий по временной нетрудоспособности, содержание автотранспорта и т.д.);</a:t>
            </a:r>
          </a:p>
          <a:p>
            <a:endParaRPr lang="ru-RU" dirty="0"/>
          </a:p>
        </p:txBody>
      </p:sp>
    </p:spTree>
  </p:cSld>
  <p:clrMapOvr>
    <a:masterClrMapping/>
  </p:clrMapOvr>
  <p:timing>
    <p:tnLst>
      <p:par>
        <p:cTn id="1" dur="indefinite" restart="never" nodeType="tmRoot"/>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b="1" dirty="0" smtClean="0">
                <a:latin typeface="Times New Roman" pitchFamily="18" charset="0"/>
                <a:cs typeface="Times New Roman" pitchFamily="18" charset="0"/>
              </a:rPr>
              <a:t>Группа В.</a:t>
            </a:r>
            <a:r>
              <a:rPr lang="ru-RU" dirty="0" smtClean="0">
                <a:latin typeface="Times New Roman" pitchFamily="18" charset="0"/>
                <a:cs typeface="Times New Roman" pitchFamily="18" charset="0"/>
              </a:rPr>
              <a:t> Сборы и отчисления:</a:t>
            </a:r>
          </a:p>
          <a:p>
            <a:pPr algn="just">
              <a:buNone/>
            </a:pPr>
            <a:r>
              <a:rPr lang="ru-RU" dirty="0" smtClean="0">
                <a:latin typeface="Times New Roman" pitchFamily="18" charset="0"/>
                <a:cs typeface="Times New Roman" pitchFamily="18" charset="0"/>
              </a:rPr>
              <a:t>15. налоги, сборы и прочие обязательные платежи (земельный, транспортный налог);</a:t>
            </a:r>
          </a:p>
          <a:p>
            <a:pPr algn="just">
              <a:buNone/>
            </a:pPr>
            <a:r>
              <a:rPr lang="ru-RU" b="1" dirty="0" smtClean="0">
                <a:latin typeface="Times New Roman" pitchFamily="18" charset="0"/>
                <a:cs typeface="Times New Roman" pitchFamily="18" charset="0"/>
              </a:rPr>
              <a:t>Группа Г.</a:t>
            </a:r>
            <a:r>
              <a:rPr lang="ru-RU" dirty="0" smtClean="0">
                <a:latin typeface="Times New Roman" pitchFamily="18" charset="0"/>
                <a:cs typeface="Times New Roman" pitchFamily="18" charset="0"/>
              </a:rPr>
              <a:t> Общехозяйственные расходы непроизводительного характера:</a:t>
            </a:r>
          </a:p>
          <a:p>
            <a:pPr algn="just">
              <a:buNone/>
            </a:pPr>
            <a:r>
              <a:rPr lang="ru-RU" dirty="0" smtClean="0">
                <a:latin typeface="Times New Roman" pitchFamily="18" charset="0"/>
                <a:cs typeface="Times New Roman" pitchFamily="18" charset="0"/>
              </a:rPr>
              <a:t>16. потери от простоев;</a:t>
            </a:r>
          </a:p>
          <a:p>
            <a:pPr algn="just">
              <a:buNone/>
            </a:pPr>
            <a:r>
              <a:rPr lang="ru-RU" dirty="0" smtClean="0">
                <a:latin typeface="Times New Roman" pitchFamily="18" charset="0"/>
                <a:cs typeface="Times New Roman" pitchFamily="18" charset="0"/>
              </a:rPr>
              <a:t>17. недостачи и потери от порчи материалов при хранении на складах.</a:t>
            </a:r>
          </a:p>
          <a:p>
            <a:pPr algn="just">
              <a:buNone/>
            </a:pPr>
            <a:r>
              <a:rPr lang="ru-RU" dirty="0" smtClean="0">
                <a:latin typeface="Times New Roman" pitchFamily="18" charset="0"/>
                <a:cs typeface="Times New Roman" pitchFamily="18" charset="0"/>
              </a:rPr>
              <a:t>Собранные в течение месяца общехозяйственные расходы оформляют записью </a:t>
            </a:r>
            <a:r>
              <a:rPr lang="ru-RU" b="1" dirty="0" smtClean="0">
                <a:latin typeface="Times New Roman" pitchFamily="18" charset="0"/>
                <a:cs typeface="Times New Roman" pitchFamily="18" charset="0"/>
              </a:rPr>
              <a:t>Д-26   К-02, 05, 10, 23, 50, 51, 52, 60, 68, 69, 70, 71, 76, 94, 96, 97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конце месяца общехозяйственные расходы полностью распределяются и включаются в затраты основного производства </a:t>
            </a:r>
            <a:r>
              <a:rPr lang="ru-RU" b="1" dirty="0" smtClean="0">
                <a:latin typeface="Times New Roman" pitchFamily="18" charset="0"/>
                <a:cs typeface="Times New Roman" pitchFamily="18" charset="0"/>
              </a:rPr>
              <a:t>Д-20   К-26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Остатка на конец месяца по </a:t>
            </a:r>
            <a:r>
              <a:rPr lang="ru-RU" i="1" dirty="0" smtClean="0">
                <a:latin typeface="Times New Roman" pitchFamily="18" charset="0"/>
                <a:cs typeface="Times New Roman" pitchFamily="18" charset="0"/>
              </a:rPr>
              <a:t>счету 26</a:t>
            </a:r>
            <a:r>
              <a:rPr lang="ru-RU" dirty="0" smtClean="0">
                <a:latin typeface="Times New Roman" pitchFamily="18" charset="0"/>
                <a:cs typeface="Times New Roman" pitchFamily="18" charset="0"/>
              </a:rPr>
              <a:t> не должно быть.</a:t>
            </a:r>
          </a:p>
          <a:p>
            <a:endParaRPr lang="ru-RU" dirty="0"/>
          </a:p>
        </p:txBody>
      </p:sp>
    </p:spTree>
  </p:cSld>
  <p:clrMapOvr>
    <a:masterClrMapping/>
  </p:clrMapOvr>
  <p:timing>
    <p:tnLst>
      <p:par>
        <p:cTn id="1" dur="indefinite" restart="never" nodeType="tmRoot"/>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0"/>
            <a:ext cx="7467600" cy="6213304"/>
          </a:xfrm>
        </p:spPr>
        <p:txBody>
          <a:bodyPr>
            <a:noAutofit/>
          </a:bodyPr>
          <a:lstStyle/>
          <a:p>
            <a:pPr algn="just">
              <a:buNone/>
            </a:pPr>
            <a:r>
              <a:rPr lang="ru-RU" sz="2250" dirty="0" smtClean="0">
                <a:latin typeface="Times New Roman" pitchFamily="18" charset="0"/>
                <a:cs typeface="Times New Roman" pitchFamily="18" charset="0"/>
              </a:rPr>
              <a:t>В соответствии с учетной политикой предприятие может быть принять вариант учета затрат по сокращенной производственной себестоимости. В этом случае общехозяйственные расходы на </a:t>
            </a:r>
            <a:r>
              <a:rPr lang="ru-RU" sz="2250" i="1" dirty="0" smtClean="0">
                <a:latin typeface="Times New Roman" pitchFamily="18" charset="0"/>
                <a:cs typeface="Times New Roman" pitchFamily="18" charset="0"/>
              </a:rPr>
              <a:t>20 счет</a:t>
            </a:r>
            <a:r>
              <a:rPr lang="ru-RU" sz="2250" dirty="0" smtClean="0">
                <a:latin typeface="Times New Roman" pitchFamily="18" charset="0"/>
                <a:cs typeface="Times New Roman" pitchFamily="18" charset="0"/>
              </a:rPr>
              <a:t> не списываются, а относятся в конце месяца на счет продаж </a:t>
            </a:r>
            <a:r>
              <a:rPr lang="ru-RU" sz="2250" b="1" dirty="0" smtClean="0">
                <a:latin typeface="Times New Roman" pitchFamily="18" charset="0"/>
                <a:cs typeface="Times New Roman" pitchFamily="18" charset="0"/>
              </a:rPr>
              <a:t>Д-90.2   К-26.</a:t>
            </a:r>
            <a:endParaRPr lang="ru-RU" sz="2250" dirty="0" smtClean="0">
              <a:latin typeface="Times New Roman" pitchFamily="18" charset="0"/>
              <a:cs typeface="Times New Roman" pitchFamily="18" charset="0"/>
            </a:endParaRPr>
          </a:p>
          <a:p>
            <a:pPr algn="just">
              <a:buNone/>
            </a:pPr>
            <a:r>
              <a:rPr lang="ru-RU" sz="2250" dirty="0" smtClean="0">
                <a:latin typeface="Times New Roman" pitchFamily="18" charset="0"/>
                <a:cs typeface="Times New Roman" pitchFamily="18" charset="0"/>
              </a:rPr>
              <a:t>В данном случае общехозяйственные расходы распределяют между видами продаваемой продукции пропорционально выручке от продаж.</a:t>
            </a:r>
          </a:p>
          <a:p>
            <a:pPr algn="just">
              <a:buNone/>
            </a:pPr>
            <a:r>
              <a:rPr lang="ru-RU" sz="2250" i="1" dirty="0" smtClean="0">
                <a:latin typeface="Times New Roman" pitchFamily="18" charset="0"/>
                <a:cs typeface="Times New Roman" pitchFamily="18" charset="0"/>
              </a:rPr>
              <a:t>Учет представительских расходов:</a:t>
            </a:r>
            <a:endParaRPr lang="ru-RU" sz="2250" dirty="0" smtClean="0">
              <a:latin typeface="Times New Roman" pitchFamily="18" charset="0"/>
              <a:cs typeface="Times New Roman" pitchFamily="18" charset="0"/>
            </a:endParaRPr>
          </a:p>
          <a:p>
            <a:pPr algn="just">
              <a:buNone/>
            </a:pPr>
            <a:r>
              <a:rPr lang="ru-RU" sz="2250" dirty="0" smtClean="0">
                <a:latin typeface="Times New Roman" pitchFamily="18" charset="0"/>
                <a:cs typeface="Times New Roman" pitchFamily="18" charset="0"/>
              </a:rPr>
              <a:t>Представительские расходы – это затраты предприятия по приему и обслуживанию представителей других организаций прибывших для переговоров, а также ревизионных комиссий и совета директоров. К представительским расходам относят расходы, связанные с проведением официальных приемов с транспортным обслуживанием, с посещением культурно-зрелищных мероприятий, буфетным обслуживанием, а также по оплате услуг переводчиков, не состоящих в штате предприятия.</a:t>
            </a:r>
            <a:endParaRPr lang="ru-RU" sz="225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96752"/>
            <a:ext cx="8229600" cy="1143000"/>
          </a:xfrm>
        </p:spPr>
        <p:txBody>
          <a:bodyPr>
            <a:normAutofit fontScale="90000"/>
          </a:bodyPr>
          <a:lstStyle/>
          <a:p>
            <a:pPr algn="ctr"/>
            <a:r>
              <a:rPr lang="ru-RU" sz="3600" b="1" dirty="0" smtClean="0">
                <a:latin typeface="Times New Roman" pitchFamily="18" charset="0"/>
                <a:cs typeface="Times New Roman" pitchFamily="18" charset="0"/>
              </a:rPr>
              <a:t>Тема 1. ПРЕДМЕТ, ОБЪЕКТЫ, ЦЕЛИ И КОНЦЕПЦИИ ФИНАНСОВОГО УЧЕТА, СИСТЕМА ЕГО НОРМАТИВНОГО РЕГУЛИРОВАНИЯ</a:t>
            </a:r>
            <a:r>
              <a:rPr lang="ru-RU" b="1" dirty="0" smtClean="0"/>
              <a:t>.</a:t>
            </a:r>
            <a:endParaRPr lang="ru-RU" dirty="0"/>
          </a:p>
        </p:txBody>
      </p:sp>
      <p:sp>
        <p:nvSpPr>
          <p:cNvPr id="3" name="Содержимое 2"/>
          <p:cNvSpPr>
            <a:spLocks noGrp="1"/>
          </p:cNvSpPr>
          <p:nvPr>
            <p:ph sz="quarter" idx="1"/>
          </p:nvPr>
        </p:nvSpPr>
        <p:spPr>
          <a:xfrm>
            <a:off x="467544" y="3068960"/>
            <a:ext cx="8229600" cy="2653755"/>
          </a:xfrm>
        </p:spPr>
        <p:txBody>
          <a:bodyPr>
            <a:normAutofit fontScale="85000" lnSpcReduction="10000"/>
          </a:bodyPr>
          <a:lstStyle/>
          <a:p>
            <a:pPr marL="742950" lvl="0" indent="-742950">
              <a:buFont typeface="+mj-lt"/>
              <a:buAutoNum type="arabicPeriod"/>
            </a:pPr>
            <a:r>
              <a:rPr lang="ru-RU" sz="3600" b="1" dirty="0" smtClean="0">
                <a:latin typeface="Times New Roman" pitchFamily="18" charset="0"/>
                <a:cs typeface="Times New Roman" pitchFamily="18" charset="0"/>
              </a:rPr>
              <a:t>Нормативное регулирование бухгалтерского учета.</a:t>
            </a:r>
            <a:endParaRPr lang="ru-RU" sz="3600" dirty="0" smtClean="0">
              <a:latin typeface="Times New Roman" pitchFamily="18" charset="0"/>
              <a:cs typeface="Times New Roman" pitchFamily="18" charset="0"/>
            </a:endParaRPr>
          </a:p>
          <a:p>
            <a:pPr marL="742950" lvl="0" indent="-742950">
              <a:buFont typeface="+mj-lt"/>
              <a:buAutoNum type="arabicPeriod"/>
            </a:pPr>
            <a:r>
              <a:rPr lang="ru-RU" sz="3600" b="1" dirty="0" smtClean="0">
                <a:latin typeface="Times New Roman" pitchFamily="18" charset="0"/>
                <a:cs typeface="Times New Roman" pitchFamily="18" charset="0"/>
              </a:rPr>
              <a:t>Цели и концепции финансового учета. Финансовый и управленческий учет. </a:t>
            </a:r>
            <a:endParaRPr lang="ru-RU" sz="3600" dirty="0" smtClean="0">
              <a:latin typeface="Times New Roman" pitchFamily="18" charset="0"/>
              <a:cs typeface="Times New Roman" pitchFamily="18" charset="0"/>
            </a:endParaRPr>
          </a:p>
          <a:p>
            <a:pPr marL="742950" indent="-742950">
              <a:buFont typeface="+mj-lt"/>
              <a:buAutoNum type="arabicPeriod"/>
            </a:pPr>
            <a:r>
              <a:rPr lang="ru-RU" sz="3600" b="1" dirty="0" smtClean="0">
                <a:latin typeface="Times New Roman" pitchFamily="18" charset="0"/>
                <a:cs typeface="Times New Roman" pitchFamily="18" charset="0"/>
              </a:rPr>
              <a:t>Учетная политика организации</a:t>
            </a:r>
            <a:endParaRPr lang="ru-RU" sz="3600" dirty="0" smtClean="0">
              <a:latin typeface="Times New Roman" pitchFamily="18" charset="0"/>
              <a:cs typeface="Times New Roman" pitchFamily="18" charset="0"/>
            </a:endParaRP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457200" y="476672"/>
            <a:ext cx="8229600" cy="5649491"/>
          </a:xfrm>
        </p:spPr>
        <p:txBody>
          <a:bodyPr>
            <a:normAutofit/>
          </a:bodyPr>
          <a:lstStyle/>
          <a:p>
            <a:pPr algn="just">
              <a:buNone/>
            </a:pPr>
            <a:r>
              <a:rPr lang="ru-RU" sz="3600" dirty="0">
                <a:latin typeface="Times New Roman" pitchFamily="18" charset="0"/>
                <a:cs typeface="Times New Roman" pitchFamily="18" charset="0"/>
              </a:rPr>
              <a:t>Методологический аспект учетной политики описывает, какие именно способы оценки активов и обязательств, начисления амортизации, признания расходов и доходов и т.п. выбрала организация из всего разнообразия способов и методов, рекомендованных системой нормативного регулирования бухгалтерского учета.</a:t>
            </a:r>
          </a:p>
          <a:p>
            <a:endParaRPr lang="ru-RU" dirty="0"/>
          </a:p>
        </p:txBody>
      </p:sp>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3200" dirty="0" smtClean="0">
                <a:latin typeface="Times New Roman" pitchFamily="18" charset="0"/>
                <a:cs typeface="Times New Roman" pitchFamily="18" charset="0"/>
              </a:rPr>
              <a:t>Представительские расходы для целей налогообложения являются лимитированными. Лимит составляет 4 % от расходов на оплату труда в отчетном периоде. Расходы в пределах лимита и сверх лимита учитываются на </a:t>
            </a:r>
            <a:r>
              <a:rPr lang="ru-RU" sz="3200" i="1" dirty="0" smtClean="0">
                <a:latin typeface="Times New Roman" pitchFamily="18" charset="0"/>
                <a:cs typeface="Times New Roman" pitchFamily="18" charset="0"/>
              </a:rPr>
              <a:t>счете 26</a:t>
            </a:r>
            <a:r>
              <a:rPr lang="ru-RU" sz="3200" dirty="0" smtClean="0">
                <a:latin typeface="Times New Roman" pitchFamily="18" charset="0"/>
                <a:cs typeface="Times New Roman" pitchFamily="18" charset="0"/>
              </a:rPr>
              <a:t> раздельно.</a:t>
            </a:r>
          </a:p>
          <a:p>
            <a:pPr algn="just">
              <a:buNone/>
            </a:pPr>
            <a:r>
              <a:rPr lang="ru-RU" sz="3200" dirty="0" smtClean="0">
                <a:latin typeface="Times New Roman" pitchFamily="18" charset="0"/>
                <a:cs typeface="Times New Roman" pitchFamily="18" charset="0"/>
              </a:rPr>
              <a:t>При расчете налога на прибыль за отчетный период, налоговая база по налогу на прибыль увеличивается на сверх лимитную сумму представительских расходов.</a:t>
            </a:r>
          </a:p>
          <a:p>
            <a:endParaRPr lang="ru-RU" dirty="0"/>
          </a:p>
        </p:txBody>
      </p:sp>
    </p:spTree>
  </p:cSld>
  <p:clrMapOvr>
    <a:masterClrMapping/>
  </p:clrMapOvr>
  <p:timing>
    <p:tnLst>
      <p:par>
        <p:cTn id="1" dur="indefinite" restart="never" nodeType="tmRoot"/>
      </p:par>
    </p:tn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dirty="0" smtClean="0"/>
              <a:t>5.</a:t>
            </a:r>
            <a:r>
              <a:rPr lang="ru-RU" b="1" dirty="0" smtClean="0"/>
              <a:t> </a:t>
            </a:r>
            <a:r>
              <a:rPr lang="ru-RU" b="1" dirty="0" smtClean="0">
                <a:latin typeface="Times New Roman" pitchFamily="18" charset="0"/>
                <a:cs typeface="Times New Roman" pitchFamily="18" charset="0"/>
              </a:rPr>
              <a:t>Учет брака продукции.</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052736"/>
            <a:ext cx="7467600" cy="5421216"/>
          </a:xfrm>
        </p:spPr>
        <p:txBody>
          <a:bodyPr>
            <a:normAutofit lnSpcReduction="10000"/>
          </a:bodyPr>
          <a:lstStyle/>
          <a:p>
            <a:pPr algn="just">
              <a:buNone/>
            </a:pPr>
            <a:r>
              <a:rPr lang="ru-RU" sz="3200" dirty="0" smtClean="0">
                <a:latin typeface="Times New Roman" pitchFamily="18" charset="0"/>
                <a:cs typeface="Times New Roman" pitchFamily="18" charset="0"/>
              </a:rPr>
              <a:t>Браком признается продукция, которая в силу имеющихся в ней дефектов не может быть использована по своему прямому назначению. Различают брак исправимый и неисправимый, а также внутренний и внешний брак. Внутренний брак выявляется на предприятии, внешний – потребителями.</a:t>
            </a:r>
          </a:p>
          <a:p>
            <a:pPr algn="just">
              <a:buNone/>
            </a:pPr>
            <a:r>
              <a:rPr lang="ru-RU" sz="3200" dirty="0" smtClean="0">
                <a:latin typeface="Times New Roman" pitchFamily="18" charset="0"/>
                <a:cs typeface="Times New Roman" pitchFamily="18" charset="0"/>
              </a:rPr>
              <a:t>Для учета потерь от брака используется </a:t>
            </a:r>
            <a:r>
              <a:rPr lang="ru-RU" sz="3200" i="1" dirty="0" smtClean="0">
                <a:latin typeface="Times New Roman" pitchFamily="18" charset="0"/>
                <a:cs typeface="Times New Roman" pitchFamily="18" charset="0"/>
              </a:rPr>
              <a:t>счет 28</a:t>
            </a:r>
            <a:r>
              <a:rPr lang="ru-RU" sz="3200"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Autofit/>
          </a:bodyPr>
          <a:lstStyle/>
          <a:p>
            <a:pPr algn="just">
              <a:buNone/>
            </a:pPr>
            <a:r>
              <a:rPr lang="ru-RU" sz="2300" dirty="0" smtClean="0">
                <a:latin typeface="Times New Roman" pitchFamily="18" charset="0"/>
                <a:cs typeface="Times New Roman" pitchFamily="18" charset="0"/>
              </a:rPr>
              <a:t>По дебету </a:t>
            </a:r>
            <a:r>
              <a:rPr lang="ru-RU" sz="2300" i="1" dirty="0" smtClean="0">
                <a:latin typeface="Times New Roman" pitchFamily="18" charset="0"/>
                <a:cs typeface="Times New Roman" pitchFamily="18" charset="0"/>
              </a:rPr>
              <a:t>счета 28</a:t>
            </a:r>
            <a:r>
              <a:rPr lang="ru-RU" sz="2300" dirty="0" smtClean="0">
                <a:latin typeface="Times New Roman" pitchFamily="18" charset="0"/>
                <a:cs typeface="Times New Roman" pitchFamily="18" charset="0"/>
              </a:rPr>
              <a:t> отражают:</a:t>
            </a:r>
          </a:p>
          <a:p>
            <a:pPr algn="just">
              <a:buNone/>
            </a:pPr>
            <a:r>
              <a:rPr lang="ru-RU" sz="2300" b="1" dirty="0" smtClean="0">
                <a:latin typeface="Times New Roman" pitchFamily="18" charset="0"/>
                <a:cs typeface="Times New Roman" pitchFamily="18" charset="0"/>
              </a:rPr>
              <a:t>Д-28   К-20, 23 </a:t>
            </a:r>
            <a:r>
              <a:rPr lang="ru-RU" sz="2300" dirty="0" smtClean="0">
                <a:latin typeface="Times New Roman" pitchFamily="18" charset="0"/>
                <a:cs typeface="Times New Roman" pitchFamily="18" charset="0"/>
              </a:rPr>
              <a:t>окончательно забракованную продукцию основного и вспомогательного производства;</a:t>
            </a:r>
          </a:p>
          <a:p>
            <a:pPr algn="just">
              <a:buNone/>
            </a:pPr>
            <a:r>
              <a:rPr lang="ru-RU" sz="2300" b="1" dirty="0" smtClean="0">
                <a:latin typeface="Times New Roman" pitchFamily="18" charset="0"/>
                <a:cs typeface="Times New Roman" pitchFamily="18" charset="0"/>
              </a:rPr>
              <a:t>Д-28   К-10, 69, 70, 76 и т.д. </a:t>
            </a:r>
            <a:r>
              <a:rPr lang="ru-RU" sz="2300" dirty="0" smtClean="0">
                <a:latin typeface="Times New Roman" pitchFamily="18" charset="0"/>
                <a:cs typeface="Times New Roman" pitchFamily="18" charset="0"/>
              </a:rPr>
              <a:t>расходы на исправление исправимого брака. </a:t>
            </a:r>
          </a:p>
          <a:p>
            <a:pPr algn="just">
              <a:buNone/>
            </a:pPr>
            <a:r>
              <a:rPr lang="ru-RU" sz="2300" dirty="0" smtClean="0">
                <a:latin typeface="Times New Roman" pitchFamily="18" charset="0"/>
                <a:cs typeface="Times New Roman" pitchFamily="18" charset="0"/>
              </a:rPr>
              <a:t>По кредиту </a:t>
            </a:r>
            <a:r>
              <a:rPr lang="ru-RU" sz="2300" i="1" dirty="0" smtClean="0">
                <a:latin typeface="Times New Roman" pitchFamily="18" charset="0"/>
                <a:cs typeface="Times New Roman" pitchFamily="18" charset="0"/>
              </a:rPr>
              <a:t>счета 28</a:t>
            </a:r>
            <a:r>
              <a:rPr lang="ru-RU" sz="2300" dirty="0" smtClean="0">
                <a:latin typeface="Times New Roman" pitchFamily="18" charset="0"/>
                <a:cs typeface="Times New Roman" pitchFamily="18" charset="0"/>
              </a:rPr>
              <a:t> отражают: </a:t>
            </a:r>
          </a:p>
          <a:p>
            <a:pPr algn="just">
              <a:buNone/>
            </a:pPr>
            <a:r>
              <a:rPr lang="ru-RU" sz="2300" b="1" dirty="0" smtClean="0">
                <a:latin typeface="Times New Roman" pitchFamily="18" charset="0"/>
                <a:cs typeface="Times New Roman" pitchFamily="18" charset="0"/>
              </a:rPr>
              <a:t>Д-10   К-28 </a:t>
            </a:r>
            <a:r>
              <a:rPr lang="ru-RU" sz="2300" dirty="0" smtClean="0">
                <a:latin typeface="Times New Roman" pitchFamily="18" charset="0"/>
                <a:cs typeface="Times New Roman" pitchFamily="18" charset="0"/>
              </a:rPr>
              <a:t>оприходованные забракованные изделия по цене возможного использования;</a:t>
            </a:r>
          </a:p>
          <a:p>
            <a:pPr algn="just">
              <a:buNone/>
            </a:pPr>
            <a:r>
              <a:rPr lang="ru-RU" sz="2300" b="1" dirty="0" smtClean="0">
                <a:latin typeface="Times New Roman" pitchFamily="18" charset="0"/>
                <a:cs typeface="Times New Roman" pitchFamily="18" charset="0"/>
              </a:rPr>
              <a:t>Д-70   К-28 </a:t>
            </a:r>
            <a:r>
              <a:rPr lang="ru-RU" sz="2300" dirty="0" smtClean="0">
                <a:latin typeface="Times New Roman" pitchFamily="18" charset="0"/>
                <a:cs typeface="Times New Roman" pitchFamily="18" charset="0"/>
              </a:rPr>
              <a:t>сумма удержаний за допущенный брак;</a:t>
            </a:r>
          </a:p>
          <a:p>
            <a:pPr algn="just">
              <a:buNone/>
            </a:pPr>
            <a:r>
              <a:rPr lang="ru-RU" sz="2300" b="1" dirty="0" smtClean="0">
                <a:latin typeface="Times New Roman" pitchFamily="18" charset="0"/>
                <a:cs typeface="Times New Roman" pitchFamily="18" charset="0"/>
              </a:rPr>
              <a:t>Д-20,23   К-28 </a:t>
            </a:r>
            <a:r>
              <a:rPr lang="ru-RU" sz="2300" dirty="0" smtClean="0">
                <a:latin typeface="Times New Roman" pitchFamily="18" charset="0"/>
                <a:cs typeface="Times New Roman" pitchFamily="18" charset="0"/>
              </a:rPr>
              <a:t>списанные на издержки производства потери от брака;</a:t>
            </a:r>
          </a:p>
          <a:p>
            <a:pPr algn="just">
              <a:buNone/>
            </a:pPr>
            <a:r>
              <a:rPr lang="ru-RU" sz="2300" dirty="0" smtClean="0">
                <a:latin typeface="Times New Roman" pitchFamily="18" charset="0"/>
                <a:cs typeface="Times New Roman" pitchFamily="18" charset="0"/>
              </a:rPr>
              <a:t>После списания потерь от брака на издержки производства </a:t>
            </a:r>
            <a:r>
              <a:rPr lang="ru-RU" sz="2300" i="1" dirty="0" smtClean="0">
                <a:latin typeface="Times New Roman" pitchFamily="18" charset="0"/>
                <a:cs typeface="Times New Roman" pitchFamily="18" charset="0"/>
              </a:rPr>
              <a:t>счет 28</a:t>
            </a:r>
            <a:r>
              <a:rPr lang="ru-RU" sz="2300" dirty="0" smtClean="0">
                <a:latin typeface="Times New Roman" pitchFamily="18" charset="0"/>
                <a:cs typeface="Times New Roman" pitchFamily="18" charset="0"/>
              </a:rPr>
              <a:t> закрывается и остатка не имеет.</a:t>
            </a:r>
          </a:p>
          <a:p>
            <a:pPr algn="just">
              <a:buNone/>
            </a:pPr>
            <a:r>
              <a:rPr lang="ru-RU" sz="2300" dirty="0" smtClean="0">
                <a:latin typeface="Times New Roman" pitchFamily="18" charset="0"/>
                <a:cs typeface="Times New Roman" pitchFamily="18" charset="0"/>
              </a:rPr>
              <a:t>Аналитический учет брака продукции ведется по цехам, видам продукции, причинам и виновникам брака</a:t>
            </a:r>
            <a:endParaRPr lang="ru-RU" sz="23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6.Учет расходов будущих периодов и резервов предстоящих расходов.</a:t>
            </a:r>
            <a:r>
              <a:rPr lang="ru-RU" dirty="0" smtClean="0"/>
              <a:t/>
            </a:r>
            <a:br>
              <a:rPr lang="ru-RU"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fontScale="92500" lnSpcReduction="20000"/>
          </a:bodyPr>
          <a:lstStyle/>
          <a:p>
            <a:pPr algn="just">
              <a:buNone/>
            </a:pPr>
            <a:r>
              <a:rPr lang="ru-RU" sz="2500" dirty="0" smtClean="0">
                <a:latin typeface="Times New Roman" pitchFamily="18" charset="0"/>
                <a:cs typeface="Times New Roman" pitchFamily="18" charset="0"/>
              </a:rPr>
              <a:t>К расходам будущих периодов относят расходы, понесенные в данном отчетном периоде, но относящиеся к последующим периодам, в том числе:</a:t>
            </a:r>
          </a:p>
          <a:p>
            <a:pPr algn="just">
              <a:buNone/>
            </a:pPr>
            <a:r>
              <a:rPr lang="ru-RU" sz="2500" dirty="0" smtClean="0">
                <a:latin typeface="Times New Roman" pitchFamily="18" charset="0"/>
                <a:cs typeface="Times New Roman" pitchFamily="18" charset="0"/>
              </a:rPr>
              <a:t>- расходы на подготовку и освоение новых видов продукции, </a:t>
            </a:r>
          </a:p>
          <a:p>
            <a:pPr algn="just">
              <a:buNone/>
            </a:pPr>
            <a:r>
              <a:rPr lang="ru-RU" sz="2500" dirty="0" smtClean="0">
                <a:latin typeface="Times New Roman" pitchFamily="18" charset="0"/>
                <a:cs typeface="Times New Roman" pitchFamily="18" charset="0"/>
              </a:rPr>
              <a:t>- расходы на выпуск пробной продукции, </a:t>
            </a:r>
          </a:p>
          <a:p>
            <a:pPr algn="just">
              <a:buNone/>
            </a:pPr>
            <a:r>
              <a:rPr lang="ru-RU" sz="2500" dirty="0" smtClean="0">
                <a:latin typeface="Times New Roman" pitchFamily="18" charset="0"/>
                <a:cs typeface="Times New Roman" pitchFamily="18" charset="0"/>
              </a:rPr>
              <a:t>- взносы арендной платы за последующие периоды, </a:t>
            </a:r>
          </a:p>
          <a:p>
            <a:pPr algn="just">
              <a:buNone/>
            </a:pPr>
            <a:r>
              <a:rPr lang="ru-RU" sz="2500" dirty="0" smtClean="0">
                <a:latin typeface="Times New Roman" pitchFamily="18" charset="0"/>
                <a:cs typeface="Times New Roman" pitchFamily="18" charset="0"/>
              </a:rPr>
              <a:t>- расходы на приобретение проездных билетов, </a:t>
            </a:r>
          </a:p>
          <a:p>
            <a:pPr algn="just">
              <a:buNone/>
            </a:pPr>
            <a:r>
              <a:rPr lang="ru-RU" sz="2500" dirty="0" smtClean="0">
                <a:latin typeface="Times New Roman" pitchFamily="18" charset="0"/>
                <a:cs typeface="Times New Roman" pitchFamily="18" charset="0"/>
              </a:rPr>
              <a:t>- предварительная оплата услуг связи и т.п.</a:t>
            </a:r>
          </a:p>
          <a:p>
            <a:pPr algn="just">
              <a:buNone/>
            </a:pPr>
            <a:r>
              <a:rPr lang="ru-RU" sz="2500" dirty="0" smtClean="0">
                <a:latin typeface="Times New Roman" pitchFamily="18" charset="0"/>
                <a:cs typeface="Times New Roman" pitchFamily="18" charset="0"/>
              </a:rPr>
              <a:t>Для учета расходов будущих периодов используется </a:t>
            </a:r>
            <a:r>
              <a:rPr lang="ru-RU" sz="2500" i="1" dirty="0" smtClean="0">
                <a:latin typeface="Times New Roman" pitchFamily="18" charset="0"/>
                <a:cs typeface="Times New Roman" pitchFamily="18" charset="0"/>
              </a:rPr>
              <a:t>счет 97</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Каждая организация в соответствии со своей учетной политикой устанавливает порядок и сроки списания расходов будущих периодов. В течение месяца на </a:t>
            </a:r>
            <a:r>
              <a:rPr lang="ru-RU" sz="2500" i="1" dirty="0" smtClean="0">
                <a:latin typeface="Times New Roman" pitchFamily="18" charset="0"/>
                <a:cs typeface="Times New Roman" pitchFamily="18" charset="0"/>
              </a:rPr>
              <a:t>счете 97</a:t>
            </a:r>
            <a:r>
              <a:rPr lang="ru-RU" sz="2500" dirty="0" smtClean="0">
                <a:latin typeface="Times New Roman" pitchFamily="18" charset="0"/>
                <a:cs typeface="Times New Roman" pitchFamily="18" charset="0"/>
              </a:rPr>
              <a:t> отражают фактические затраты, понесенные в отчетном месяце, но относящиеся к последующим месяцам </a:t>
            </a:r>
            <a:r>
              <a:rPr lang="ru-RU" sz="2500" b="1" dirty="0" smtClean="0">
                <a:latin typeface="Times New Roman" pitchFamily="18" charset="0"/>
                <a:cs typeface="Times New Roman" pitchFamily="18" charset="0"/>
              </a:rPr>
              <a:t>Д-97   К-02, 10, 23, 60, 69, 70, 71, 76 и т.д.</a:t>
            </a:r>
            <a:endParaRPr lang="ru-RU" sz="25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064896" cy="6213304"/>
          </a:xfrm>
        </p:spPr>
        <p:txBody>
          <a:bodyPr>
            <a:noAutofit/>
          </a:bodyPr>
          <a:lstStyle/>
          <a:p>
            <a:pPr algn="just">
              <a:buNone/>
            </a:pPr>
            <a:r>
              <a:rPr lang="ru-RU" sz="2050" dirty="0" smtClean="0">
                <a:latin typeface="Times New Roman" pitchFamily="18" charset="0"/>
                <a:cs typeface="Times New Roman" pitchFamily="18" charset="0"/>
              </a:rPr>
              <a:t>В конце месяца на основании специальных расчетов, часть расходов будущих периодов списывается и включается в себестоимость </a:t>
            </a:r>
            <a:r>
              <a:rPr lang="ru-RU" sz="2050" b="1" dirty="0" smtClean="0">
                <a:latin typeface="Times New Roman" pitchFamily="18" charset="0"/>
                <a:cs typeface="Times New Roman" pitchFamily="18" charset="0"/>
              </a:rPr>
              <a:t>Д-20, 23, 25, 26, 44   К-97</a:t>
            </a:r>
            <a:r>
              <a:rPr lang="ru-RU" sz="2050" dirty="0" smtClean="0">
                <a:latin typeface="Times New Roman" pitchFamily="18" charset="0"/>
                <a:cs typeface="Times New Roman" pitchFamily="18" charset="0"/>
              </a:rPr>
              <a:t>.</a:t>
            </a:r>
          </a:p>
          <a:p>
            <a:pPr algn="just">
              <a:buNone/>
            </a:pPr>
            <a:r>
              <a:rPr lang="ru-RU" sz="2050" dirty="0" smtClean="0">
                <a:latin typeface="Times New Roman" pitchFamily="18" charset="0"/>
                <a:cs typeface="Times New Roman" pitchFamily="18" charset="0"/>
              </a:rPr>
              <a:t>Также на предприятии могут иметь место расходы, которые в данном отчетном периоде не производились, но будут производиться в следующих отчетных периодах, так называемые предстоящие расходы. Для их учета используется </a:t>
            </a:r>
            <a:r>
              <a:rPr lang="ru-RU" sz="2050" i="1" dirty="0" smtClean="0">
                <a:latin typeface="Times New Roman" pitchFamily="18" charset="0"/>
                <a:cs typeface="Times New Roman" pitchFamily="18" charset="0"/>
              </a:rPr>
              <a:t>счет 96</a:t>
            </a:r>
            <a:r>
              <a:rPr lang="ru-RU" sz="2050" dirty="0" smtClean="0">
                <a:latin typeface="Times New Roman" pitchFamily="18" charset="0"/>
                <a:cs typeface="Times New Roman" pitchFamily="18" charset="0"/>
              </a:rPr>
              <a:t>. </a:t>
            </a:r>
          </a:p>
          <a:p>
            <a:pPr algn="just">
              <a:buNone/>
            </a:pPr>
            <a:r>
              <a:rPr lang="ru-RU" sz="2050" dirty="0" smtClean="0">
                <a:latin typeface="Times New Roman" pitchFamily="18" charset="0"/>
                <a:cs typeface="Times New Roman" pitchFamily="18" charset="0"/>
              </a:rPr>
              <a:t>В соответствии с принятой учетной политикой организация может регулировать следующие расходы:</a:t>
            </a:r>
          </a:p>
          <a:p>
            <a:pPr algn="just">
              <a:buNone/>
            </a:pPr>
            <a:r>
              <a:rPr lang="ru-RU" sz="2050" dirty="0" smtClean="0">
                <a:latin typeface="Times New Roman" pitchFamily="18" charset="0"/>
                <a:cs typeface="Times New Roman" pitchFamily="18" charset="0"/>
              </a:rPr>
              <a:t>- резерв на оплату отпусков;</a:t>
            </a:r>
          </a:p>
          <a:p>
            <a:pPr algn="just">
              <a:buNone/>
            </a:pPr>
            <a:r>
              <a:rPr lang="ru-RU" sz="2050" dirty="0" smtClean="0">
                <a:latin typeface="Times New Roman" pitchFamily="18" charset="0"/>
                <a:cs typeface="Times New Roman" pitchFamily="18" charset="0"/>
              </a:rPr>
              <a:t>- резерв на выплату вознаграждений за выслугу лет;</a:t>
            </a:r>
          </a:p>
          <a:p>
            <a:pPr algn="just">
              <a:buNone/>
            </a:pPr>
            <a:r>
              <a:rPr lang="ru-RU" sz="2050" dirty="0" smtClean="0">
                <a:latin typeface="Times New Roman" pitchFamily="18" charset="0"/>
                <a:cs typeface="Times New Roman" pitchFamily="18" charset="0"/>
              </a:rPr>
              <a:t>- ремонтный фонд для списания затрат по ремонту основных средств.</a:t>
            </a:r>
          </a:p>
          <a:p>
            <a:pPr algn="just">
              <a:buNone/>
            </a:pPr>
            <a:r>
              <a:rPr lang="ru-RU" sz="2050" dirty="0" smtClean="0">
                <a:latin typeface="Times New Roman" pitchFamily="18" charset="0"/>
                <a:cs typeface="Times New Roman" pitchFamily="18" charset="0"/>
              </a:rPr>
              <a:t>Большинство организаций начисленную оплату отпусков сразу включают в себестоимость, т.е. относят на затраты отчетного периода, в котором предоставлен отпуск. Однако, в связи с тем, что в течение года отпуска предоставляются неравномерно, организации могут формировать резерв на оплату отпусков в соответствии с принятой учетной политикой для равномерного формирования себестоимости в течение отчетного года.</a:t>
            </a:r>
            <a:endParaRPr lang="ru-RU" sz="205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467600" cy="6473952"/>
          </a:xfrm>
        </p:spPr>
        <p:txBody>
          <a:bodyPr>
            <a:normAutofit lnSpcReduction="10000"/>
          </a:bodyPr>
          <a:lstStyle/>
          <a:p>
            <a:pPr algn="just">
              <a:buNone/>
            </a:pPr>
            <a:r>
              <a:rPr lang="ru-RU" sz="2800" dirty="0" smtClean="0">
                <a:latin typeface="Times New Roman" pitchFamily="18" charset="0"/>
                <a:cs typeface="Times New Roman" pitchFamily="18" charset="0"/>
              </a:rPr>
              <a:t>Резерв на оплату отпусков создается за счет отчислений включаемых в себестоимость ежемесячно по установленным нормам. При формировании резерва оформляют запись: </a:t>
            </a:r>
            <a:r>
              <a:rPr lang="ru-RU" sz="2800" b="1" dirty="0" smtClean="0">
                <a:latin typeface="Times New Roman" pitchFamily="18" charset="0"/>
                <a:cs typeface="Times New Roman" pitchFamily="18" charset="0"/>
              </a:rPr>
              <a:t>Д-20, 23, 25, 26, 44   К-96</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При начислении оплаты отпусков за счет созданного резерва делают запись Д-</a:t>
            </a:r>
            <a:r>
              <a:rPr lang="ru-RU" sz="2800" b="1" dirty="0" smtClean="0">
                <a:latin typeface="Times New Roman" pitchFamily="18" charset="0"/>
                <a:cs typeface="Times New Roman" pitchFamily="18" charset="0"/>
              </a:rPr>
              <a:t>96   К-69, 70</a:t>
            </a:r>
            <a:r>
              <a:rPr lang="ru-RU" sz="2800" dirty="0" smtClean="0">
                <a:latin typeface="Times New Roman" pitchFamily="18" charset="0"/>
                <a:cs typeface="Times New Roman" pitchFamily="18" charset="0"/>
              </a:rPr>
              <a:t>, т.е. резерв создается с учетом отчислений на социальное страхование и обеспечение.</a:t>
            </a:r>
          </a:p>
          <a:p>
            <a:pPr algn="just">
              <a:buNone/>
            </a:pPr>
            <a:r>
              <a:rPr lang="ru-RU" sz="2800" dirty="0" smtClean="0">
                <a:latin typeface="Times New Roman" pitchFamily="18" charset="0"/>
                <a:cs typeface="Times New Roman" pitchFamily="18" charset="0"/>
              </a:rPr>
              <a:t>Остатки незавершенного производства (сальдо по </a:t>
            </a:r>
            <a:r>
              <a:rPr lang="ru-RU" sz="2800" i="1" dirty="0" smtClean="0">
                <a:latin typeface="Times New Roman" pitchFamily="18" charset="0"/>
                <a:cs typeface="Times New Roman" pitchFamily="18" charset="0"/>
              </a:rPr>
              <a:t>счетам 20</a:t>
            </a:r>
            <a:r>
              <a:rPr lang="ru-RU" sz="2800" dirty="0" smtClean="0">
                <a:latin typeface="Times New Roman" pitchFamily="18" charset="0"/>
                <a:cs typeface="Times New Roman" pitchFamily="18" charset="0"/>
              </a:rPr>
              <a:t> и </a:t>
            </a:r>
            <a:r>
              <a:rPr lang="ru-RU" sz="2800" i="1" dirty="0" smtClean="0">
                <a:latin typeface="Times New Roman" pitchFamily="18" charset="0"/>
                <a:cs typeface="Times New Roman" pitchFamily="18" charset="0"/>
              </a:rPr>
              <a:t>23</a:t>
            </a:r>
            <a:r>
              <a:rPr lang="ru-RU" sz="2800" dirty="0" smtClean="0">
                <a:latin typeface="Times New Roman" pitchFamily="18" charset="0"/>
                <a:cs typeface="Times New Roman" pitchFamily="18" charset="0"/>
              </a:rPr>
              <a:t>) на начало и конец отчетного периода, расходы будущих периодов отражаются в форме Бухгалтерский баланс, раздел </a:t>
            </a:r>
            <a:r>
              <a:rPr lang="en-US" sz="2800" dirty="0" smtClean="0">
                <a:latin typeface="Times New Roman" pitchFamily="18" charset="0"/>
                <a:cs typeface="Times New Roman" pitchFamily="18" charset="0"/>
              </a:rPr>
              <a:t>II</a:t>
            </a:r>
            <a:r>
              <a:rPr lang="ru-RU" sz="2800" dirty="0" smtClean="0">
                <a:latin typeface="Times New Roman" pitchFamily="18" charset="0"/>
                <a:cs typeface="Times New Roman" pitchFamily="18" charset="0"/>
              </a:rPr>
              <a:t> «Оборотные активы» по строке 1210 «Запасы». </a:t>
            </a:r>
          </a:p>
          <a:p>
            <a:endParaRPr lang="ru-RU" dirty="0"/>
          </a:p>
        </p:txBody>
      </p:sp>
    </p:spTree>
  </p:cSld>
  <p:clrMapOvr>
    <a:masterClrMapping/>
  </p:clrMapOvr>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300" b="1" dirty="0" smtClean="0">
                <a:latin typeface="Times New Roman" pitchFamily="18" charset="0"/>
                <a:cs typeface="Times New Roman" pitchFamily="18" charset="0"/>
              </a:rPr>
              <a:t>Тема 8. УЧЕТ ГОТОВОЙ ПРОДУКЦИИ И ОПЕРАЦИЙ ПО ЕЕ ПРОДАЖЕ</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normAutofit fontScale="85000" lnSpcReduction="20000"/>
          </a:bodyPr>
          <a:lstStyle/>
          <a:p>
            <a:pPr marL="457200" lvl="0" indent="-457200" algn="just">
              <a:buFont typeface="+mj-lt"/>
              <a:buAutoNum type="arabicPeriod"/>
            </a:pPr>
            <a:r>
              <a:rPr lang="ru-RU" b="1" dirty="0" smtClean="0">
                <a:latin typeface="Times New Roman" pitchFamily="18" charset="0"/>
                <a:cs typeface="Times New Roman" pitchFamily="18" charset="0"/>
              </a:rPr>
              <a:t>Организация учета и оценка готовой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Аналитический и синтетический учет готовой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отгрузки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коммерческих расходов.</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операций по продаже готовой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Инвентаризация готовой продукции.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Особенности учета товаров в торговых организациях.</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Положение по бухгалтерскому учету «Учет материально-производственных запасов» (ПБУ 5/01), утверждено приказом Минфина РФ от 09.06.2001 г. № 44н, в ред. от 25.10.2010 г. № 132н.</a:t>
            </a:r>
          </a:p>
          <a:p>
            <a:pPr algn="just">
              <a:buNone/>
            </a:pPr>
            <a:r>
              <a:rPr lang="ru-RU" dirty="0" smtClean="0">
                <a:latin typeface="Times New Roman" pitchFamily="18" charset="0"/>
                <a:cs typeface="Times New Roman" pitchFamily="18" charset="0"/>
              </a:rPr>
              <a:t>Методические указания по бухгалтерскому учету материально-производственных запасов, утверждены приказом Минфина РФ от 28.12.2001 г. № 119н, в ред. от 24.10.2010 г. № 186н</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1" algn="ctr" rtl="0">
              <a:spcBef>
                <a:spcPct val="0"/>
              </a:spcBef>
            </a:pPr>
            <a:r>
              <a:rPr lang="ru-RU" sz="3600" b="1" dirty="0" smtClean="0">
                <a:latin typeface="Times New Roman" pitchFamily="18" charset="0"/>
                <a:cs typeface="Times New Roman" pitchFamily="18" charset="0"/>
              </a:rPr>
              <a:t>1.Организация </a:t>
            </a:r>
            <a:r>
              <a:rPr lang="ru-RU" sz="3600" b="1" dirty="0">
                <a:latin typeface="Times New Roman" pitchFamily="18" charset="0"/>
                <a:cs typeface="Times New Roman" pitchFamily="18" charset="0"/>
              </a:rPr>
              <a:t>учета и оценка готовой продукции.</a:t>
            </a:r>
            <a:r>
              <a:rPr lang="ru-RU" b="1" dirty="0"/>
              <a:t/>
            </a:r>
            <a:br>
              <a:rPr lang="ru-RU" b="1" dirty="0"/>
            </a:br>
            <a:endParaRPr lang="ru-RU" dirty="0"/>
          </a:p>
        </p:txBody>
      </p:sp>
      <p:sp>
        <p:nvSpPr>
          <p:cNvPr id="3" name="Содержимое 2"/>
          <p:cNvSpPr>
            <a:spLocks noGrp="1"/>
          </p:cNvSpPr>
          <p:nvPr>
            <p:ph sz="quarter" idx="1"/>
          </p:nvPr>
        </p:nvSpPr>
        <p:spPr>
          <a:xfrm>
            <a:off x="457200" y="1340768"/>
            <a:ext cx="7467600" cy="5133184"/>
          </a:xfrm>
        </p:spPr>
        <p:txBody>
          <a:bodyPr>
            <a:normAutofit lnSpcReduction="10000"/>
          </a:bodyPr>
          <a:lstStyle/>
          <a:p>
            <a:pPr algn="just">
              <a:buNone/>
            </a:pPr>
            <a:r>
              <a:rPr lang="ru-RU" dirty="0" smtClean="0">
                <a:latin typeface="Times New Roman" pitchFamily="18" charset="0"/>
                <a:cs typeface="Times New Roman" pitchFamily="18" charset="0"/>
              </a:rPr>
              <a:t>В соответствии с ПБУ 5/01, готовая продукция является частью материально-производственных запасов, предназначенных для продажи, т.е. это изделия и продукция полностью законченные обработкой, технические и качественные характеристики которых соответствуют действующим стандартам и условиям договора, принятые на склад или переданные покупателю. Готовая продукция, как правило, должна быть сдана из производства на склад под отчет материально-ответственному лицу. Крупногабаритные изделия и продукция, которая не может быть сдана на склад по техническим причинам, принимаются представителем заказчика на месте их изготовления, комплектации и сборки.</a:t>
            </a:r>
          </a:p>
          <a:p>
            <a:endParaRPr lang="ru-RU" dirty="0"/>
          </a:p>
        </p:txBody>
      </p:sp>
    </p:spTree>
  </p:cSld>
  <p:clrMapOvr>
    <a:masterClrMapping/>
  </p:clrMapOvr>
  <p:timing>
    <p:tnLst>
      <p:par>
        <p:cTn id="1" dur="indefinite" restart="never" nodeType="tmRoot"/>
      </p:par>
    </p:tnLst>
  </p:timing>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Планирование и учет готовой продукции ведут в натуральных, условно-натуральных и стоимостных показателях. Условно-натуральные показатели используют для получения обобщенных данных об однородной продукции.</a:t>
            </a:r>
          </a:p>
          <a:p>
            <a:pPr algn="just">
              <a:buNone/>
            </a:pPr>
            <a:r>
              <a:rPr lang="ru-RU" dirty="0" smtClean="0">
                <a:latin typeface="Times New Roman" pitchFamily="18" charset="0"/>
                <a:cs typeface="Times New Roman" pitchFamily="18" charset="0"/>
              </a:rPr>
              <a:t>Выделяют следующие задачи учета готовой продукции:</a:t>
            </a:r>
          </a:p>
          <a:p>
            <a:pPr marL="457200" lvl="0" indent="-457200" algn="just">
              <a:buFont typeface="+mj-lt"/>
              <a:buAutoNum type="arabicPeriod"/>
            </a:pPr>
            <a:r>
              <a:rPr lang="ru-RU" dirty="0" smtClean="0">
                <a:latin typeface="Times New Roman" pitchFamily="18" charset="0"/>
                <a:cs typeface="Times New Roman" pitchFamily="18" charset="0"/>
              </a:rPr>
              <a:t>правильный и своевременный учет наличия и движения готовой продукции на складах и в других местах хранения;</a:t>
            </a:r>
          </a:p>
          <a:p>
            <a:pPr marL="457200" lvl="0" indent="-457200" algn="just">
              <a:buFont typeface="+mj-lt"/>
              <a:buAutoNum type="arabicPeriod"/>
            </a:pPr>
            <a:r>
              <a:rPr lang="ru-RU" dirty="0" smtClean="0">
                <a:latin typeface="Times New Roman" pitchFamily="18" charset="0"/>
                <a:cs typeface="Times New Roman" pitchFamily="18" charset="0"/>
              </a:rPr>
              <a:t>контроль за сохранностью готовой продукции и соблюдением установленных лимитов;</a:t>
            </a:r>
          </a:p>
          <a:p>
            <a:pPr marL="457200" lvl="0" indent="-457200" algn="just">
              <a:buFont typeface="+mj-lt"/>
              <a:buAutoNum type="arabicPeriod"/>
            </a:pPr>
            <a:r>
              <a:rPr lang="ru-RU" dirty="0" smtClean="0">
                <a:latin typeface="Times New Roman" pitchFamily="18" charset="0"/>
                <a:cs typeface="Times New Roman" pitchFamily="18" charset="0"/>
              </a:rPr>
              <a:t>контроль за выполнением плана по объему, ассортименту и качеству выпущенной продукции;</a:t>
            </a:r>
          </a:p>
          <a:p>
            <a:pPr marL="457200" lvl="0" indent="-457200" algn="just">
              <a:buFont typeface="+mj-lt"/>
              <a:buAutoNum type="arabicPeriod"/>
            </a:pPr>
            <a:r>
              <a:rPr lang="ru-RU" dirty="0" smtClean="0">
                <a:latin typeface="Times New Roman" pitchFamily="18" charset="0"/>
                <a:cs typeface="Times New Roman" pitchFamily="18" charset="0"/>
              </a:rPr>
              <a:t>контроль за выполнением плана по продаже продукции;</a:t>
            </a:r>
          </a:p>
          <a:p>
            <a:pPr marL="457200" lvl="0" indent="-457200" algn="just">
              <a:buFont typeface="+mj-lt"/>
              <a:buAutoNum type="arabicPeriod"/>
            </a:pPr>
            <a:r>
              <a:rPr lang="ru-RU" dirty="0" smtClean="0">
                <a:latin typeface="Times New Roman" pitchFamily="18" charset="0"/>
                <a:cs typeface="Times New Roman" pitchFamily="18" charset="0"/>
              </a:rPr>
              <a:t>выявление рентабельности продукции в целом и по отдельным видам продукции.</a:t>
            </a:r>
          </a:p>
          <a:p>
            <a:endParaRPr lang="ru-RU" dirty="0"/>
          </a:p>
        </p:txBody>
      </p:sp>
    </p:spTree>
  </p:cSld>
  <p:clrMapOvr>
    <a:masterClrMapping/>
  </p:clrMapOvr>
  <p:timing>
    <p:tnLst>
      <p:par>
        <p:cTn id="1" dur="indefinite" restart="never" nodeType="tmRoot"/>
      </p:par>
    </p:tnLst>
  </p:timing>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Выделяют следующие виды продукции:</a:t>
            </a:r>
          </a:p>
          <a:p>
            <a:pPr marL="457200" lvl="0" indent="-457200" algn="just">
              <a:buFont typeface="+mj-lt"/>
              <a:buAutoNum type="arabicPeriod"/>
            </a:pPr>
            <a:r>
              <a:rPr lang="ru-RU" dirty="0" smtClean="0">
                <a:latin typeface="Times New Roman" pitchFamily="18" charset="0"/>
                <a:cs typeface="Times New Roman" pitchFamily="18" charset="0"/>
              </a:rPr>
              <a:t>валовая продукция – полная стоимость законченных готовых изделий, выработанных организацией за отчетный период;</a:t>
            </a:r>
          </a:p>
          <a:p>
            <a:pPr marL="457200" lvl="0" indent="-457200" algn="just">
              <a:buFont typeface="+mj-lt"/>
              <a:buAutoNum type="arabicPeriod"/>
            </a:pPr>
            <a:r>
              <a:rPr lang="ru-RU" dirty="0" smtClean="0">
                <a:latin typeface="Times New Roman" pitchFamily="18" charset="0"/>
                <a:cs typeface="Times New Roman" pitchFamily="18" charset="0"/>
              </a:rPr>
              <a:t>валовой оборот – стоимость всех изделий, полуфабрикатов, выполненных работ и оказанных услуг, включая незавершенное производство;</a:t>
            </a:r>
          </a:p>
          <a:p>
            <a:pPr marL="457200" lvl="0" indent="-457200" algn="just">
              <a:buFont typeface="+mj-lt"/>
              <a:buAutoNum type="arabicPeriod"/>
            </a:pPr>
            <a:r>
              <a:rPr lang="ru-RU" dirty="0" smtClean="0">
                <a:latin typeface="Times New Roman" pitchFamily="18" charset="0"/>
                <a:cs typeface="Times New Roman" pitchFamily="18" charset="0"/>
              </a:rPr>
              <a:t>реализованная продукция – проданная продукция – валовая продукция за вычетом остатков готовой продукции, незавершенного производства, полуфабрикатов, инструментов и запасных частей собственной выработки;</a:t>
            </a:r>
          </a:p>
          <a:p>
            <a:pPr marL="457200" lvl="0" indent="-457200" algn="just">
              <a:buFont typeface="+mj-lt"/>
              <a:buAutoNum type="arabicPeriod"/>
            </a:pPr>
            <a:r>
              <a:rPr lang="ru-RU" dirty="0" smtClean="0">
                <a:latin typeface="Times New Roman" pitchFamily="18" charset="0"/>
                <a:cs typeface="Times New Roman" pitchFamily="18" charset="0"/>
              </a:rPr>
              <a:t>сравнимая продукция – </a:t>
            </a:r>
            <a:r>
              <a:rPr lang="ru-RU" dirty="0" err="1" smtClean="0">
                <a:latin typeface="Times New Roman" pitchFamily="18" charset="0"/>
                <a:cs typeface="Times New Roman" pitchFamily="18" charset="0"/>
              </a:rPr>
              <a:t>продукция</a:t>
            </a:r>
            <a:r>
              <a:rPr lang="ru-RU" dirty="0" smtClean="0">
                <a:latin typeface="Times New Roman" pitchFamily="18" charset="0"/>
                <a:cs typeface="Times New Roman" pitchFamily="18" charset="0"/>
              </a:rPr>
              <a:t>, которая производилась не только в отчетном, но в предыдущих периодах;</a:t>
            </a:r>
          </a:p>
          <a:p>
            <a:pPr marL="457200" lvl="0" indent="-457200" algn="just">
              <a:buFont typeface="+mj-lt"/>
              <a:buAutoNum type="arabicPeriod"/>
            </a:pPr>
            <a:r>
              <a:rPr lang="ru-RU" dirty="0" smtClean="0">
                <a:latin typeface="Times New Roman" pitchFamily="18" charset="0"/>
                <a:cs typeface="Times New Roman" pitchFamily="18" charset="0"/>
              </a:rPr>
              <a:t>несравнимая продукция – </a:t>
            </a:r>
            <a:r>
              <a:rPr lang="ru-RU" dirty="0" err="1" smtClean="0">
                <a:latin typeface="Times New Roman" pitchFamily="18" charset="0"/>
                <a:cs typeface="Times New Roman" pitchFamily="18" charset="0"/>
              </a:rPr>
              <a:t>продукция</a:t>
            </a:r>
            <a:r>
              <a:rPr lang="ru-RU" dirty="0" smtClean="0">
                <a:latin typeface="Times New Roman" pitchFamily="18" charset="0"/>
                <a:cs typeface="Times New Roman" pitchFamily="18" charset="0"/>
              </a:rPr>
              <a:t>, которая в отчетном периоде производится впервые.</a:t>
            </a:r>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229600" cy="5937523"/>
          </a:xfrm>
        </p:spPr>
        <p:txBody>
          <a:bodyPr>
            <a:normAutofit fontScale="70000" lnSpcReduction="20000"/>
          </a:bodyPr>
          <a:lstStyle/>
          <a:p>
            <a:pPr algn="just">
              <a:buNone/>
            </a:pPr>
            <a:r>
              <a:rPr lang="ru-RU" sz="3400" dirty="0" smtClean="0">
                <a:latin typeface="Times New Roman" pitchFamily="18" charset="0"/>
                <a:cs typeface="Times New Roman" pitchFamily="18" charset="0"/>
              </a:rPr>
              <a:t>К методологическому аспекту учетной политики можно, в частности, отнести:</a:t>
            </a:r>
          </a:p>
          <a:p>
            <a:pPr algn="just">
              <a:buNone/>
            </a:pPr>
            <a:r>
              <a:rPr lang="ru-RU" sz="3400" dirty="0" smtClean="0">
                <a:latin typeface="Times New Roman" pitchFamily="18" charset="0"/>
                <a:cs typeface="Times New Roman" pitchFamily="18" charset="0"/>
              </a:rPr>
              <a:t>• решение о переоценке и ее способ по объектам основных средств;</a:t>
            </a:r>
          </a:p>
          <a:p>
            <a:pPr algn="just">
              <a:buNone/>
            </a:pPr>
            <a:r>
              <a:rPr lang="ru-RU" sz="3400" dirty="0" smtClean="0">
                <a:latin typeface="Times New Roman" pitchFamily="18" charset="0"/>
                <a:cs typeface="Times New Roman" pitchFamily="18" charset="0"/>
              </a:rPr>
              <a:t>• способы погашения стоимости </a:t>
            </a:r>
            <a:r>
              <a:rPr lang="ru-RU" sz="3400" dirty="0" err="1" smtClean="0">
                <a:latin typeface="Times New Roman" pitchFamily="18" charset="0"/>
                <a:cs typeface="Times New Roman" pitchFamily="18" charset="0"/>
              </a:rPr>
              <a:t>внеоборотных</a:t>
            </a:r>
            <a:r>
              <a:rPr lang="ru-RU" sz="3400" dirty="0" smtClean="0">
                <a:latin typeface="Times New Roman" pitchFamily="18" charset="0"/>
                <a:cs typeface="Times New Roman" pitchFamily="18" charset="0"/>
              </a:rPr>
              <a:t> активов;</a:t>
            </a:r>
          </a:p>
          <a:p>
            <a:pPr algn="just">
              <a:buNone/>
            </a:pPr>
            <a:r>
              <a:rPr lang="ru-RU" sz="3400" dirty="0" smtClean="0">
                <a:latin typeface="Times New Roman" pitchFamily="18" charset="0"/>
                <a:cs typeface="Times New Roman" pitchFamily="18" charset="0"/>
              </a:rPr>
              <a:t>• вариант учета приобретения материально-производственных запасов;</a:t>
            </a:r>
          </a:p>
          <a:p>
            <a:pPr algn="just">
              <a:buNone/>
            </a:pPr>
            <a:r>
              <a:rPr lang="ru-RU" sz="3400" dirty="0" smtClean="0">
                <a:latin typeface="Times New Roman" pitchFamily="18" charset="0"/>
                <a:cs typeface="Times New Roman" pitchFamily="18" charset="0"/>
              </a:rPr>
              <a:t>• методы оценки материальных ресурсов, незавершенного производства, товаров и готовой продукции;</a:t>
            </a:r>
          </a:p>
          <a:p>
            <a:pPr algn="just">
              <a:buNone/>
            </a:pPr>
            <a:r>
              <a:rPr lang="ru-RU" sz="3400" dirty="0" smtClean="0">
                <a:latin typeface="Times New Roman" pitchFamily="18" charset="0"/>
                <a:cs typeface="Times New Roman" pitchFamily="18" charset="0"/>
              </a:rPr>
              <a:t>• способ учета выпуска готовой продукции;</a:t>
            </a:r>
          </a:p>
          <a:p>
            <a:pPr algn="just">
              <a:buNone/>
            </a:pPr>
            <a:r>
              <a:rPr lang="ru-RU" sz="3400" dirty="0" smtClean="0">
                <a:latin typeface="Times New Roman" pitchFamily="18" charset="0"/>
                <a:cs typeface="Times New Roman" pitchFamily="18" charset="0"/>
              </a:rPr>
              <a:t>• порядок и сроки списания расходов будущих периодов;</a:t>
            </a:r>
          </a:p>
          <a:p>
            <a:pPr algn="just">
              <a:buNone/>
            </a:pPr>
            <a:r>
              <a:rPr lang="ru-RU" sz="3400" dirty="0" smtClean="0">
                <a:latin typeface="Times New Roman" pitchFamily="18" charset="0"/>
                <a:cs typeface="Times New Roman" pitchFamily="18" charset="0"/>
              </a:rPr>
              <a:t>• создание резервного капитала и других резервов;</a:t>
            </a:r>
          </a:p>
          <a:p>
            <a:pPr algn="just">
              <a:buNone/>
            </a:pPr>
            <a:r>
              <a:rPr lang="ru-RU" sz="3400" dirty="0" smtClean="0">
                <a:latin typeface="Times New Roman" pitchFamily="18" charset="0"/>
                <a:cs typeface="Times New Roman" pitchFamily="18" charset="0"/>
              </a:rPr>
              <a:t>• порядок списания доходов будущих периодов;</a:t>
            </a:r>
          </a:p>
          <a:p>
            <a:pPr algn="just">
              <a:buNone/>
            </a:pPr>
            <a:r>
              <a:rPr lang="ru-RU" sz="3400" dirty="0" smtClean="0">
                <a:latin typeface="Times New Roman" pitchFamily="18" charset="0"/>
                <a:cs typeface="Times New Roman" pitchFamily="18" charset="0"/>
              </a:rPr>
              <a:t>• признание и списание управленческих и коммерческих расходов;</a:t>
            </a:r>
          </a:p>
          <a:p>
            <a:pPr algn="just">
              <a:buNone/>
            </a:pPr>
            <a:r>
              <a:rPr lang="ru-RU" sz="3400" dirty="0" smtClean="0">
                <a:latin typeface="Times New Roman" pitchFamily="18" charset="0"/>
                <a:cs typeface="Times New Roman" pitchFamily="18" charset="0"/>
              </a:rPr>
              <a:t>• порядок признания выручки организации;</a:t>
            </a:r>
          </a:p>
          <a:p>
            <a:pPr algn="just">
              <a:buNone/>
            </a:pPr>
            <a:r>
              <a:rPr lang="ru-RU" sz="3400" dirty="0" smtClean="0">
                <a:latin typeface="Times New Roman" pitchFamily="18" charset="0"/>
                <a:cs typeface="Times New Roman" pitchFamily="18" charset="0"/>
              </a:rPr>
              <a:t>• правила оценки статей бухгалтерской отчетности.</a:t>
            </a:r>
          </a:p>
          <a:p>
            <a:endParaRPr lang="ru-RU" dirty="0"/>
          </a:p>
        </p:txBody>
      </p:sp>
    </p:spTree>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384048"/>
            <a:ext cx="7467600" cy="6473952"/>
          </a:xfrm>
        </p:spPr>
        <p:txBody>
          <a:bodyPr>
            <a:normAutofit fontScale="92500" lnSpcReduction="20000"/>
          </a:bodyPr>
          <a:lstStyle/>
          <a:p>
            <a:pPr algn="just">
              <a:buNone/>
            </a:pPr>
            <a:r>
              <a:rPr lang="ru-RU" sz="2500" dirty="0" smtClean="0">
                <a:latin typeface="Times New Roman" pitchFamily="18" charset="0"/>
                <a:cs typeface="Times New Roman" pitchFamily="18" charset="0"/>
              </a:rPr>
              <a:t>Оценка готовой продукции может осуществляться:</a:t>
            </a:r>
          </a:p>
          <a:p>
            <a:pPr marL="457200" lvl="0" indent="-457200" algn="just">
              <a:buFont typeface="+mj-lt"/>
              <a:buAutoNum type="arabicPeriod"/>
            </a:pPr>
            <a:r>
              <a:rPr lang="ru-RU" sz="2500" dirty="0" smtClean="0">
                <a:latin typeface="Times New Roman" pitchFamily="18" charset="0"/>
                <a:cs typeface="Times New Roman" pitchFamily="18" charset="0"/>
              </a:rPr>
              <a:t>по фактической производственной себестоимости, т.е. в сумме всех затрат, связанных с изготовлением продукции, собранных по </a:t>
            </a:r>
            <a:r>
              <a:rPr lang="ru-RU" sz="2500" i="1" dirty="0" smtClean="0">
                <a:latin typeface="Times New Roman" pitchFamily="18" charset="0"/>
                <a:cs typeface="Times New Roman" pitchFamily="18" charset="0"/>
              </a:rPr>
              <a:t>дебету 20 счета. </a:t>
            </a:r>
            <a:r>
              <a:rPr lang="ru-RU" sz="2500" dirty="0" smtClean="0">
                <a:latin typeface="Times New Roman" pitchFamily="18" charset="0"/>
                <a:cs typeface="Times New Roman" pitchFamily="18" charset="0"/>
              </a:rPr>
              <a:t>Применяется в единичном, мелкосерийном производстве;</a:t>
            </a:r>
          </a:p>
          <a:p>
            <a:pPr marL="457200" lvl="0" indent="-457200" algn="just">
              <a:buFont typeface="+mj-lt"/>
              <a:buAutoNum type="arabicPeriod"/>
            </a:pPr>
            <a:r>
              <a:rPr lang="ru-RU" sz="2500" dirty="0" smtClean="0">
                <a:latin typeface="Times New Roman" pitchFamily="18" charset="0"/>
                <a:cs typeface="Times New Roman" pitchFamily="18" charset="0"/>
              </a:rPr>
              <a:t>по нормативной производственной себестоимости, которая разрабатывается самим предприятием, при этом отдельно учитывают отклонение между фактической и нормативной производственной себестоимостью, как правило, применяется в отраслях с массовым и серийным производством с большой номенклатурой готовой продукции;</a:t>
            </a:r>
          </a:p>
          <a:p>
            <a:pPr marL="457200" lvl="0" indent="-457200" algn="just">
              <a:buFont typeface="+mj-lt"/>
              <a:buAutoNum type="arabicPeriod"/>
            </a:pPr>
            <a:r>
              <a:rPr lang="ru-RU" sz="2500" dirty="0" smtClean="0">
                <a:latin typeface="Times New Roman" pitchFamily="18" charset="0"/>
                <a:cs typeface="Times New Roman" pitchFamily="18" charset="0"/>
              </a:rPr>
              <a:t>по продажным (договорным) ценам и тарифам без НДС, применяется наиболее часто;</a:t>
            </a:r>
          </a:p>
          <a:p>
            <a:pPr marL="457200" lvl="0" indent="-457200" algn="just">
              <a:buFont typeface="+mj-lt"/>
              <a:buAutoNum type="arabicPeriod"/>
            </a:pPr>
            <a:r>
              <a:rPr lang="ru-RU" sz="2500" dirty="0" smtClean="0">
                <a:latin typeface="Times New Roman" pitchFamily="18" charset="0"/>
                <a:cs typeface="Times New Roman" pitchFamily="18" charset="0"/>
              </a:rPr>
              <a:t>по сокращенной производственной себестоимости (фактической или нормативной), себестоимость продукции определяется без общехозяйственных расходов, которые в соответствии с учетной политикой предприятия списываются на счет продаж.</a:t>
            </a:r>
          </a:p>
          <a:p>
            <a:endParaRPr lang="ru-RU" dirty="0"/>
          </a:p>
        </p:txBody>
      </p:sp>
    </p:spTree>
  </p:cSld>
  <p:clrMapOvr>
    <a:masterClrMapping/>
  </p:clrMapOvr>
  <p:timing>
    <p:tnLst>
      <p:par>
        <p:cTn id="1" dur="indefinite" restart="never" nodeType="tmRoot"/>
      </p:par>
    </p:tnLst>
  </p:timing>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1143000"/>
          </a:xfrm>
        </p:spPr>
        <p:txBody>
          <a:bodyPr>
            <a:normAutofit fontScale="90000"/>
          </a:bodyPr>
          <a:lstStyle/>
          <a:p>
            <a:pPr lvl="1" algn="ctr" rtl="0">
              <a:spcBef>
                <a:spcPct val="0"/>
              </a:spcBef>
            </a:pPr>
            <a:r>
              <a:rPr lang="ru-RU" sz="2800" b="1" dirty="0" smtClean="0">
                <a:latin typeface="Times New Roman" pitchFamily="18" charset="0"/>
                <a:cs typeface="Times New Roman" pitchFamily="18" charset="0"/>
              </a:rPr>
              <a:t>2.Аналитический </a:t>
            </a:r>
            <a:r>
              <a:rPr lang="ru-RU" sz="2800" b="1" dirty="0">
                <a:latin typeface="Times New Roman" pitchFamily="18" charset="0"/>
                <a:cs typeface="Times New Roman" pitchFamily="18" charset="0"/>
              </a:rPr>
              <a:t>и синтетический учет готовой продукции.</a:t>
            </a:r>
            <a:r>
              <a:rPr lang="ru-RU" sz="1400" dirty="0"/>
              <a:t/>
            </a:r>
            <a:br>
              <a:rPr lang="ru-RU" sz="1400" dirty="0"/>
            </a:br>
            <a:endParaRPr lang="ru-RU" dirty="0"/>
          </a:p>
        </p:txBody>
      </p:sp>
      <p:sp>
        <p:nvSpPr>
          <p:cNvPr id="3" name="Содержимое 2"/>
          <p:cNvSpPr>
            <a:spLocks noGrp="1"/>
          </p:cNvSpPr>
          <p:nvPr>
            <p:ph sz="quarter" idx="1"/>
          </p:nvPr>
        </p:nvSpPr>
        <p:spPr>
          <a:xfrm>
            <a:off x="539552" y="980728"/>
            <a:ext cx="7467600" cy="5277200"/>
          </a:xfrm>
        </p:spPr>
        <p:txBody>
          <a:bodyPr>
            <a:noAutofit/>
          </a:bodyPr>
          <a:lstStyle/>
          <a:p>
            <a:pPr algn="just">
              <a:buNone/>
            </a:pPr>
            <a:r>
              <a:rPr lang="ru-RU" sz="2200" dirty="0" smtClean="0">
                <a:latin typeface="Times New Roman" pitchFamily="18" charset="0"/>
                <a:cs typeface="Times New Roman" pitchFamily="18" charset="0"/>
              </a:rPr>
              <a:t>Поступление из производства готовой продукции оформляют накладными спецификациями, приемными актами и другими первичными документами.</a:t>
            </a:r>
          </a:p>
          <a:p>
            <a:pPr algn="just">
              <a:buNone/>
            </a:pPr>
            <a:r>
              <a:rPr lang="ru-RU" sz="2200" dirty="0" smtClean="0">
                <a:latin typeface="Times New Roman" pitchFamily="18" charset="0"/>
                <a:cs typeface="Times New Roman" pitchFamily="18" charset="0"/>
              </a:rPr>
              <a:t>Отпуск готовой продукции покупателям оформляется накладными, в качестве типовой формы можно использовать форму № М-15 «Накладная на отпуск материалов на сторону». Основанием для выписки накладных является распоряжение руководителя организации, а также договор с покупателями. Накладные выписывают на складе или в отделе сбыта в 4 экземплярах и передают в бухгалтерию для регистрации в журнале регистрации накладных и подписи главному бухгалтеру. Подписанные накладные из бухгалтерии передают в отдел сбыта, затем первый экземпляр – кладовщику, на основании второго выписывают счет-фактуру, третий и четвертый – получателю готовой продукции.</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sz="2800" dirty="0" smtClean="0">
                <a:latin typeface="Times New Roman" pitchFamily="18" charset="0"/>
                <a:cs typeface="Times New Roman" pitchFamily="18" charset="0"/>
              </a:rPr>
              <a:t>Получатель должен расписаться на всех экземплярах. При вывозе готовой продукции четвертый экземпляр накладной остается у службы охраны. А третий остается у получателя и является сопроводительным документом на груз. Служба охраны регистрирует накладные в журнале регистрации грузов, а затем передает в бухгалтерию по описи. В бухгалтерии делают отметки о вывозе готовой продукции в журнале регистрации накладных на вывоз готовой продукции. Счет-фактура выписывается в двух экземплярах: первый не позднее 10 дней с даты отгрузки, передается или высылается покупателю; второй остается у организации-продавца и регистрируется в книге продаж.</a:t>
            </a:r>
          </a:p>
          <a:p>
            <a:endParaRPr lang="ru-RU" dirty="0"/>
          </a:p>
        </p:txBody>
      </p:sp>
    </p:spTree>
  </p:cSld>
  <p:clrMapOvr>
    <a:masterClrMapping/>
  </p:clrMapOvr>
  <p:timing>
    <p:tnLst>
      <p:par>
        <p:cTn id="1" dur="indefinite" restart="never" nodeType="tmRoot"/>
      </p:par>
    </p:tnLst>
  </p:timing>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lstStyle/>
          <a:p>
            <a:pPr algn="just">
              <a:buNone/>
            </a:pPr>
            <a:r>
              <a:rPr lang="ru-RU" sz="2800" dirty="0" smtClean="0">
                <a:latin typeface="Times New Roman" pitchFamily="18" charset="0"/>
                <a:cs typeface="Times New Roman" pitchFamily="18" charset="0"/>
              </a:rPr>
              <a:t>Аналитический учет готовой продукции ведется по отдельным видам продукции в натуральных и стоимостных показателях. Регистром аналитического учета готовой продукции является ведомость учета и реализации продукции, работ, услуг формы №16, где отражают дату и номер платежного требования, наименование покупателя, количество отгруженной продукции по видам, суммы, предъявляемые по счетам, и делают отметку об оплате счетов. Причем готовая продукция в ведомости № 16 отражается по учетным и отпускным ценам.</a:t>
            </a:r>
          </a:p>
          <a:p>
            <a:endParaRPr lang="ru-RU" dirty="0"/>
          </a:p>
        </p:txBody>
      </p:sp>
    </p:spTree>
  </p:cSld>
  <p:clrMapOvr>
    <a:masterClrMapping/>
  </p:clrMapOvr>
  <p:timing>
    <p:tnLst>
      <p:par>
        <p:cTn id="1" dur="indefinite" restart="never" nodeType="tmRoot"/>
      </p:par>
    </p:tnLst>
  </p:timing>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dirty="0" smtClean="0">
                <a:latin typeface="Times New Roman" pitchFamily="18" charset="0"/>
                <a:cs typeface="Times New Roman" pitchFamily="18" charset="0"/>
              </a:rPr>
              <a:t>Синтетический учет готовой продукции ведут на </a:t>
            </a:r>
            <a:r>
              <a:rPr lang="ru-RU" i="1" dirty="0" smtClean="0">
                <a:latin typeface="Times New Roman" pitchFamily="18" charset="0"/>
                <a:cs typeface="Times New Roman" pitchFamily="18" charset="0"/>
              </a:rPr>
              <a:t>счете 43</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«Готовая продукция»</a:t>
            </a:r>
            <a:r>
              <a:rPr lang="ru-RU" dirty="0" smtClean="0">
                <a:latin typeface="Times New Roman" pitchFamily="18" charset="0"/>
                <a:cs typeface="Times New Roman" pitchFamily="18" charset="0"/>
              </a:rPr>
              <a:t>. Синтетический учет готовой продукции может вестись на </a:t>
            </a:r>
            <a:r>
              <a:rPr lang="ru-RU" i="1" dirty="0" smtClean="0">
                <a:latin typeface="Times New Roman" pitchFamily="18" charset="0"/>
                <a:cs typeface="Times New Roman" pitchFamily="18" charset="0"/>
              </a:rPr>
              <a:t>счете 43</a:t>
            </a:r>
            <a:r>
              <a:rPr lang="ru-RU" dirty="0" smtClean="0">
                <a:latin typeface="Times New Roman" pitchFamily="18" charset="0"/>
                <a:cs typeface="Times New Roman" pitchFamily="18" charset="0"/>
              </a:rPr>
              <a:t> одним из двух способов в зависимости от принятой учетной политики:</a:t>
            </a:r>
          </a:p>
          <a:p>
            <a:pPr algn="just"/>
            <a:r>
              <a:rPr lang="ru-RU" dirty="0" smtClean="0">
                <a:latin typeface="Times New Roman" pitchFamily="18" charset="0"/>
                <a:cs typeface="Times New Roman" pitchFamily="18" charset="0"/>
              </a:rPr>
              <a:t>по фактической производственной себестоимости (без использования </a:t>
            </a:r>
            <a:r>
              <a:rPr lang="ru-RU" i="1" dirty="0" smtClean="0">
                <a:latin typeface="Times New Roman" pitchFamily="18" charset="0"/>
                <a:cs typeface="Times New Roman" pitchFamily="18" charset="0"/>
              </a:rPr>
              <a:t>счета 40</a:t>
            </a:r>
            <a:r>
              <a:rPr lang="ru-RU" dirty="0" smtClean="0">
                <a:latin typeface="Times New Roman" pitchFamily="18" charset="0"/>
                <a:cs typeface="Times New Roman" pitchFamily="18" charset="0"/>
              </a:rPr>
              <a:t> «Выпуск продукции, работ, услуг»;</a:t>
            </a:r>
          </a:p>
          <a:p>
            <a:pPr algn="just"/>
            <a:r>
              <a:rPr lang="ru-RU" dirty="0" smtClean="0">
                <a:latin typeface="Times New Roman" pitchFamily="18" charset="0"/>
                <a:cs typeface="Times New Roman" pitchFamily="18" charset="0"/>
              </a:rPr>
              <a:t>по нормативной производственной себестоимости (с использованием </a:t>
            </a:r>
            <a:r>
              <a:rPr lang="ru-RU" i="1" dirty="0" smtClean="0">
                <a:latin typeface="Times New Roman" pitchFamily="18" charset="0"/>
                <a:cs typeface="Times New Roman" pitchFamily="18" charset="0"/>
              </a:rPr>
              <a:t>счета 40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первом варианте готовая продукция сразу учитывается на </a:t>
            </a:r>
            <a:r>
              <a:rPr lang="ru-RU" i="1" dirty="0" smtClean="0">
                <a:latin typeface="Times New Roman" pitchFamily="18" charset="0"/>
                <a:cs typeface="Times New Roman" pitchFamily="18" charset="0"/>
              </a:rPr>
              <a:t>счете 43</a:t>
            </a:r>
            <a:r>
              <a:rPr lang="ru-RU" dirty="0" smtClean="0">
                <a:latin typeface="Times New Roman" pitchFamily="18" charset="0"/>
                <a:cs typeface="Times New Roman" pitchFamily="18" charset="0"/>
              </a:rPr>
              <a:t> по фактической производственной себестоимости, при ее </a:t>
            </a:r>
            <a:r>
              <a:rPr lang="ru-RU" dirty="0" err="1" smtClean="0">
                <a:latin typeface="Times New Roman" pitchFamily="18" charset="0"/>
                <a:cs typeface="Times New Roman" pitchFamily="18" charset="0"/>
              </a:rPr>
              <a:t>оприходовании</a:t>
            </a:r>
            <a:r>
              <a:rPr lang="ru-RU" dirty="0" smtClean="0">
                <a:latin typeface="Times New Roman" pitchFamily="18" charset="0"/>
                <a:cs typeface="Times New Roman" pitchFamily="18" charset="0"/>
              </a:rPr>
              <a:t> на склад в течение месяца составляется проводка </a:t>
            </a:r>
            <a:r>
              <a:rPr lang="ru-RU" b="1" dirty="0" smtClean="0">
                <a:latin typeface="Times New Roman" pitchFamily="18" charset="0"/>
                <a:cs typeface="Times New Roman" pitchFamily="18" charset="0"/>
              </a:rPr>
              <a:t>Д-43   К-20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готовая продукция полностью используется для нужд предприятия, то ее можно оприходовать проводкой </a:t>
            </a:r>
            <a:r>
              <a:rPr lang="ru-RU" b="1" dirty="0" smtClean="0">
                <a:latin typeface="Times New Roman" pitchFamily="18" charset="0"/>
                <a:cs typeface="Times New Roman" pitchFamily="18" charset="0"/>
              </a:rPr>
              <a:t>Д-10   К-20</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Стоимость отгруженной покупателям готовой продукции списывается на счет продаж </a:t>
            </a:r>
            <a:r>
              <a:rPr lang="ru-RU" b="1" dirty="0" smtClean="0">
                <a:latin typeface="Times New Roman" pitchFamily="18" charset="0"/>
                <a:cs typeface="Times New Roman" pitchFamily="18" charset="0"/>
              </a:rPr>
              <a:t>Д-90.2   К-43</a:t>
            </a:r>
            <a:r>
              <a:rPr lang="ru-RU"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Если договором предусмотрены особые условия перехода права собственности на отгруженную продукцию от поставщика к покупателю, например, после полной оплаты продукции, то стоимость отгруженной покупателю продукции списывается </a:t>
            </a:r>
            <a:r>
              <a:rPr lang="ru-RU" b="1" dirty="0" smtClean="0">
                <a:latin typeface="Times New Roman" pitchFamily="18" charset="0"/>
                <a:cs typeface="Times New Roman" pitchFamily="18" charset="0"/>
              </a:rPr>
              <a:t>Д-45   К-43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После полной оплаты продукции ее стоимость списывается на счет продаж </a:t>
            </a:r>
            <a:r>
              <a:rPr lang="ru-RU" b="1" dirty="0" smtClean="0">
                <a:latin typeface="Times New Roman" pitchFamily="18" charset="0"/>
                <a:cs typeface="Times New Roman" pitchFamily="18" charset="0"/>
              </a:rPr>
              <a:t>Д-90.2   К-45.</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При втором варианте готовая продукция учитывается на </a:t>
            </a:r>
            <a:r>
              <a:rPr lang="ru-RU" i="1" dirty="0" smtClean="0">
                <a:latin typeface="Times New Roman" pitchFamily="18" charset="0"/>
                <a:cs typeface="Times New Roman" pitchFamily="18" charset="0"/>
              </a:rPr>
              <a:t>счете 43</a:t>
            </a:r>
            <a:r>
              <a:rPr lang="ru-RU" dirty="0" smtClean="0">
                <a:latin typeface="Times New Roman" pitchFamily="18" charset="0"/>
                <a:cs typeface="Times New Roman" pitchFamily="18" charset="0"/>
              </a:rPr>
              <a:t> по нормативной производственной себестоимости, при ее </a:t>
            </a:r>
            <a:r>
              <a:rPr lang="ru-RU" dirty="0" err="1" smtClean="0">
                <a:latin typeface="Times New Roman" pitchFamily="18" charset="0"/>
                <a:cs typeface="Times New Roman" pitchFamily="18" charset="0"/>
              </a:rPr>
              <a:t>оприходовании</a:t>
            </a:r>
            <a:r>
              <a:rPr lang="ru-RU" dirty="0" smtClean="0">
                <a:latin typeface="Times New Roman" pitchFamily="18" charset="0"/>
                <a:cs typeface="Times New Roman" pitchFamily="18" charset="0"/>
              </a:rPr>
              <a:t> на склад в течение месяца составляется проводка </a:t>
            </a:r>
            <a:r>
              <a:rPr lang="ru-RU" b="1" dirty="0" smtClean="0">
                <a:latin typeface="Times New Roman" pitchFamily="18" charset="0"/>
                <a:cs typeface="Times New Roman" pitchFamily="18" charset="0"/>
              </a:rPr>
              <a:t>Д-43   К-40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конце месяца рассчитывается фактическая себестоимость  выпущенной продукции из производства, которая списывается проводкой </a:t>
            </a:r>
            <a:r>
              <a:rPr lang="ru-RU" b="1" dirty="0" smtClean="0">
                <a:latin typeface="Times New Roman" pitchFamily="18" charset="0"/>
                <a:cs typeface="Times New Roman" pitchFamily="18" charset="0"/>
              </a:rPr>
              <a:t>Д-40   К-20</a:t>
            </a:r>
            <a:r>
              <a:rPr lang="ru-RU"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a:bodyPr>
          <a:lstStyle/>
          <a:p>
            <a:pPr algn="just">
              <a:buNone/>
            </a:pPr>
            <a:r>
              <a:rPr lang="ru-RU" i="1" dirty="0" smtClean="0">
                <a:latin typeface="Times New Roman" pitchFamily="18" charset="0"/>
                <a:cs typeface="Times New Roman" pitchFamily="18" charset="0"/>
              </a:rPr>
              <a:t>Счет 40</a:t>
            </a:r>
            <a:r>
              <a:rPr lang="ru-RU" dirty="0" smtClean="0">
                <a:latin typeface="Times New Roman" pitchFamily="18" charset="0"/>
                <a:cs typeface="Times New Roman" pitchFamily="18" charset="0"/>
              </a:rPr>
              <a:t> является активно-пассивным. По дебету </a:t>
            </a:r>
            <a:r>
              <a:rPr lang="ru-RU" i="1" dirty="0" smtClean="0">
                <a:latin typeface="Times New Roman" pitchFamily="18" charset="0"/>
                <a:cs typeface="Times New Roman" pitchFamily="18" charset="0"/>
              </a:rPr>
              <a:t>счета 40</a:t>
            </a:r>
            <a:r>
              <a:rPr lang="ru-RU" dirty="0" smtClean="0">
                <a:latin typeface="Times New Roman" pitchFamily="18" charset="0"/>
                <a:cs typeface="Times New Roman" pitchFamily="18" charset="0"/>
              </a:rPr>
              <a:t> отражается фактическая производственная себестоимость готовой продукции; по кредиту </a:t>
            </a:r>
            <a:r>
              <a:rPr lang="ru-RU" i="1" dirty="0" smtClean="0">
                <a:latin typeface="Times New Roman" pitchFamily="18" charset="0"/>
                <a:cs typeface="Times New Roman" pitchFamily="18" charset="0"/>
              </a:rPr>
              <a:t>счета 40</a:t>
            </a:r>
            <a:r>
              <a:rPr lang="ru-RU" dirty="0" smtClean="0">
                <a:latin typeface="Times New Roman" pitchFamily="18" charset="0"/>
                <a:cs typeface="Times New Roman" pitchFamily="18" charset="0"/>
              </a:rPr>
              <a:t> – нормативная себестоимость готовой продукции. Сопоставляя дебетовые и кредитовые обороты по </a:t>
            </a:r>
            <a:r>
              <a:rPr lang="ru-RU" i="1" dirty="0" smtClean="0">
                <a:latin typeface="Times New Roman" pitchFamily="18" charset="0"/>
                <a:cs typeface="Times New Roman" pitchFamily="18" charset="0"/>
              </a:rPr>
              <a:t>счету 40</a:t>
            </a:r>
            <a:r>
              <a:rPr lang="ru-RU" dirty="0" smtClean="0">
                <a:latin typeface="Times New Roman" pitchFamily="18" charset="0"/>
                <a:cs typeface="Times New Roman" pitchFamily="18" charset="0"/>
              </a:rPr>
              <a:t>, определяются отклонения между фактической и нормативной производственной себестоимостью. </a:t>
            </a:r>
          </a:p>
          <a:p>
            <a:pPr algn="just">
              <a:buNone/>
            </a:pPr>
            <a:r>
              <a:rPr lang="ru-RU" dirty="0" smtClean="0">
                <a:latin typeface="Times New Roman" pitchFamily="18" charset="0"/>
                <a:cs typeface="Times New Roman" pitchFamily="18" charset="0"/>
              </a:rPr>
              <a:t>Положительные отклонения списываются на счет продаж   </a:t>
            </a:r>
            <a:r>
              <a:rPr lang="ru-RU" b="1" dirty="0" smtClean="0">
                <a:latin typeface="Times New Roman" pitchFamily="18" charset="0"/>
                <a:cs typeface="Times New Roman" pitchFamily="18" charset="0"/>
              </a:rPr>
              <a:t>Д-90.2   К-40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Отрицательное отклонение списывается </a:t>
            </a:r>
            <a:r>
              <a:rPr lang="ru-RU" dirty="0" err="1" smtClean="0">
                <a:latin typeface="Times New Roman" pitchFamily="18" charset="0"/>
                <a:cs typeface="Times New Roman" pitchFamily="18" charset="0"/>
              </a:rPr>
              <a:t>сторнировочной</a:t>
            </a:r>
            <a:r>
              <a:rPr lang="ru-RU" dirty="0" smtClean="0">
                <a:latin typeface="Times New Roman" pitchFamily="18" charset="0"/>
                <a:cs typeface="Times New Roman" pitchFamily="18" charset="0"/>
              </a:rPr>
              <a:t> записью в той же корреспонденции</a:t>
            </a:r>
          </a:p>
          <a:p>
            <a:pPr algn="just">
              <a:buNone/>
            </a:pPr>
            <a:r>
              <a:rPr lang="ru-RU" b="1" dirty="0" smtClean="0">
                <a:solidFill>
                  <a:srgbClr val="FF0000"/>
                </a:solidFill>
                <a:latin typeface="Times New Roman" pitchFamily="18" charset="0"/>
                <a:cs typeface="Times New Roman" pitchFamily="18" charset="0"/>
              </a:rPr>
              <a:t>Д-90.2   К-40</a:t>
            </a:r>
            <a:endParaRPr lang="ru-RU" dirty="0" smtClean="0">
              <a:solidFill>
                <a:srgbClr val="FF0000"/>
              </a:solidFill>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Таким образом, </a:t>
            </a:r>
            <a:r>
              <a:rPr lang="ru-RU" i="1" dirty="0" smtClean="0">
                <a:latin typeface="Times New Roman" pitchFamily="18" charset="0"/>
                <a:cs typeface="Times New Roman" pitchFamily="18" charset="0"/>
              </a:rPr>
              <a:t>счет 40 </a:t>
            </a:r>
            <a:r>
              <a:rPr lang="ru-RU" dirty="0" smtClean="0">
                <a:latin typeface="Times New Roman" pitchFamily="18" charset="0"/>
                <a:cs typeface="Times New Roman" pitchFamily="18" charset="0"/>
              </a:rPr>
              <a:t>закрывается и на конец месяца остатка не имеет.</a:t>
            </a:r>
          </a:p>
          <a:p>
            <a:endParaRPr lang="ru-RU" dirty="0"/>
          </a:p>
        </p:txBody>
      </p:sp>
    </p:spTree>
  </p:cSld>
  <p:clrMapOvr>
    <a:masterClrMapping/>
  </p:clrMapOvr>
  <p:timing>
    <p:tnLst>
      <p:par>
        <p:cTn id="1" dur="indefinite" restart="never" nodeType="tmRoot"/>
      </p:par>
    </p:tn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sz="2600" dirty="0" smtClean="0">
                <a:latin typeface="Times New Roman" pitchFamily="18" charset="0"/>
                <a:cs typeface="Times New Roman" pitchFamily="18" charset="0"/>
              </a:rPr>
              <a:t>Отгрузка готовой продукции производится в порядке ее продажи в соответствии с заключенными, т.е. в бухгалтерском учете в момент отгрузки продукции и предъявления расчетных документов покупателю считается моментом реализации продукции. Временем исполнения обязательств при </a:t>
            </a:r>
            <a:r>
              <a:rPr lang="ru-RU" sz="2600" dirty="0" err="1" smtClean="0">
                <a:latin typeface="Times New Roman" pitchFamily="18" charset="0"/>
                <a:cs typeface="Times New Roman" pitchFamily="18" charset="0"/>
              </a:rPr>
              <a:t>одногородней</a:t>
            </a:r>
            <a:r>
              <a:rPr lang="ru-RU" sz="2600" dirty="0" smtClean="0">
                <a:latin typeface="Times New Roman" pitchFamily="18" charset="0"/>
                <a:cs typeface="Times New Roman" pitchFamily="18" charset="0"/>
              </a:rPr>
              <a:t> поставке продукции считается дата составления приема–сдаточного акта или расписки покупателя в получении продукции. При иногородней поставке – дата передачи указанных документов транспортной организации. В договоре поставки обязательно указывается, за чей счет производится оплата расходов по доставке продукции от поставщика покупателю. </a:t>
            </a:r>
            <a:endParaRPr lang="ru-RU"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dirty="0" smtClean="0">
                <a:latin typeface="Times New Roman" pitchFamily="18" charset="0"/>
                <a:cs typeface="Times New Roman" pitchFamily="18" charset="0"/>
              </a:rPr>
              <a:t>Наиболее распространены два варианта:</a:t>
            </a:r>
          </a:p>
          <a:p>
            <a:pPr marL="457200" indent="-457200" algn="just">
              <a:buFont typeface="+mj-lt"/>
              <a:buAutoNum type="arabicPeriod"/>
            </a:pPr>
            <a:r>
              <a:rPr lang="ru-RU" dirty="0" smtClean="0">
                <a:latin typeface="Times New Roman" pitchFamily="18" charset="0"/>
                <a:cs typeface="Times New Roman" pitchFamily="18" charset="0"/>
              </a:rPr>
              <a:t>франко-станция назначения – расходы по доставке оплачивает поставщик и включает  их в отпускную цену продукции;</a:t>
            </a:r>
          </a:p>
          <a:p>
            <a:pPr marL="457200" indent="-457200" algn="just">
              <a:buFont typeface="+mj-lt"/>
              <a:buAutoNum type="arabicPeriod"/>
            </a:pPr>
            <a:r>
              <a:rPr lang="ru-RU" dirty="0" smtClean="0">
                <a:latin typeface="Times New Roman" pitchFamily="18" charset="0"/>
                <a:cs typeface="Times New Roman" pitchFamily="18" charset="0"/>
              </a:rPr>
              <a:t>франко-станция отправления – поставщик оплачивает расходы только по отгрузке готовой продукции, остальные расходы несет покупатель.</a:t>
            </a:r>
          </a:p>
          <a:p>
            <a:pPr algn="just">
              <a:buNone/>
            </a:pPr>
            <a:r>
              <a:rPr lang="ru-RU" dirty="0" smtClean="0">
                <a:latin typeface="Times New Roman" pitchFamily="18" charset="0"/>
                <a:cs typeface="Times New Roman" pitchFamily="18" charset="0"/>
              </a:rPr>
              <a:t>Отгруженная готовая продукция, по которой покупателю предъявлены расчетные документы, списывается со склада поставщика по фактической или нормативной производственной себестоимости </a:t>
            </a:r>
            <a:r>
              <a:rPr lang="ru-RU" b="1" dirty="0" smtClean="0">
                <a:latin typeface="Times New Roman" pitchFamily="18" charset="0"/>
                <a:cs typeface="Times New Roman" pitchFamily="18" charset="0"/>
              </a:rPr>
              <a:t>Д-90.2   К-43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Остатки готовой продукции на конец отчетного периода отражают в форме Бухгалтерский баланс, в разделе </a:t>
            </a:r>
            <a:r>
              <a:rPr lang="en-US" dirty="0" smtClean="0">
                <a:latin typeface="Times New Roman" pitchFamily="18" charset="0"/>
                <a:cs typeface="Times New Roman" pitchFamily="18" charset="0"/>
              </a:rPr>
              <a:t>II </a:t>
            </a:r>
            <a:r>
              <a:rPr lang="ru-RU" dirty="0" smtClean="0">
                <a:latin typeface="Times New Roman" pitchFamily="18" charset="0"/>
                <a:cs typeface="Times New Roman" pitchFamily="18" charset="0"/>
              </a:rPr>
              <a:t>«Оборотные активы» по строке 1210 «Запасы».</a:t>
            </a:r>
          </a:p>
          <a:p>
            <a:endParaRPr lang="ru-RU" dirty="0"/>
          </a:p>
        </p:txBody>
      </p:sp>
    </p:spTree>
  </p:cSld>
  <p:clrMapOvr>
    <a:masterClrMapping/>
  </p:clrMapOvr>
  <p:timing>
    <p:tnLst>
      <p:par>
        <p:cTn id="1" dur="indefinite" restart="never" nodeType="tmRoot"/>
      </p:par>
    </p:tnLst>
  </p:timing>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b="1" dirty="0" smtClean="0"/>
              <a:t>Особенности учета продукции, работ, услуг при использовании счета 46 «Выполненные этапы по незавершенным работам»:</a:t>
            </a:r>
            <a:endParaRPr lang="ru-RU" dirty="0" smtClean="0"/>
          </a:p>
          <a:p>
            <a:pPr algn="just">
              <a:buNone/>
            </a:pPr>
            <a:r>
              <a:rPr lang="ru-RU" dirty="0" smtClean="0"/>
              <a:t>Организации, производящие продукцию с длительным циклом изготовления или оказывающие комплексные услуги (строительные, проектные и т.п.) могут признавать продажу продукции, работ, услуг одним из двух способов:</a:t>
            </a:r>
          </a:p>
          <a:p>
            <a:pPr marL="457200" lvl="0" indent="-457200" algn="just">
              <a:buFont typeface="+mj-lt"/>
              <a:buAutoNum type="arabicPeriod"/>
            </a:pPr>
            <a:r>
              <a:rPr lang="ru-RU" dirty="0" smtClean="0"/>
              <a:t>в целом за законченную или сданную заказчику работу;</a:t>
            </a:r>
          </a:p>
          <a:p>
            <a:pPr marL="457200" lvl="0" indent="-457200" algn="just">
              <a:buFont typeface="+mj-lt"/>
              <a:buAutoNum type="arabicPeriod"/>
            </a:pPr>
            <a:r>
              <a:rPr lang="ru-RU" dirty="0" smtClean="0"/>
              <a:t>по отдельным этапам выполненной работы, расчеты осуществляются по законченным этапам работ или комплексам, имеющим самостоятельное значение. </a:t>
            </a:r>
          </a:p>
          <a:p>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76672"/>
            <a:ext cx="8229600" cy="6120680"/>
          </a:xfrm>
        </p:spPr>
        <p:txBody>
          <a:bodyPr>
            <a:normAutofit fontScale="70000" lnSpcReduction="20000"/>
          </a:bodyPr>
          <a:lstStyle/>
          <a:p>
            <a:pPr algn="just">
              <a:buNone/>
            </a:pPr>
            <a:r>
              <a:rPr lang="ru-RU" sz="4400" dirty="0">
                <a:latin typeface="Times New Roman" pitchFamily="18" charset="0"/>
                <a:cs typeface="Times New Roman" pitchFamily="18" charset="0"/>
              </a:rPr>
              <a:t>При формировании учетной политики организации по конкретному направлению ведения бухгалтерского учета выбирается один способ (метод) из нескольких, допускаемых законодательством и нормативными актами по бухгалтерскому учету. Если по конкретному вопросу в нормативных документах не установлены способы или методы ведения учета, то при формировании учетной политики организация разрабатывает соответствующий собственный способ (метод) исходя из основных принципов бухгалтерского учета и профессионального суждения (знаний, опыта и квалификации</a:t>
            </a:r>
            <a:r>
              <a:rPr lang="ru-RU" sz="4400" i="1" dirty="0">
                <a:latin typeface="Times New Roman" pitchFamily="18" charset="0"/>
                <a:cs typeface="Times New Roman" pitchFamily="18" charset="0"/>
              </a:rPr>
              <a:t>) бухгалтерского аппарата.</a:t>
            </a:r>
            <a:endParaRPr lang="ru-RU" sz="4400" dirty="0">
              <a:latin typeface="Times New Roman" pitchFamily="18" charset="0"/>
              <a:cs typeface="Times New Roman" pitchFamily="18" charset="0"/>
            </a:endParaRPr>
          </a:p>
          <a:p>
            <a:endParaRPr lang="ru-RU" dirty="0"/>
          </a:p>
        </p:txBody>
      </p:sp>
    </p:spTree>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sz="2600" dirty="0" smtClean="0">
                <a:latin typeface="Times New Roman" pitchFamily="18" charset="0"/>
                <a:cs typeface="Times New Roman" pitchFamily="18" charset="0"/>
              </a:rPr>
              <a:t>При этом используют </a:t>
            </a:r>
            <a:r>
              <a:rPr lang="ru-RU" sz="2600" i="1" dirty="0" smtClean="0">
                <a:latin typeface="Times New Roman" pitchFamily="18" charset="0"/>
                <a:cs typeface="Times New Roman" pitchFamily="18" charset="0"/>
              </a:rPr>
              <a:t>46 счет:</a:t>
            </a:r>
            <a:endParaRPr lang="ru-RU" sz="2600" dirty="0" smtClean="0">
              <a:latin typeface="Times New Roman" pitchFamily="18" charset="0"/>
              <a:cs typeface="Times New Roman" pitchFamily="18" charset="0"/>
            </a:endParaRPr>
          </a:p>
          <a:p>
            <a:pPr marL="457200" indent="-457200" algn="just">
              <a:buNone/>
            </a:pPr>
            <a:r>
              <a:rPr lang="ru-RU" sz="2600" b="1" dirty="0" smtClean="0">
                <a:latin typeface="Times New Roman" pitchFamily="18" charset="0"/>
                <a:cs typeface="Times New Roman" pitchFamily="18" charset="0"/>
              </a:rPr>
              <a:t>Д-46   К-20 </a:t>
            </a:r>
            <a:r>
              <a:rPr lang="ru-RU" sz="2600" dirty="0" smtClean="0">
                <a:latin typeface="Times New Roman" pitchFamily="18" charset="0"/>
                <a:cs typeface="Times New Roman" pitchFamily="18" charset="0"/>
              </a:rPr>
              <a:t>стоимость законченных этапов работ, принятых в установленном порядке и оплаченных заказчиком;</a:t>
            </a:r>
          </a:p>
          <a:p>
            <a:pPr marL="457200" indent="-457200" algn="just">
              <a:buNone/>
            </a:pPr>
            <a:r>
              <a:rPr lang="ru-RU" sz="2600" b="1" smtClean="0">
                <a:latin typeface="Times New Roman" pitchFamily="18" charset="0"/>
                <a:cs typeface="Times New Roman" pitchFamily="18" charset="0"/>
              </a:rPr>
              <a:t>Д62   </a:t>
            </a:r>
            <a:r>
              <a:rPr lang="ru-RU" sz="2600" b="1" dirty="0" smtClean="0">
                <a:latin typeface="Times New Roman" pitchFamily="18" charset="0"/>
                <a:cs typeface="Times New Roman" pitchFamily="18" charset="0"/>
              </a:rPr>
              <a:t>К-90.1 </a:t>
            </a:r>
            <a:r>
              <a:rPr lang="ru-RU" sz="2600" dirty="0" smtClean="0">
                <a:latin typeface="Times New Roman" pitchFamily="18" charset="0"/>
                <a:cs typeface="Times New Roman" pitchFamily="18" charset="0"/>
              </a:rPr>
              <a:t>одновременно начисляется выручка по указанным этапам работ;</a:t>
            </a:r>
          </a:p>
          <a:p>
            <a:pPr marL="457200" indent="-457200" algn="just">
              <a:buNone/>
            </a:pPr>
            <a:r>
              <a:rPr lang="ru-RU" sz="2600" b="1" dirty="0" smtClean="0">
                <a:latin typeface="Times New Roman" pitchFamily="18" charset="0"/>
                <a:cs typeface="Times New Roman" pitchFamily="18" charset="0"/>
              </a:rPr>
              <a:t>Д-51   К62.авансы полученные</a:t>
            </a:r>
            <a:r>
              <a:rPr lang="ru-RU" sz="2600" dirty="0" smtClean="0">
                <a:latin typeface="Times New Roman" pitchFamily="18" charset="0"/>
                <a:cs typeface="Times New Roman" pitchFamily="18" charset="0"/>
              </a:rPr>
              <a:t> отражают сумму оплаты, поступившей от заказчика;</a:t>
            </a:r>
          </a:p>
          <a:p>
            <a:pPr marL="457200" indent="-457200" algn="just">
              <a:buNone/>
            </a:pPr>
            <a:r>
              <a:rPr lang="ru-RU" sz="2600" b="1" dirty="0" smtClean="0">
                <a:latin typeface="Times New Roman" pitchFamily="18" charset="0"/>
                <a:cs typeface="Times New Roman" pitchFamily="18" charset="0"/>
              </a:rPr>
              <a:t>Д-90.2   К-46 </a:t>
            </a:r>
            <a:r>
              <a:rPr lang="ru-RU" sz="2600" dirty="0" smtClean="0">
                <a:latin typeface="Times New Roman" pitchFamily="18" charset="0"/>
                <a:cs typeface="Times New Roman" pitchFamily="18" charset="0"/>
              </a:rPr>
              <a:t>по окончанию всех этапов работ списывают общую стоимость этапов, оплаченных заказчиком;</a:t>
            </a:r>
          </a:p>
          <a:p>
            <a:pPr marL="457200" indent="-457200" algn="just">
              <a:buNone/>
            </a:pPr>
            <a:r>
              <a:rPr lang="ru-RU" sz="2600" b="1" dirty="0" smtClean="0">
                <a:latin typeface="Times New Roman" pitchFamily="18" charset="0"/>
                <a:cs typeface="Times New Roman" pitchFamily="18" charset="0"/>
              </a:rPr>
              <a:t>Д-62.авансы полученные   К-62.расчеты с покупателями и заказчиками</a:t>
            </a:r>
            <a:r>
              <a:rPr lang="ru-RU" sz="2600" dirty="0" smtClean="0">
                <a:latin typeface="Times New Roman" pitchFamily="18" charset="0"/>
                <a:cs typeface="Times New Roman" pitchFamily="18" charset="0"/>
              </a:rPr>
              <a:t> сумму полученных от заказчика авансов списывают в счет оплаты работ;</a:t>
            </a:r>
          </a:p>
          <a:p>
            <a:pPr marL="457200" indent="-457200" algn="just">
              <a:buNone/>
            </a:pPr>
            <a:r>
              <a:rPr lang="ru-RU" sz="2600" b="1" dirty="0" smtClean="0">
                <a:latin typeface="Times New Roman" pitchFamily="18" charset="0"/>
                <a:cs typeface="Times New Roman" pitchFamily="18" charset="0"/>
              </a:rPr>
              <a:t>Д-51   К-62.расчеты с покупателями и заказчиками </a:t>
            </a:r>
            <a:r>
              <a:rPr lang="ru-RU" sz="2600" dirty="0" smtClean="0">
                <a:latin typeface="Times New Roman" pitchFamily="18" charset="0"/>
                <a:cs typeface="Times New Roman" pitchFamily="18" charset="0"/>
              </a:rPr>
              <a:t>отражают суммы, полученные от заказчика в окончательный расчет.</a:t>
            </a:r>
          </a:p>
          <a:p>
            <a:endParaRPr lang="ru-RU" dirty="0"/>
          </a:p>
        </p:txBody>
      </p:sp>
    </p:spTree>
  </p:cSld>
  <p:clrMapOvr>
    <a:masterClrMapping/>
  </p:clrMapOvr>
  <p:timing>
    <p:tnLst>
      <p:par>
        <p:cTn id="1" dur="indefinite" restart="never" nodeType="tmRoot"/>
      </p:par>
    </p:tnLst>
  </p:timing>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7467600" cy="332656"/>
          </a:xfrm>
        </p:spPr>
        <p:txBody>
          <a:bodyPr>
            <a:normAutofit fontScale="90000"/>
          </a:bodyPr>
          <a:lstStyle/>
          <a:p>
            <a:pPr lvl="0" algn="ctr"/>
            <a:r>
              <a:rPr lang="ru-RU" b="1" dirty="0" smtClean="0">
                <a:latin typeface="Times New Roman" pitchFamily="18" charset="0"/>
                <a:cs typeface="Times New Roman" pitchFamily="18" charset="0"/>
              </a:rPr>
              <a:t>4.Учет коммерческих расходов.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548680"/>
            <a:ext cx="7467600" cy="5925272"/>
          </a:xfrm>
        </p:spPr>
        <p:txBody>
          <a:bodyPr>
            <a:normAutofit fontScale="77500" lnSpcReduction="20000"/>
          </a:bodyPr>
          <a:lstStyle/>
          <a:p>
            <a:pPr algn="just">
              <a:buNone/>
            </a:pPr>
            <a:r>
              <a:rPr lang="ru-RU" dirty="0" smtClean="0">
                <a:latin typeface="Times New Roman" pitchFamily="18" charset="0"/>
                <a:cs typeface="Times New Roman" pitchFamily="18" charset="0"/>
              </a:rPr>
              <a:t>Производственные организации при отгрузке продукции могут понести расходы, не подлежащие возмещению покупателем – эти расходы называют коммерческими или расходами на продажу и учитывают на </a:t>
            </a:r>
            <a:r>
              <a:rPr lang="ru-RU" i="1" dirty="0" smtClean="0">
                <a:latin typeface="Times New Roman" pitchFamily="18" charset="0"/>
                <a:cs typeface="Times New Roman" pitchFamily="18" charset="0"/>
              </a:rPr>
              <a:t>счете 44</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«Расходы на продажу»</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В состав расходов на продажу включаются:</a:t>
            </a:r>
          </a:p>
          <a:p>
            <a:pPr algn="just"/>
            <a:r>
              <a:rPr lang="ru-RU" dirty="0" smtClean="0">
                <a:latin typeface="Times New Roman" pitchFamily="18" charset="0"/>
                <a:cs typeface="Times New Roman" pitchFamily="18" charset="0"/>
              </a:rPr>
              <a:t>стоимость услуг вспомогательных цехов, занятых изготовлением тары и упаковки;</a:t>
            </a:r>
          </a:p>
          <a:p>
            <a:pPr algn="just"/>
            <a:r>
              <a:rPr lang="ru-RU" dirty="0" smtClean="0">
                <a:latin typeface="Times New Roman" pitchFamily="18" charset="0"/>
                <a:cs typeface="Times New Roman" pitchFamily="18" charset="0"/>
              </a:rPr>
              <a:t>стоимость тары приобретенной на стороне, оплата затаривания и упаковки изделий сторонними организациями;</a:t>
            </a:r>
          </a:p>
          <a:p>
            <a:pPr algn="just"/>
            <a:r>
              <a:rPr lang="ru-RU" dirty="0" smtClean="0">
                <a:latin typeface="Times New Roman" pitchFamily="18" charset="0"/>
                <a:cs typeface="Times New Roman" pitchFamily="18" charset="0"/>
              </a:rPr>
              <a:t>расходы на транспортировку продукции, в том числе расходы на доставку продукции до станции отправления, погрузка на транспортное средство, оплата услуг специализированных транспортно-экспедиторских контор;</a:t>
            </a:r>
          </a:p>
          <a:p>
            <a:pPr algn="just"/>
            <a:r>
              <a:rPr lang="ru-RU" dirty="0" smtClean="0">
                <a:latin typeface="Times New Roman" pitchFamily="18" charset="0"/>
                <a:cs typeface="Times New Roman" pitchFamily="18" charset="0"/>
              </a:rPr>
              <a:t>комиссионные сборы и отчисления, уплачиваемые посредническим организациям;</a:t>
            </a:r>
          </a:p>
          <a:p>
            <a:pPr algn="just"/>
            <a:r>
              <a:rPr lang="ru-RU" dirty="0" smtClean="0">
                <a:latin typeface="Times New Roman" pitchFamily="18" charset="0"/>
                <a:cs typeface="Times New Roman" pitchFamily="18" charset="0"/>
              </a:rPr>
              <a:t>расходы на рекламу, в том числе расходы на объявления в печати и на телевидении;</a:t>
            </a:r>
          </a:p>
          <a:p>
            <a:pPr algn="just"/>
            <a:r>
              <a:rPr lang="ru-RU" dirty="0" smtClean="0">
                <a:latin typeface="Times New Roman" pitchFamily="18" charset="0"/>
                <a:cs typeface="Times New Roman" pitchFamily="18" charset="0"/>
              </a:rPr>
              <a:t>расходы по участию в выставках и ярмарках;</a:t>
            </a:r>
          </a:p>
          <a:p>
            <a:pPr algn="just"/>
            <a:r>
              <a:rPr lang="ru-RU" dirty="0" smtClean="0">
                <a:latin typeface="Times New Roman" pitchFamily="18" charset="0"/>
                <a:cs typeface="Times New Roman" pitchFamily="18" charset="0"/>
              </a:rPr>
              <a:t>стоимость образцов товаров, переданных бесплатно покупателю и неподлежащих возврату;</a:t>
            </a:r>
          </a:p>
          <a:p>
            <a:pPr algn="just"/>
            <a:r>
              <a:rPr lang="ru-RU" dirty="0" smtClean="0">
                <a:latin typeface="Times New Roman" pitchFamily="18" charset="0"/>
                <a:cs typeface="Times New Roman" pitchFamily="18" charset="0"/>
              </a:rPr>
              <a:t>прочие расходы по сбыту, в том числе расходы по хранению, обработке, подсортировке и т.п.</a:t>
            </a:r>
          </a:p>
          <a:p>
            <a:endParaRPr lang="ru-RU" dirty="0"/>
          </a:p>
        </p:txBody>
      </p:sp>
    </p:spTree>
  </p:cSld>
  <p:clrMapOvr>
    <a:masterClrMapping/>
  </p:clrMapOvr>
  <p:timing>
    <p:tnLst>
      <p:par>
        <p:cTn id="1" dur="indefinite" restart="never" nodeType="tmRoot"/>
      </p:par>
    </p:tnLst>
  </p:timing>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В течение месяца коммерческие расходы собираются по дебету </a:t>
            </a:r>
            <a:r>
              <a:rPr lang="ru-RU" i="1" dirty="0" smtClean="0">
                <a:latin typeface="Times New Roman" pitchFamily="18" charset="0"/>
                <a:cs typeface="Times New Roman" pitchFamily="18" charset="0"/>
              </a:rPr>
              <a:t>44 счета</a:t>
            </a:r>
            <a:r>
              <a:rPr lang="ru-RU" dirty="0" smtClean="0">
                <a:latin typeface="Times New Roman" pitchFamily="18" charset="0"/>
                <a:cs typeface="Times New Roman" pitchFamily="18" charset="0"/>
              </a:rPr>
              <a:t> с кредита разных счетов, в том числе</a:t>
            </a:r>
          </a:p>
          <a:p>
            <a:pPr algn="just">
              <a:buNone/>
            </a:pP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10 счет</a:t>
            </a:r>
            <a:r>
              <a:rPr lang="ru-RU" dirty="0" smtClean="0">
                <a:latin typeface="Times New Roman" pitchFamily="18" charset="0"/>
                <a:cs typeface="Times New Roman" pitchFamily="18" charset="0"/>
              </a:rPr>
              <a:t> на стоимость израсходованной тары и упаковки;</a:t>
            </a:r>
          </a:p>
          <a:p>
            <a:pPr algn="just">
              <a:buNone/>
            </a:pP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23 счет</a:t>
            </a:r>
            <a:r>
              <a:rPr lang="ru-RU" dirty="0" smtClean="0">
                <a:latin typeface="Times New Roman" pitchFamily="18" charset="0"/>
                <a:cs typeface="Times New Roman" pitchFamily="18" charset="0"/>
              </a:rPr>
              <a:t> на стоимость услуг вспомогательного производства (транспортировка, погрузка, изготовление тары и т.д.);</a:t>
            </a:r>
          </a:p>
          <a:p>
            <a:pPr algn="just">
              <a:buNone/>
            </a:pP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60, 76 счета</a:t>
            </a:r>
            <a:r>
              <a:rPr lang="ru-RU" dirty="0" smtClean="0">
                <a:latin typeface="Times New Roman" pitchFamily="18" charset="0"/>
                <a:cs typeface="Times New Roman" pitchFamily="18" charset="0"/>
              </a:rPr>
              <a:t> на стоимость услуг сторонних организаций по транспортировке, затариванию, на стоимость услуг посреднических организации, рекламных агентств;</a:t>
            </a:r>
          </a:p>
          <a:p>
            <a:pPr algn="just">
              <a:buNone/>
            </a:pP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70, 69 счета</a:t>
            </a:r>
            <a:r>
              <a:rPr lang="ru-RU" dirty="0" smtClean="0">
                <a:latin typeface="Times New Roman" pitchFamily="18" charset="0"/>
                <a:cs typeface="Times New Roman" pitchFamily="18" charset="0"/>
              </a:rPr>
              <a:t> на сумму заработной платы и отчислений работников организации, занятых транспортировкой, упаковкой;</a:t>
            </a:r>
          </a:p>
          <a:p>
            <a:pPr algn="just">
              <a:buNone/>
            </a:pP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02 счет</a:t>
            </a:r>
            <a:r>
              <a:rPr lang="ru-RU" dirty="0" smtClean="0">
                <a:latin typeface="Times New Roman" pitchFamily="18" charset="0"/>
                <a:cs typeface="Times New Roman" pitchFamily="18" charset="0"/>
              </a:rPr>
              <a:t> на сумму начисленной амортизации по складским помещениям и т.д.</a:t>
            </a:r>
          </a:p>
          <a:p>
            <a:endParaRPr lang="ru-RU" dirty="0"/>
          </a:p>
        </p:txBody>
      </p:sp>
    </p:spTree>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fontScale="92500"/>
          </a:bodyPr>
          <a:lstStyle/>
          <a:p>
            <a:pPr algn="just">
              <a:buNone/>
            </a:pPr>
            <a:r>
              <a:rPr lang="ru-RU" sz="3200" dirty="0" smtClean="0">
                <a:latin typeface="Times New Roman" pitchFamily="18" charset="0"/>
                <a:cs typeface="Times New Roman" pitchFamily="18" charset="0"/>
              </a:rPr>
              <a:t>В конце месяца коммерческие расходы распределяются между отдельными видами проданной продукции и списываются на счет продаж </a:t>
            </a:r>
            <a:r>
              <a:rPr lang="ru-RU" sz="3200" b="1" dirty="0" smtClean="0">
                <a:latin typeface="Times New Roman" pitchFamily="18" charset="0"/>
                <a:cs typeface="Times New Roman" pitchFamily="18" charset="0"/>
              </a:rPr>
              <a:t>Д-90.2   К-44</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Если в отчетном месяце продается только часть выпущенной продукции, то сумма коммерческих расходов распределяется между проданной и непроданной продукцией.</a:t>
            </a:r>
          </a:p>
          <a:p>
            <a:pPr algn="just">
              <a:buNone/>
            </a:pPr>
            <a:r>
              <a:rPr lang="ru-RU" sz="3200" dirty="0" smtClean="0">
                <a:latin typeface="Times New Roman" pitchFamily="18" charset="0"/>
                <a:cs typeface="Times New Roman" pitchFamily="18" charset="0"/>
              </a:rPr>
              <a:t>После списания коммерческих расходов на счет продаж на нем формируется полная себестоимость готовой продукции.</a:t>
            </a:r>
          </a:p>
          <a:p>
            <a:endParaRPr lang="ru-RU" dirty="0"/>
          </a:p>
        </p:txBody>
      </p:sp>
    </p:spTree>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r>
              <a:rPr lang="ru-RU" b="1" dirty="0" smtClean="0">
                <a:latin typeface="Times New Roman" pitchFamily="18" charset="0"/>
                <a:cs typeface="Times New Roman" pitchFamily="18" charset="0"/>
              </a:rPr>
              <a:t>5.Учет операций по продаже готовой продукции.</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lnSpcReduction="10000"/>
          </a:bodyPr>
          <a:lstStyle/>
          <a:p>
            <a:pPr algn="just">
              <a:buNone/>
            </a:pPr>
            <a:r>
              <a:rPr lang="ru-RU" dirty="0" smtClean="0">
                <a:latin typeface="Times New Roman" pitchFamily="18" charset="0"/>
                <a:cs typeface="Times New Roman" pitchFamily="18" charset="0"/>
              </a:rPr>
              <a:t>Операции по продаже готовой продукции отражаются на </a:t>
            </a:r>
            <a:r>
              <a:rPr lang="ru-RU" i="1" dirty="0" smtClean="0">
                <a:latin typeface="Times New Roman" pitchFamily="18" charset="0"/>
                <a:cs typeface="Times New Roman" pitchFamily="18" charset="0"/>
              </a:rPr>
              <a:t>счете 90 «Продажи»</a:t>
            </a:r>
            <a:r>
              <a:rPr lang="ru-RU" dirty="0" smtClean="0">
                <a:latin typeface="Times New Roman" pitchFamily="18" charset="0"/>
                <a:cs typeface="Times New Roman" pitchFamily="18" charset="0"/>
              </a:rPr>
              <a:t>. К нему открываются следующие субсчета:</a:t>
            </a:r>
          </a:p>
          <a:p>
            <a:pPr algn="just"/>
            <a:r>
              <a:rPr lang="ru-RU" b="1" i="1" dirty="0" smtClean="0">
                <a:latin typeface="Times New Roman" pitchFamily="18" charset="0"/>
                <a:cs typeface="Times New Roman" pitchFamily="18" charset="0"/>
              </a:rPr>
              <a:t>90.1 «Выручка»;</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90.2 «Себестоимость продаж»; </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90.3 «НДС»; </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90.4 «Акцизы»;</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90.9 «Прибыль/ убыток от продаж».</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Для целей бухгалтерского учета реализация продукции определяется по методу начисления, т.е. по отгрузке продукции и предъявлению расчетных документов покупателю.</a:t>
            </a:r>
          </a:p>
          <a:p>
            <a:endParaRPr lang="ru-RU" dirty="0"/>
          </a:p>
        </p:txBody>
      </p:sp>
    </p:spTree>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147248" cy="6669360"/>
          </a:xfrm>
        </p:spPr>
        <p:txBody>
          <a:bodyPr>
            <a:normAutofit fontScale="92500" lnSpcReduction="20000"/>
          </a:bodyPr>
          <a:lstStyle/>
          <a:p>
            <a:pPr algn="just">
              <a:buNone/>
            </a:pPr>
            <a:r>
              <a:rPr lang="ru-RU" dirty="0" smtClean="0">
                <a:latin typeface="Times New Roman" pitchFamily="18" charset="0"/>
                <a:cs typeface="Times New Roman" pitchFamily="18" charset="0"/>
              </a:rPr>
              <a:t>Для целей налогового учета продажа продукции может определяться одним из двух вариантов:</a:t>
            </a:r>
          </a:p>
          <a:p>
            <a:pPr marL="457200" lvl="0" indent="-457200" algn="just">
              <a:buFont typeface="+mj-lt"/>
              <a:buAutoNum type="arabicPeriod"/>
            </a:pPr>
            <a:r>
              <a:rPr lang="ru-RU" dirty="0" smtClean="0">
                <a:latin typeface="Times New Roman" pitchFamily="18" charset="0"/>
                <a:cs typeface="Times New Roman" pitchFamily="18" charset="0"/>
              </a:rPr>
              <a:t>по методу начисления (по отгрузке);</a:t>
            </a:r>
          </a:p>
          <a:p>
            <a:pPr marL="457200" lvl="0" indent="-457200" algn="just">
              <a:buFont typeface="+mj-lt"/>
              <a:buAutoNum type="arabicPeriod"/>
            </a:pPr>
            <a:r>
              <a:rPr lang="ru-RU" dirty="0" smtClean="0">
                <a:latin typeface="Times New Roman" pitchFamily="18" charset="0"/>
                <a:cs typeface="Times New Roman" pitchFamily="18" charset="0"/>
              </a:rPr>
              <a:t>по кассовому методу (по моменту оплаты продукции).</a:t>
            </a:r>
          </a:p>
          <a:p>
            <a:pPr algn="just">
              <a:buNone/>
            </a:pPr>
            <a:r>
              <a:rPr lang="ru-RU" dirty="0" smtClean="0">
                <a:latin typeface="Times New Roman" pitchFamily="18" charset="0"/>
                <a:cs typeface="Times New Roman" pitchFamily="18" charset="0"/>
              </a:rPr>
              <a:t>Выбранный метод отражается в учетной политике предприятия для целей налогообложения.</a:t>
            </a:r>
          </a:p>
          <a:p>
            <a:pPr algn="just">
              <a:buNone/>
            </a:pPr>
            <a:r>
              <a:rPr lang="ru-RU" dirty="0" smtClean="0">
                <a:latin typeface="Times New Roman" pitchFamily="18" charset="0"/>
                <a:cs typeface="Times New Roman" pitchFamily="18" charset="0"/>
              </a:rPr>
              <a:t>В течение месяца по </a:t>
            </a:r>
            <a:r>
              <a:rPr lang="ru-RU" i="1" dirty="0" smtClean="0">
                <a:latin typeface="Times New Roman" pitchFamily="18" charset="0"/>
                <a:cs typeface="Times New Roman" pitchFamily="18" charset="0"/>
              </a:rPr>
              <a:t>счету 90</a:t>
            </a:r>
            <a:r>
              <a:rPr lang="ru-RU" dirty="0" smtClean="0">
                <a:latin typeface="Times New Roman" pitchFamily="18" charset="0"/>
                <a:cs typeface="Times New Roman" pitchFamily="18" charset="0"/>
              </a:rPr>
              <a:t> производятся следующие записи:</a:t>
            </a:r>
          </a:p>
          <a:p>
            <a:pPr algn="just">
              <a:buNone/>
            </a:pPr>
            <a:r>
              <a:rPr lang="ru-RU" b="1" dirty="0" smtClean="0">
                <a:latin typeface="Times New Roman" pitchFamily="18" charset="0"/>
                <a:cs typeface="Times New Roman" pitchFamily="18" charset="0"/>
              </a:rPr>
              <a:t>Д-62   К-90.1 </a:t>
            </a:r>
            <a:r>
              <a:rPr lang="ru-RU" dirty="0" smtClean="0">
                <a:latin typeface="Times New Roman" pitchFamily="18" charset="0"/>
                <a:cs typeface="Times New Roman" pitchFamily="18" charset="0"/>
              </a:rPr>
              <a:t>отражена выручка от продажи продукции, включая НДС;</a:t>
            </a:r>
          </a:p>
          <a:p>
            <a:pPr algn="just">
              <a:buNone/>
            </a:pPr>
            <a:r>
              <a:rPr lang="ru-RU" b="1" dirty="0" smtClean="0">
                <a:latin typeface="Times New Roman" pitchFamily="18" charset="0"/>
                <a:cs typeface="Times New Roman" pitchFamily="18" charset="0"/>
              </a:rPr>
              <a:t>Д-90.3   К-68 </a:t>
            </a:r>
            <a:r>
              <a:rPr lang="ru-RU" dirty="0" smtClean="0">
                <a:latin typeface="Times New Roman" pitchFamily="18" charset="0"/>
                <a:cs typeface="Times New Roman" pitchFamily="18" charset="0"/>
              </a:rPr>
              <a:t>начислен НДС в бюджет, согласно </a:t>
            </a:r>
            <a:r>
              <a:rPr lang="ru-RU" dirty="0" err="1" smtClean="0">
                <a:latin typeface="Times New Roman" pitchFamily="18" charset="0"/>
                <a:cs typeface="Times New Roman" pitchFamily="18" charset="0"/>
              </a:rPr>
              <a:t>счет-фактуре</a:t>
            </a:r>
            <a:r>
              <a:rPr lang="ru-RU" dirty="0" smtClean="0">
                <a:latin typeface="Times New Roman" pitchFamily="18" charset="0"/>
                <a:cs typeface="Times New Roman" pitchFamily="18" charset="0"/>
              </a:rPr>
              <a:t>;</a:t>
            </a:r>
          </a:p>
          <a:p>
            <a:pPr algn="just">
              <a:buNone/>
            </a:pPr>
            <a:r>
              <a:rPr lang="ru-RU" b="1" dirty="0" smtClean="0">
                <a:latin typeface="Times New Roman" pitchFamily="18" charset="0"/>
                <a:cs typeface="Times New Roman" pitchFamily="18" charset="0"/>
              </a:rPr>
              <a:t>Д-90.2   К-43 </a:t>
            </a:r>
            <a:r>
              <a:rPr lang="ru-RU" dirty="0" smtClean="0">
                <a:latin typeface="Times New Roman" pitchFamily="18" charset="0"/>
                <a:cs typeface="Times New Roman" pitchFamily="18" charset="0"/>
              </a:rPr>
              <a:t>списана себестоимость отгруженной покупателю продукции (фактическая или нормативная);</a:t>
            </a:r>
          </a:p>
          <a:p>
            <a:pPr algn="just">
              <a:buNone/>
            </a:pPr>
            <a:r>
              <a:rPr lang="ru-RU" b="1" dirty="0" smtClean="0">
                <a:latin typeface="Times New Roman" pitchFamily="18" charset="0"/>
                <a:cs typeface="Times New Roman" pitchFamily="18" charset="0"/>
              </a:rPr>
              <a:t>Д-90.2    К-40 </a:t>
            </a:r>
            <a:r>
              <a:rPr lang="ru-RU" dirty="0" smtClean="0">
                <a:latin typeface="Times New Roman" pitchFamily="18" charset="0"/>
                <a:cs typeface="Times New Roman" pitchFamily="18" charset="0"/>
              </a:rPr>
              <a:t>списано отклонение между фактической и нормативной себестоимостью отгруженной покупателю продукции;</a:t>
            </a:r>
          </a:p>
          <a:p>
            <a:pPr algn="just">
              <a:buNone/>
            </a:pPr>
            <a:r>
              <a:rPr lang="ru-RU" b="1" dirty="0" smtClean="0">
                <a:latin typeface="Times New Roman" pitchFamily="18" charset="0"/>
                <a:cs typeface="Times New Roman" pitchFamily="18" charset="0"/>
              </a:rPr>
              <a:t>Д-90.2   К-44 </a:t>
            </a:r>
            <a:r>
              <a:rPr lang="ru-RU" dirty="0" smtClean="0">
                <a:latin typeface="Times New Roman" pitchFamily="18" charset="0"/>
                <a:cs typeface="Times New Roman" pitchFamily="18" charset="0"/>
              </a:rPr>
              <a:t>списаны коммерческие расходы;</a:t>
            </a:r>
          </a:p>
          <a:p>
            <a:pPr algn="just">
              <a:buNone/>
            </a:pPr>
            <a:r>
              <a:rPr lang="ru-RU" b="1" dirty="0" smtClean="0">
                <a:latin typeface="Times New Roman" pitchFamily="18" charset="0"/>
                <a:cs typeface="Times New Roman" pitchFamily="18" charset="0"/>
              </a:rPr>
              <a:t>Д-90.2   К-26 </a:t>
            </a:r>
            <a:r>
              <a:rPr lang="ru-RU" dirty="0" smtClean="0">
                <a:latin typeface="Times New Roman" pitchFamily="18" charset="0"/>
                <a:cs typeface="Times New Roman" pitchFamily="18" charset="0"/>
              </a:rPr>
              <a:t>списаны общехозяйственные расходы;</a:t>
            </a:r>
          </a:p>
          <a:p>
            <a:pPr algn="just">
              <a:buNone/>
            </a:pPr>
            <a:r>
              <a:rPr lang="ru-RU" b="1" dirty="0" smtClean="0">
                <a:latin typeface="Times New Roman" pitchFamily="18" charset="0"/>
                <a:cs typeface="Times New Roman" pitchFamily="18" charset="0"/>
              </a:rPr>
              <a:t>Д-51   К-62 </a:t>
            </a:r>
            <a:r>
              <a:rPr lang="ru-RU" dirty="0" smtClean="0">
                <a:latin typeface="Times New Roman" pitchFamily="18" charset="0"/>
                <a:cs typeface="Times New Roman" pitchFamily="18" charset="0"/>
              </a:rPr>
              <a:t>получена оплата от покупателей за отгруженную продукцию;</a:t>
            </a:r>
          </a:p>
          <a:p>
            <a:pPr algn="just">
              <a:buNone/>
            </a:pPr>
            <a:r>
              <a:rPr lang="ru-RU" b="1" dirty="0" smtClean="0">
                <a:latin typeface="Times New Roman" pitchFamily="18" charset="0"/>
                <a:cs typeface="Times New Roman" pitchFamily="18" charset="0"/>
              </a:rPr>
              <a:t>Д-68   К-51 </a:t>
            </a:r>
            <a:r>
              <a:rPr lang="ru-RU" dirty="0" smtClean="0">
                <a:latin typeface="Times New Roman" pitchFamily="18" charset="0"/>
                <a:cs typeface="Times New Roman" pitchFamily="18" charset="0"/>
              </a:rPr>
              <a:t>перечислен в бюджет НДС; </a:t>
            </a:r>
          </a:p>
          <a:p>
            <a:endParaRPr lang="ru-RU" dirty="0"/>
          </a:p>
        </p:txBody>
      </p:sp>
    </p:spTree>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fontScale="92500" lnSpcReduction="10000"/>
          </a:bodyPr>
          <a:lstStyle/>
          <a:p>
            <a:pPr algn="just">
              <a:buNone/>
            </a:pPr>
            <a:r>
              <a:rPr lang="ru-RU" dirty="0" smtClean="0">
                <a:latin typeface="Times New Roman" pitchFamily="18" charset="0"/>
                <a:cs typeface="Times New Roman" pitchFamily="18" charset="0"/>
              </a:rPr>
              <a:t>На последний день отчетного месяца определяем финансовый результат по </a:t>
            </a:r>
            <a:r>
              <a:rPr lang="ru-RU" i="1" dirty="0" smtClean="0">
                <a:latin typeface="Times New Roman" pitchFamily="18" charset="0"/>
                <a:cs typeface="Times New Roman" pitchFamily="18" charset="0"/>
              </a:rPr>
              <a:t>счету 90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а)</a:t>
            </a:r>
            <a:r>
              <a:rPr lang="ru-RU" b="1" dirty="0" smtClean="0">
                <a:latin typeface="Times New Roman" pitchFamily="18" charset="0"/>
                <a:cs typeface="Times New Roman" pitchFamily="18" charset="0"/>
              </a:rPr>
              <a:t> Д-91.9   К99 </a:t>
            </a:r>
            <a:r>
              <a:rPr lang="ru-RU" dirty="0" smtClean="0">
                <a:latin typeface="Times New Roman" pitchFamily="18" charset="0"/>
                <a:cs typeface="Times New Roman" pitchFamily="18" charset="0"/>
              </a:rPr>
              <a:t>прибыль</a:t>
            </a:r>
          </a:p>
          <a:p>
            <a:pPr algn="just">
              <a:buNone/>
            </a:pPr>
            <a:r>
              <a:rPr lang="ru-RU" dirty="0" smtClean="0">
                <a:latin typeface="Times New Roman" pitchFamily="18" charset="0"/>
                <a:cs typeface="Times New Roman" pitchFamily="18" charset="0"/>
              </a:rPr>
              <a:t>б)</a:t>
            </a:r>
            <a:r>
              <a:rPr lang="ru-RU" b="1" dirty="0" smtClean="0">
                <a:latin typeface="Times New Roman" pitchFamily="18" charset="0"/>
                <a:cs typeface="Times New Roman" pitchFamily="18" charset="0"/>
              </a:rPr>
              <a:t> Д-99   К91.9 </a:t>
            </a:r>
            <a:r>
              <a:rPr lang="ru-RU" dirty="0" smtClean="0">
                <a:latin typeface="Times New Roman" pitchFamily="18" charset="0"/>
                <a:cs typeface="Times New Roman" pitchFamily="18" charset="0"/>
              </a:rPr>
              <a:t>убыток</a:t>
            </a:r>
          </a:p>
          <a:p>
            <a:pPr algn="just">
              <a:buNone/>
            </a:pPr>
            <a:r>
              <a:rPr lang="ru-RU" dirty="0" smtClean="0">
                <a:latin typeface="Times New Roman" pitchFamily="18" charset="0"/>
                <a:cs typeface="Times New Roman" pitchFamily="18" charset="0"/>
              </a:rPr>
              <a:t>В течение года записи по </a:t>
            </a:r>
            <a:r>
              <a:rPr lang="ru-RU" i="1" dirty="0" smtClean="0">
                <a:latin typeface="Times New Roman" pitchFamily="18" charset="0"/>
                <a:cs typeface="Times New Roman" pitchFamily="18" charset="0"/>
              </a:rPr>
              <a:t>субсчетам 90 счета</a:t>
            </a:r>
            <a:r>
              <a:rPr lang="ru-RU" dirty="0" smtClean="0">
                <a:latin typeface="Times New Roman" pitchFamily="18" charset="0"/>
                <a:cs typeface="Times New Roman" pitchFamily="18" charset="0"/>
              </a:rPr>
              <a:t> ведутся </a:t>
            </a:r>
            <a:r>
              <a:rPr lang="ru-RU" dirty="0" err="1" smtClean="0">
                <a:latin typeface="Times New Roman" pitchFamily="18" charset="0"/>
                <a:cs typeface="Times New Roman" pitchFamily="18" charset="0"/>
              </a:rPr>
              <a:t>накопительно</a:t>
            </a:r>
            <a:r>
              <a:rPr lang="ru-RU" dirty="0" smtClean="0">
                <a:latin typeface="Times New Roman" pitchFamily="18" charset="0"/>
                <a:cs typeface="Times New Roman" pitchFamily="18" charset="0"/>
              </a:rPr>
              <a:t> (т.е. субсчета не закрываются), а в конце года будет производиться закрытие всех субсчетов. При этом делают записи:</a:t>
            </a:r>
          </a:p>
          <a:p>
            <a:pPr algn="just">
              <a:buNone/>
            </a:pPr>
            <a:r>
              <a:rPr lang="ru-RU" b="1" dirty="0" smtClean="0">
                <a:latin typeface="Times New Roman" pitchFamily="18" charset="0"/>
                <a:cs typeface="Times New Roman" pitchFamily="18" charset="0"/>
              </a:rPr>
              <a:t>Д-90.1   К-90.9 </a:t>
            </a:r>
            <a:r>
              <a:rPr lang="ru-RU" dirty="0" smtClean="0">
                <a:latin typeface="Times New Roman" pitchFamily="18" charset="0"/>
                <a:cs typeface="Times New Roman" pitchFamily="18" charset="0"/>
              </a:rPr>
              <a:t>закрывают </a:t>
            </a:r>
            <a:r>
              <a:rPr lang="ru-RU" i="1" dirty="0" smtClean="0">
                <a:latin typeface="Times New Roman" pitchFamily="18" charset="0"/>
                <a:cs typeface="Times New Roman" pitchFamily="18" charset="0"/>
              </a:rPr>
              <a:t>субсчет 1</a:t>
            </a:r>
            <a:r>
              <a:rPr lang="ru-RU" dirty="0" smtClean="0">
                <a:latin typeface="Times New Roman" pitchFamily="18" charset="0"/>
                <a:cs typeface="Times New Roman" pitchFamily="18" charset="0"/>
              </a:rPr>
              <a:t> на сумму начисленной за год выручки по отгруженной продукции;</a:t>
            </a:r>
          </a:p>
          <a:p>
            <a:pPr algn="just">
              <a:buNone/>
            </a:pPr>
            <a:r>
              <a:rPr lang="ru-RU" b="1" dirty="0" smtClean="0">
                <a:latin typeface="Times New Roman" pitchFamily="18" charset="0"/>
                <a:cs typeface="Times New Roman" pitchFamily="18" charset="0"/>
              </a:rPr>
              <a:t>Д-90.9   К-90.2 </a:t>
            </a:r>
            <a:r>
              <a:rPr lang="ru-RU" dirty="0" smtClean="0">
                <a:latin typeface="Times New Roman" pitchFamily="18" charset="0"/>
                <a:cs typeface="Times New Roman" pitchFamily="18" charset="0"/>
              </a:rPr>
              <a:t>закрывают </a:t>
            </a:r>
            <a:r>
              <a:rPr lang="ru-RU" i="1" dirty="0" smtClean="0">
                <a:latin typeface="Times New Roman" pitchFamily="18" charset="0"/>
                <a:cs typeface="Times New Roman" pitchFamily="18" charset="0"/>
              </a:rPr>
              <a:t>субсчет 2</a:t>
            </a:r>
            <a:r>
              <a:rPr lang="ru-RU" dirty="0" smtClean="0">
                <a:latin typeface="Times New Roman" pitchFamily="18" charset="0"/>
                <a:cs typeface="Times New Roman" pitchFamily="18" charset="0"/>
              </a:rPr>
              <a:t> на стоимость продаж на величину себестоимости отгруженной за год продукции;</a:t>
            </a:r>
          </a:p>
          <a:p>
            <a:pPr algn="just">
              <a:buNone/>
            </a:pPr>
            <a:r>
              <a:rPr lang="ru-RU" b="1" dirty="0" smtClean="0">
                <a:latin typeface="Times New Roman" pitchFamily="18" charset="0"/>
                <a:cs typeface="Times New Roman" pitchFamily="18" charset="0"/>
              </a:rPr>
              <a:t>Д-90.9   К-90.3 </a:t>
            </a:r>
            <a:r>
              <a:rPr lang="ru-RU" dirty="0" smtClean="0">
                <a:latin typeface="Times New Roman" pitchFamily="18" charset="0"/>
                <a:cs typeface="Times New Roman" pitchFamily="18" charset="0"/>
              </a:rPr>
              <a:t>закрывают </a:t>
            </a:r>
            <a:r>
              <a:rPr lang="ru-RU" i="1" dirty="0" smtClean="0">
                <a:latin typeface="Times New Roman" pitchFamily="18" charset="0"/>
                <a:cs typeface="Times New Roman" pitchFamily="18" charset="0"/>
              </a:rPr>
              <a:t>субсчет 3</a:t>
            </a:r>
            <a:r>
              <a:rPr lang="ru-RU" dirty="0" smtClean="0">
                <a:latin typeface="Times New Roman" pitchFamily="18" charset="0"/>
                <a:cs typeface="Times New Roman" pitchFamily="18" charset="0"/>
              </a:rPr>
              <a:t> на сумму начисленного за год НДС по отгруженной продукции.</a:t>
            </a:r>
          </a:p>
          <a:p>
            <a:pPr algn="just">
              <a:buNone/>
            </a:pPr>
            <a:r>
              <a:rPr lang="ru-RU" dirty="0" smtClean="0">
                <a:latin typeface="Times New Roman" pitchFamily="18" charset="0"/>
                <a:cs typeface="Times New Roman" pitchFamily="18" charset="0"/>
              </a:rPr>
              <a:t>После указанных выше записей все </a:t>
            </a:r>
            <a:r>
              <a:rPr lang="ru-RU" i="1" dirty="0" smtClean="0">
                <a:latin typeface="Times New Roman" pitchFamily="18" charset="0"/>
                <a:cs typeface="Times New Roman" pitchFamily="18" charset="0"/>
              </a:rPr>
              <a:t>субсчета</a:t>
            </a:r>
            <a:r>
              <a:rPr lang="ru-RU" dirty="0" smtClean="0">
                <a:latin typeface="Times New Roman" pitchFamily="18" charset="0"/>
                <a:cs typeface="Times New Roman" pitchFamily="18" charset="0"/>
              </a:rPr>
              <a:t> к </a:t>
            </a:r>
            <a:r>
              <a:rPr lang="ru-RU" i="1" dirty="0" smtClean="0">
                <a:latin typeface="Times New Roman" pitchFamily="18" charset="0"/>
                <a:cs typeface="Times New Roman" pitchFamily="18" charset="0"/>
              </a:rPr>
              <a:t>счету 90</a:t>
            </a:r>
            <a:r>
              <a:rPr lang="ru-RU" dirty="0" smtClean="0">
                <a:latin typeface="Times New Roman" pitchFamily="18" charset="0"/>
                <a:cs typeface="Times New Roman" pitchFamily="18" charset="0"/>
              </a:rPr>
              <a:t> будут закрыты и остатка на конец года не имеют.</a:t>
            </a:r>
          </a:p>
          <a:p>
            <a:pPr algn="just">
              <a:buNone/>
            </a:pPr>
            <a:r>
              <a:rPr lang="ru-RU" dirty="0" smtClean="0">
                <a:latin typeface="Times New Roman" pitchFamily="18" charset="0"/>
                <a:cs typeface="Times New Roman" pitchFamily="18" charset="0"/>
              </a:rPr>
              <a:t>Организация может получать от покупателя авансы в порядке произведенной оплаты продукции. </a:t>
            </a:r>
            <a:endParaRPr lang="ru-RU" dirty="0">
              <a:latin typeface="Times New Roman" pitchFamily="18" charset="0"/>
              <a:cs typeface="Times New Roman" pitchFamily="18" charset="0"/>
            </a:endParaRPr>
          </a:p>
        </p:txBody>
      </p:sp>
    </p:spTree>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sz="3200" dirty="0" smtClean="0">
                <a:latin typeface="Times New Roman" pitchFamily="18" charset="0"/>
                <a:cs typeface="Times New Roman" pitchFamily="18" charset="0"/>
              </a:rPr>
              <a:t>Полученные от покупателей авансы учитываются на </a:t>
            </a:r>
            <a:r>
              <a:rPr lang="ru-RU" sz="3200" i="1" dirty="0" smtClean="0">
                <a:latin typeface="Times New Roman" pitchFamily="18" charset="0"/>
                <a:cs typeface="Times New Roman" pitchFamily="18" charset="0"/>
              </a:rPr>
              <a:t>счете 62.авансы полученные:</a:t>
            </a:r>
            <a:r>
              <a:rPr lang="ru-RU" sz="3200" dirty="0" smtClean="0">
                <a:latin typeface="Times New Roman" pitchFamily="18" charset="0"/>
                <a:cs typeface="Times New Roman" pitchFamily="18" charset="0"/>
              </a:rPr>
              <a:t> </a:t>
            </a:r>
          </a:p>
          <a:p>
            <a:pPr algn="just">
              <a:buNone/>
            </a:pPr>
            <a:r>
              <a:rPr lang="ru-RU" sz="3200" b="1" dirty="0" smtClean="0">
                <a:latin typeface="Times New Roman" pitchFamily="18" charset="0"/>
                <a:cs typeface="Times New Roman" pitchFamily="18" charset="0"/>
              </a:rPr>
              <a:t>Д-51   К-62.авансы полученные</a:t>
            </a:r>
            <a:r>
              <a:rPr lang="ru-RU" sz="3200" dirty="0" smtClean="0">
                <a:latin typeface="Times New Roman" pitchFamily="18" charset="0"/>
                <a:cs typeface="Times New Roman" pitchFamily="18" charset="0"/>
              </a:rPr>
              <a:t> запись делают при получении аванса от покупателя;</a:t>
            </a:r>
          </a:p>
          <a:p>
            <a:pPr algn="just">
              <a:buNone/>
            </a:pPr>
            <a:r>
              <a:rPr lang="ru-RU" sz="3200" b="1" dirty="0" smtClean="0">
                <a:latin typeface="Times New Roman" pitchFamily="18" charset="0"/>
                <a:cs typeface="Times New Roman" pitchFamily="18" charset="0"/>
              </a:rPr>
              <a:t>Д-62   К-68 </a:t>
            </a:r>
            <a:r>
              <a:rPr lang="ru-RU" sz="3200" dirty="0" smtClean="0">
                <a:latin typeface="Times New Roman" pitchFamily="18" charset="0"/>
                <a:cs typeface="Times New Roman" pitchFamily="18" charset="0"/>
              </a:rPr>
              <a:t>с суммы полученного аванса начисляется НДС к уплате в бюджет;</a:t>
            </a:r>
          </a:p>
          <a:p>
            <a:pPr algn="just">
              <a:buNone/>
            </a:pPr>
            <a:r>
              <a:rPr lang="ru-RU" sz="3200" b="1" dirty="0" smtClean="0">
                <a:latin typeface="Times New Roman" pitchFamily="18" charset="0"/>
                <a:cs typeface="Times New Roman" pitchFamily="18" charset="0"/>
              </a:rPr>
              <a:t>Д-68   К-51</a:t>
            </a:r>
            <a:r>
              <a:rPr lang="ru-RU" sz="3200" dirty="0" smtClean="0">
                <a:latin typeface="Times New Roman" pitchFamily="18" charset="0"/>
                <a:cs typeface="Times New Roman" pitchFamily="18" charset="0"/>
              </a:rPr>
              <a:t> перечисляется в бюджет;</a:t>
            </a:r>
          </a:p>
          <a:p>
            <a:pPr algn="just">
              <a:buNone/>
            </a:pPr>
            <a:r>
              <a:rPr lang="ru-RU" sz="3200" b="1" dirty="0" smtClean="0">
                <a:latin typeface="Times New Roman" pitchFamily="18" charset="0"/>
                <a:cs typeface="Times New Roman" pitchFamily="18" charset="0"/>
              </a:rPr>
              <a:t>Д-62   К-90.1 </a:t>
            </a:r>
            <a:r>
              <a:rPr lang="ru-RU" sz="3200" dirty="0" smtClean="0">
                <a:latin typeface="Times New Roman" pitchFamily="18" charset="0"/>
                <a:cs typeface="Times New Roman" pitchFamily="18" charset="0"/>
              </a:rPr>
              <a:t>после отгрузки продукции покупателям;</a:t>
            </a:r>
          </a:p>
          <a:p>
            <a:pPr algn="just">
              <a:buNone/>
            </a:pPr>
            <a:r>
              <a:rPr lang="ru-RU" sz="3200" b="1" dirty="0" smtClean="0">
                <a:latin typeface="Times New Roman" pitchFamily="18" charset="0"/>
                <a:cs typeface="Times New Roman" pitchFamily="18" charset="0"/>
              </a:rPr>
              <a:t>Д-62.авансы полученные К-62 </a:t>
            </a:r>
            <a:r>
              <a:rPr lang="ru-RU" sz="3200" dirty="0" smtClean="0">
                <a:latin typeface="Times New Roman" pitchFamily="18" charset="0"/>
                <a:cs typeface="Times New Roman" pitchFamily="18" charset="0"/>
              </a:rPr>
              <a:t>производится зачет полученных ранее авансов в счет оплаты за продукцию.</a:t>
            </a:r>
          </a:p>
          <a:p>
            <a:endParaRPr lang="ru-RU" dirty="0"/>
          </a:p>
        </p:txBody>
      </p:sp>
    </p:spTree>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6.Инвентаризация готовой продукции.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lnSpcReduction="10000"/>
          </a:bodyPr>
          <a:lstStyle/>
          <a:p>
            <a:pPr algn="just">
              <a:buNone/>
            </a:pPr>
            <a:r>
              <a:rPr lang="ru-RU" dirty="0" smtClean="0">
                <a:latin typeface="Times New Roman" pitchFamily="18" charset="0"/>
                <a:cs typeface="Times New Roman" pitchFamily="18" charset="0"/>
              </a:rPr>
              <a:t>Инвентаризация готовой продукции осуществляется также как и инвентаризация материалов, не реже 1 раза в год перед составлением годового отчета (не ранее 1 октября). Кроме того, инвентаризация проводится в обязательном порядке в следующих случаях:</a:t>
            </a:r>
          </a:p>
          <a:p>
            <a:pPr marL="457200" lvl="0" indent="-457200" algn="just">
              <a:buFont typeface="+mj-lt"/>
              <a:buAutoNum type="arabicPeriod"/>
            </a:pPr>
            <a:r>
              <a:rPr lang="ru-RU" dirty="0" smtClean="0">
                <a:latin typeface="Times New Roman" pitchFamily="18" charset="0"/>
                <a:cs typeface="Times New Roman" pitchFamily="18" charset="0"/>
              </a:rPr>
              <a:t>при смене материально-ответственного лица;</a:t>
            </a:r>
          </a:p>
          <a:p>
            <a:pPr marL="457200" lvl="0" indent="-457200" algn="just">
              <a:buFont typeface="+mj-lt"/>
              <a:buAutoNum type="arabicPeriod"/>
            </a:pPr>
            <a:r>
              <a:rPr lang="ru-RU" dirty="0" smtClean="0">
                <a:latin typeface="Times New Roman" pitchFamily="18" charset="0"/>
                <a:cs typeface="Times New Roman" pitchFamily="18" charset="0"/>
              </a:rPr>
              <a:t>при установлении фактов хищений, злоупотреблений и умышленной порчи ценностей;</a:t>
            </a:r>
          </a:p>
          <a:p>
            <a:pPr marL="457200" lvl="0" indent="-457200" algn="just">
              <a:buFont typeface="+mj-lt"/>
              <a:buAutoNum type="arabicPeriod"/>
            </a:pPr>
            <a:r>
              <a:rPr lang="ru-RU" dirty="0" smtClean="0">
                <a:latin typeface="Times New Roman" pitchFamily="18" charset="0"/>
                <a:cs typeface="Times New Roman" pitchFamily="18" charset="0"/>
              </a:rPr>
              <a:t>в случае чрезвычайных ситуаций;</a:t>
            </a:r>
          </a:p>
          <a:p>
            <a:pPr marL="457200" lvl="0" indent="-457200" algn="just">
              <a:buFont typeface="+mj-lt"/>
              <a:buAutoNum type="arabicPeriod"/>
            </a:pPr>
            <a:r>
              <a:rPr lang="ru-RU" dirty="0" smtClean="0">
                <a:latin typeface="Times New Roman" pitchFamily="18" charset="0"/>
                <a:cs typeface="Times New Roman" pitchFamily="18" charset="0"/>
              </a:rPr>
              <a:t>при ликвидации предприятия, перед составлением ликвидационного баланса;</a:t>
            </a:r>
          </a:p>
          <a:p>
            <a:pPr marL="457200" lvl="0" indent="-457200" algn="just">
              <a:buFont typeface="+mj-lt"/>
              <a:buAutoNum type="arabicPeriod"/>
            </a:pPr>
            <a:r>
              <a:rPr lang="ru-RU" dirty="0" smtClean="0">
                <a:latin typeface="Times New Roman" pitchFamily="18" charset="0"/>
                <a:cs typeface="Times New Roman" pitchFamily="18" charset="0"/>
              </a:rPr>
              <a:t>при реорганизации предприятия, перед составлением разделительного или объединительного баланса.</a:t>
            </a:r>
          </a:p>
          <a:p>
            <a:pPr>
              <a:buNone/>
            </a:pPr>
            <a:endParaRPr lang="ru-RU" dirty="0"/>
          </a:p>
        </p:txBody>
      </p:sp>
    </p:spTree>
  </p:cSld>
  <p:clrMapOvr>
    <a:masterClrMapping/>
  </p:clrMapOvr>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8115672" cy="6473952"/>
          </a:xfrm>
        </p:spPr>
        <p:txBody>
          <a:bodyPr>
            <a:noAutofit/>
          </a:bodyPr>
          <a:lstStyle/>
          <a:p>
            <a:pPr algn="just">
              <a:buNone/>
            </a:pPr>
            <a:r>
              <a:rPr lang="ru-RU" sz="2800" dirty="0" smtClean="0">
                <a:latin typeface="Times New Roman" pitchFamily="18" charset="0"/>
                <a:cs typeface="Times New Roman" pitchFamily="18" charset="0"/>
              </a:rPr>
              <a:t>Инвентаризацию готовой продукции проводит комиссия, назначенная приказом руководителя. В состав комиссии должен входить бухгалтер, ведущий учет готовой продукции. Во время проведения инвентаризации складские операции не совершаются. </a:t>
            </a:r>
          </a:p>
          <a:p>
            <a:pPr algn="just">
              <a:buNone/>
            </a:pPr>
            <a:r>
              <a:rPr lang="ru-RU" sz="2800" dirty="0" smtClean="0">
                <a:latin typeface="Times New Roman" pitchFamily="18" charset="0"/>
                <a:cs typeface="Times New Roman" pitchFamily="18" charset="0"/>
              </a:rPr>
              <a:t>Инвентаризация товаров отгруженных, неоплаченных покупателем, находящихся на складах других предприятий проверяют соответствие сумм на </a:t>
            </a:r>
            <a:r>
              <a:rPr lang="ru-RU" sz="2800" i="1" dirty="0" smtClean="0">
                <a:latin typeface="Times New Roman" pitchFamily="18" charset="0"/>
                <a:cs typeface="Times New Roman" pitchFamily="18" charset="0"/>
              </a:rPr>
              <a:t>счетах 62, 45, 90</a:t>
            </a:r>
            <a:r>
              <a:rPr lang="ru-RU" sz="2800" dirty="0" smtClean="0">
                <a:latin typeface="Times New Roman" pitchFamily="18" charset="0"/>
                <a:cs typeface="Times New Roman" pitchFamily="18" charset="0"/>
              </a:rPr>
              <a:t>. На счетах учета материальных ценностей, не находящихся в момент инвентаризации в подотчете материально-ответственных лиц, могут оставаться только суммы, подтвержденные соответствующими документами.</a:t>
            </a:r>
            <a:endParaRPr lang="ru-RU" sz="28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340768"/>
            <a:ext cx="7467600" cy="1143000"/>
          </a:xfrm>
        </p:spPr>
        <p:txBody>
          <a:bodyPr>
            <a:noAutofit/>
          </a:bodyPr>
          <a:lstStyle/>
          <a:p>
            <a:pPr algn="ctr"/>
            <a:r>
              <a:rPr lang="ru-RU" sz="2800" dirty="0" smtClean="0"/>
              <a:t>Тема 2. ОРГАНИЗАЦИОННО-ПРАВОВЫЕ ОСОБЕННОСТИ ПРЕДПРИЯТИЙ И ИХ ВЛИЯНИЕ НА ПОСТАНОВКУ ФИНАНСОВОГО УЧЕТА В ОРГАНИЗАЦИЯХ.</a:t>
            </a:r>
            <a:endParaRPr lang="ru-RU" sz="2800" dirty="0"/>
          </a:p>
        </p:txBody>
      </p:sp>
      <p:sp>
        <p:nvSpPr>
          <p:cNvPr id="3" name="Содержимое 2"/>
          <p:cNvSpPr>
            <a:spLocks noGrp="1"/>
          </p:cNvSpPr>
          <p:nvPr>
            <p:ph sz="quarter" idx="1"/>
          </p:nvPr>
        </p:nvSpPr>
        <p:spPr>
          <a:xfrm>
            <a:off x="457200" y="2780928"/>
            <a:ext cx="7467600" cy="3693024"/>
          </a:xfrm>
        </p:spPr>
        <p:txBody>
          <a:bodyPr/>
          <a:lstStyle/>
          <a:p>
            <a:pPr algn="just">
              <a:buNone/>
            </a:pPr>
            <a:r>
              <a:rPr lang="ru-RU" sz="2800" b="1" dirty="0" smtClean="0">
                <a:solidFill>
                  <a:schemeClr val="accent1">
                    <a:lumMod val="75000"/>
                  </a:schemeClr>
                </a:solidFill>
              </a:rPr>
              <a:t>1. </a:t>
            </a:r>
            <a:r>
              <a:rPr lang="ru-RU" sz="2800" b="1" dirty="0" smtClean="0"/>
              <a:t>Общие вопросы организации бухгалтерского учета на предприятиях.</a:t>
            </a:r>
            <a:endParaRPr lang="ru-RU" sz="2800" dirty="0" smtClean="0"/>
          </a:p>
          <a:p>
            <a:pPr algn="just">
              <a:buNone/>
            </a:pPr>
            <a:r>
              <a:rPr lang="ru-RU" sz="2800" b="1" dirty="0" smtClean="0">
                <a:solidFill>
                  <a:schemeClr val="accent1">
                    <a:lumMod val="75000"/>
                  </a:schemeClr>
                </a:solidFill>
              </a:rPr>
              <a:t>2. </a:t>
            </a:r>
            <a:r>
              <a:rPr lang="ru-RU" sz="2800" b="1" dirty="0" smtClean="0"/>
              <a:t>Организация бухгалтерского учета на предприятиях различных организационно-правовых форм. </a:t>
            </a:r>
            <a:endParaRPr lang="ru-RU" sz="2800" dirty="0" smtClean="0"/>
          </a:p>
          <a:p>
            <a:endParaRPr lang="ru-RU" dirty="0"/>
          </a:p>
        </p:txBody>
      </p:sp>
    </p:spTree>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Autofit/>
          </a:bodyPr>
          <a:lstStyle/>
          <a:p>
            <a:pPr algn="just">
              <a:buNone/>
            </a:pPr>
            <a:r>
              <a:rPr lang="ru-RU" sz="2300" dirty="0" smtClean="0">
                <a:latin typeface="Times New Roman" pitchFamily="18" charset="0"/>
                <a:cs typeface="Times New Roman" pitchFamily="18" charset="0"/>
              </a:rPr>
              <a:t>Инвентаризационные описи составляются отдельно на:</a:t>
            </a:r>
          </a:p>
          <a:p>
            <a:pPr algn="just"/>
            <a:r>
              <a:rPr lang="ru-RU" sz="2300" dirty="0" smtClean="0">
                <a:latin typeface="Times New Roman" pitchFamily="18" charset="0"/>
                <a:cs typeface="Times New Roman" pitchFamily="18" charset="0"/>
              </a:rPr>
              <a:t>товарно-материальные ценности, находящиеся под отчетом;</a:t>
            </a:r>
          </a:p>
          <a:p>
            <a:pPr algn="just"/>
            <a:r>
              <a:rPr lang="ru-RU" sz="2300" dirty="0" smtClean="0">
                <a:latin typeface="Times New Roman" pitchFamily="18" charset="0"/>
                <a:cs typeface="Times New Roman" pitchFamily="18" charset="0"/>
              </a:rPr>
              <a:t>товарно-материальные ценности, отгруженные, но не оплаченные;</a:t>
            </a:r>
          </a:p>
          <a:p>
            <a:pPr algn="just"/>
            <a:r>
              <a:rPr lang="ru-RU" sz="2300" dirty="0" smtClean="0">
                <a:latin typeface="Times New Roman" pitchFamily="18" charset="0"/>
                <a:cs typeface="Times New Roman" pitchFamily="18" charset="0"/>
              </a:rPr>
              <a:t>товарно-материальные ценности, находящиеся на складах у других организаций.</a:t>
            </a:r>
          </a:p>
          <a:p>
            <a:pPr algn="just">
              <a:buNone/>
            </a:pPr>
            <a:r>
              <a:rPr lang="ru-RU" sz="2300" dirty="0" smtClean="0">
                <a:latin typeface="Times New Roman" pitchFamily="18" charset="0"/>
                <a:cs typeface="Times New Roman" pitchFamily="18" charset="0"/>
              </a:rPr>
              <a:t>В описях на товарно-материальные ценности отгруженные, но не оплаченные покупателями по каждой отдельной отгрузке приводятся наименование покупателя, наименование товарно-материальных ценностей, сумму, дату отгрузки, дату выписки и номер документа.</a:t>
            </a:r>
          </a:p>
          <a:p>
            <a:pPr algn="just">
              <a:buNone/>
            </a:pPr>
            <a:r>
              <a:rPr lang="ru-RU" sz="2300" dirty="0" smtClean="0">
                <a:latin typeface="Times New Roman" pitchFamily="18" charset="0"/>
                <a:cs typeface="Times New Roman" pitchFamily="18" charset="0"/>
              </a:rPr>
              <a:t>Товарно-материальные ценности, находящиеся на складах других организаций заносят в инвентаризационные описи на основании документов, подтверждающих сдачу этих ценностей на ответственное хранение.</a:t>
            </a:r>
            <a:endParaRPr lang="ru-RU" sz="2300" dirty="0">
              <a:latin typeface="Times New Roman" pitchFamily="18" charset="0"/>
              <a:cs typeface="Times New Roman" pitchFamily="18" charset="0"/>
            </a:endParaRPr>
          </a:p>
        </p:txBody>
      </p:sp>
    </p:spTree>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500" dirty="0" smtClean="0">
                <a:latin typeface="Times New Roman" pitchFamily="18" charset="0"/>
                <a:cs typeface="Times New Roman" pitchFamily="18" charset="0"/>
              </a:rPr>
              <a:t>В описях указывают наименование товарно-материальных ценностей, количество, сорт, стоимость, дату принятия груза на хранение, место хранения, номер и дата документа.</a:t>
            </a:r>
          </a:p>
          <a:p>
            <a:pPr algn="just">
              <a:buNone/>
            </a:pPr>
            <a:r>
              <a:rPr lang="ru-RU" sz="2500" dirty="0" smtClean="0">
                <a:latin typeface="Times New Roman" pitchFamily="18" charset="0"/>
                <a:cs typeface="Times New Roman" pitchFamily="18" charset="0"/>
              </a:rPr>
              <a:t>Выявленные в ходе инвентаризации расхождения между данными бухгалтерского учета и фактическим наличием отражают следующим образом:</a:t>
            </a:r>
          </a:p>
          <a:p>
            <a:pPr algn="just">
              <a:buNone/>
            </a:pPr>
            <a:r>
              <a:rPr lang="ru-RU" sz="2500" b="1" dirty="0" smtClean="0">
                <a:latin typeface="Times New Roman" pitchFamily="18" charset="0"/>
                <a:cs typeface="Times New Roman" pitchFamily="18" charset="0"/>
              </a:rPr>
              <a:t>Д-43   К-91.1 </a:t>
            </a:r>
            <a:r>
              <a:rPr lang="ru-RU" sz="2500" dirty="0" smtClean="0">
                <a:latin typeface="Times New Roman" pitchFamily="18" charset="0"/>
                <a:cs typeface="Times New Roman" pitchFamily="18" charset="0"/>
              </a:rPr>
              <a:t>выявленные излишки готовой продукции оцениваются по рыночной стоимости на дату инвентаризации и включаются в состав прочих доходов;</a:t>
            </a:r>
          </a:p>
          <a:p>
            <a:pPr algn="just">
              <a:buNone/>
            </a:pPr>
            <a:r>
              <a:rPr lang="ru-RU" sz="2500" b="1" dirty="0" smtClean="0">
                <a:latin typeface="Times New Roman" pitchFamily="18" charset="0"/>
                <a:cs typeface="Times New Roman" pitchFamily="18" charset="0"/>
              </a:rPr>
              <a:t>Д-43   К-94 </a:t>
            </a:r>
            <a:r>
              <a:rPr lang="ru-RU" sz="2500" dirty="0" smtClean="0">
                <a:latin typeface="Times New Roman" pitchFamily="18" charset="0"/>
                <a:cs typeface="Times New Roman" pitchFamily="18" charset="0"/>
              </a:rPr>
              <a:t>отражены излишки по пересортице;</a:t>
            </a:r>
          </a:p>
          <a:p>
            <a:pPr algn="just">
              <a:buNone/>
            </a:pPr>
            <a:r>
              <a:rPr lang="ru-RU" sz="2500" b="1" dirty="0" smtClean="0">
                <a:latin typeface="Times New Roman" pitchFamily="18" charset="0"/>
                <a:cs typeface="Times New Roman" pitchFamily="18" charset="0"/>
              </a:rPr>
              <a:t>Д-94   К-43 </a:t>
            </a:r>
            <a:r>
              <a:rPr lang="ru-RU" sz="2500" dirty="0" smtClean="0">
                <a:latin typeface="Times New Roman" pitchFamily="18" charset="0"/>
                <a:cs typeface="Times New Roman" pitchFamily="18" charset="0"/>
              </a:rPr>
              <a:t>выявленные недостачи списываются по учетным ценам на счет недостач;</a:t>
            </a:r>
          </a:p>
          <a:p>
            <a:endParaRPr lang="ru-RU" dirty="0"/>
          </a:p>
        </p:txBody>
      </p:sp>
    </p:spTree>
  </p:cSld>
  <p:clrMapOvr>
    <a:masterClrMapping/>
  </p:clrMapOvr>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lstStyle/>
          <a:p>
            <a:pPr algn="just">
              <a:buNone/>
            </a:pPr>
            <a:r>
              <a:rPr lang="ru-RU" sz="3200" b="1" dirty="0" smtClean="0">
                <a:latin typeface="Times New Roman" pitchFamily="18" charset="0"/>
                <a:cs typeface="Times New Roman" pitchFamily="18" charset="0"/>
              </a:rPr>
              <a:t>Д-73.2   К-94 </a:t>
            </a:r>
            <a:r>
              <a:rPr lang="ru-RU" sz="3200" dirty="0" smtClean="0">
                <a:latin typeface="Times New Roman" pitchFamily="18" charset="0"/>
                <a:cs typeface="Times New Roman" pitchFamily="18" charset="0"/>
              </a:rPr>
              <a:t>при установлении виновного лица недостачи списываются на него;</a:t>
            </a:r>
          </a:p>
          <a:p>
            <a:pPr algn="just">
              <a:buNone/>
            </a:pPr>
            <a:r>
              <a:rPr lang="ru-RU" sz="3200" b="1" dirty="0" smtClean="0">
                <a:latin typeface="Times New Roman" pitchFamily="18" charset="0"/>
                <a:cs typeface="Times New Roman" pitchFamily="18" charset="0"/>
              </a:rPr>
              <a:t>Д-43, 50, 51, 70   К-73.2 </a:t>
            </a:r>
            <a:r>
              <a:rPr lang="ru-RU" sz="3200" dirty="0" smtClean="0">
                <a:latin typeface="Times New Roman" pitchFamily="18" charset="0"/>
                <a:cs typeface="Times New Roman" pitchFamily="18" charset="0"/>
              </a:rPr>
              <a:t>погашена недостача виновным лицом;</a:t>
            </a:r>
          </a:p>
          <a:p>
            <a:pPr algn="just">
              <a:buNone/>
            </a:pPr>
            <a:r>
              <a:rPr lang="ru-RU" sz="3200" b="1" dirty="0" smtClean="0">
                <a:latin typeface="Times New Roman" pitchFamily="18" charset="0"/>
                <a:cs typeface="Times New Roman" pitchFamily="18" charset="0"/>
              </a:rPr>
              <a:t>Д-91.2   К-94, 73.2 </a:t>
            </a:r>
            <a:r>
              <a:rPr lang="ru-RU" sz="3200" dirty="0" smtClean="0">
                <a:latin typeface="Times New Roman" pitchFamily="18" charset="0"/>
                <a:cs typeface="Times New Roman" pitchFamily="18" charset="0"/>
              </a:rPr>
              <a:t>в случаях, если виновное лицо не установлено или суд отказал во взыскании ущерба с виновного лица, сумма недостачи списывается на финансовый результат предприятия в составе прочих расходов.</a:t>
            </a:r>
          </a:p>
          <a:p>
            <a:endParaRPr lang="ru-RU" dirty="0"/>
          </a:p>
        </p:txBody>
      </p:sp>
    </p:spTree>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7467600" cy="1143000"/>
          </a:xfrm>
        </p:spPr>
        <p:txBody>
          <a:bodyPr>
            <a:normAutofit fontScale="90000"/>
          </a:bodyPr>
          <a:lstStyle/>
          <a:p>
            <a:pPr algn="ctr"/>
            <a:r>
              <a:rPr lang="ru-RU" b="1" dirty="0" smtClean="0">
                <a:latin typeface="Times New Roman" pitchFamily="18" charset="0"/>
                <a:cs typeface="Times New Roman" pitchFamily="18" charset="0"/>
              </a:rPr>
              <a:t>7. Особенности учета товаров в торговых организациях.</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normAutofit lnSpcReduction="10000"/>
          </a:bodyPr>
          <a:lstStyle/>
          <a:p>
            <a:pPr>
              <a:buNone/>
            </a:pPr>
            <a:r>
              <a:rPr lang="ru-RU" sz="2800" b="1" dirty="0" smtClean="0">
                <a:latin typeface="Times New Roman" pitchFamily="18" charset="0"/>
                <a:cs typeface="Times New Roman" pitchFamily="18" charset="0"/>
              </a:rPr>
              <a:t>7.1. Понятие оптовой и розничной торговли, выручки и себестоимости в торговых организациях.</a:t>
            </a:r>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Оптовая торговля – это продажа товаров крупными партиями оптовым покупателям для использования в производственном процессе, либо для дальнейшей перепродажи, либо для продажи розничным организациям. Форма расчетов безналичная, однако, может присутствовать наличная форма расчетов в пределах установленных Центробанком РФ (100 000 р. по одной сделке).</a:t>
            </a:r>
          </a:p>
          <a:p>
            <a:pPr>
              <a:buNone/>
            </a:pPr>
            <a:endParaRPr lang="ru-RU" dirty="0"/>
          </a:p>
        </p:txBody>
      </p:sp>
    </p:spTree>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dirty="0" smtClean="0">
                <a:latin typeface="Times New Roman" pitchFamily="18" charset="0"/>
                <a:cs typeface="Times New Roman" pitchFamily="18" charset="0"/>
              </a:rPr>
              <a:t>Розничная торговля – это торговля поштучно или не большими партиями конечному потребителю. Форма расчетов наличная.</a:t>
            </a:r>
          </a:p>
          <a:p>
            <a:pPr algn="just">
              <a:buNone/>
            </a:pPr>
            <a:r>
              <a:rPr lang="ru-RU" dirty="0" smtClean="0">
                <a:latin typeface="Times New Roman" pitchFamily="18" charset="0"/>
                <a:cs typeface="Times New Roman" pitchFamily="18" charset="0"/>
              </a:rPr>
              <a:t>Выручкой в торговых организациях является розничный и оптовый товарооборот, который включает в себя стоимость приобретения проданных товаров, торговую наценку (что образует валовой доход), НДС и акцизы.</a:t>
            </a:r>
          </a:p>
          <a:p>
            <a:pPr algn="just">
              <a:buNone/>
            </a:pPr>
            <a:r>
              <a:rPr lang="ru-RU" dirty="0" smtClean="0">
                <a:latin typeface="Times New Roman" pitchFamily="18" charset="0"/>
                <a:cs typeface="Times New Roman" pitchFamily="18" charset="0"/>
              </a:rPr>
              <a:t>Себестоимость в торговых организациях состоит из двух частей:</a:t>
            </a:r>
          </a:p>
          <a:p>
            <a:pPr algn="just"/>
            <a:r>
              <a:rPr lang="ru-RU" dirty="0" smtClean="0">
                <a:latin typeface="Times New Roman" pitchFamily="18" charset="0"/>
                <a:cs typeface="Times New Roman" pitchFamily="18" charset="0"/>
              </a:rPr>
              <a:t>Стоимость приобретения проданных товаров.</a:t>
            </a:r>
          </a:p>
          <a:p>
            <a:pPr algn="just"/>
            <a:r>
              <a:rPr lang="ru-RU" dirty="0" smtClean="0">
                <a:latin typeface="Times New Roman" pitchFamily="18" charset="0"/>
                <a:cs typeface="Times New Roman" pitchFamily="18" charset="0"/>
              </a:rPr>
              <a:t>Издержки обращения, т.е. расходы, связанные с доставкой, хранением и реализацией товаров (транспортные расходы, заработная плата торговых работников, страховые взносы от заработной платы, расходы на аренду помещения, расходы на рекламу и т.д.).</a:t>
            </a:r>
          </a:p>
          <a:p>
            <a:pPr algn="just"/>
            <a:r>
              <a:rPr lang="ru-RU" dirty="0" smtClean="0">
                <a:latin typeface="Times New Roman" pitchFamily="18" charset="0"/>
                <a:cs typeface="Times New Roman" pitchFamily="18" charset="0"/>
              </a:rPr>
              <a:t>Цена приобретения проданных товаров – это оценка товаров, полученных от поставщика.</a:t>
            </a:r>
          </a:p>
          <a:p>
            <a:endParaRPr lang="ru-RU" dirty="0"/>
          </a:p>
        </p:txBody>
      </p:sp>
    </p:spTree>
  </p:cSld>
  <p:clrMapOvr>
    <a:masterClrMapping/>
  </p:clrMapOvr>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dirty="0" smtClean="0">
                <a:latin typeface="Times New Roman" pitchFamily="18" charset="0"/>
                <a:cs typeface="Times New Roman" pitchFamily="18" charset="0"/>
              </a:rPr>
              <a:t>В соответствии с положением №34н от 29.07.1998 г. товары могут оцениваться двумя методами:</a:t>
            </a:r>
          </a:p>
          <a:p>
            <a:pPr lvl="0" algn="just">
              <a:buNone/>
            </a:pPr>
            <a:r>
              <a:rPr lang="ru-RU" dirty="0" smtClean="0">
                <a:latin typeface="Times New Roman" pitchFamily="18" charset="0"/>
                <a:cs typeface="Times New Roman" pitchFamily="18" charset="0"/>
              </a:rPr>
              <a:t>По покупной стоимости, т.е. по стоимости, указанной в документах поставщика </a:t>
            </a:r>
            <a:r>
              <a:rPr lang="ru-RU" b="1" dirty="0" smtClean="0">
                <a:latin typeface="Times New Roman" pitchFamily="18" charset="0"/>
                <a:cs typeface="Times New Roman" pitchFamily="18" charset="0"/>
              </a:rPr>
              <a:t>Д-41   К-60; </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Д-19   К-60 </a:t>
            </a:r>
            <a:r>
              <a:rPr lang="ru-RU" dirty="0" smtClean="0">
                <a:latin typeface="Times New Roman" pitchFamily="18" charset="0"/>
                <a:cs typeface="Times New Roman" pitchFamily="18" charset="0"/>
              </a:rPr>
              <a:t>на сумму НДС.</a:t>
            </a:r>
          </a:p>
          <a:p>
            <a:pPr lvl="0" algn="just">
              <a:buNone/>
            </a:pPr>
            <a:r>
              <a:rPr lang="ru-RU" dirty="0" smtClean="0">
                <a:latin typeface="Times New Roman" pitchFamily="18" charset="0"/>
                <a:cs typeface="Times New Roman" pitchFamily="18" charset="0"/>
              </a:rPr>
              <a:t>По покупной стоимости + транспортные расходы.</a:t>
            </a:r>
          </a:p>
          <a:p>
            <a:pPr algn="just">
              <a:buNone/>
            </a:pPr>
            <a:r>
              <a:rPr lang="ru-RU" dirty="0" smtClean="0">
                <a:latin typeface="Times New Roman" pitchFamily="18" charset="0"/>
                <a:cs typeface="Times New Roman" pitchFamily="18" charset="0"/>
              </a:rPr>
              <a:t>Транспортные расходы – это стоимость услуг сторонних организаций по доставке товаров, их погрузке и выгрузке, а так же по хранению товаров. </a:t>
            </a:r>
          </a:p>
          <a:p>
            <a:pPr algn="just">
              <a:buNone/>
            </a:pPr>
            <a:r>
              <a:rPr lang="ru-RU" dirty="0" smtClean="0">
                <a:latin typeface="Times New Roman" pitchFamily="18" charset="0"/>
                <a:cs typeface="Times New Roman" pitchFamily="18" charset="0"/>
              </a:rPr>
              <a:t>При втором методе оценке товаров транспортные расходы отражаются по </a:t>
            </a:r>
            <a:r>
              <a:rPr lang="ru-RU" b="1" dirty="0" smtClean="0">
                <a:latin typeface="Times New Roman" pitchFamily="18" charset="0"/>
                <a:cs typeface="Times New Roman" pitchFamily="18" charset="0"/>
              </a:rPr>
              <a:t>Д-41 </a:t>
            </a:r>
            <a:r>
              <a:rPr lang="ru-RU" dirty="0" smtClean="0">
                <a:latin typeface="Times New Roman" pitchFamily="18" charset="0"/>
                <a:cs typeface="Times New Roman" pitchFamily="18" charset="0"/>
              </a:rPr>
              <a:t>счета.</a:t>
            </a:r>
          </a:p>
          <a:p>
            <a:pPr algn="just">
              <a:buNone/>
            </a:pPr>
            <a:r>
              <a:rPr lang="ru-RU" dirty="0" smtClean="0">
                <a:latin typeface="Times New Roman" pitchFamily="18" charset="0"/>
                <a:cs typeface="Times New Roman" pitchFamily="18" charset="0"/>
              </a:rPr>
              <a:t>При первом методе оценки товаров транспортные расходы учитываются по </a:t>
            </a:r>
            <a:r>
              <a:rPr lang="ru-RU" b="1" dirty="0" smtClean="0">
                <a:latin typeface="Times New Roman" pitchFamily="18" charset="0"/>
                <a:cs typeface="Times New Roman" pitchFamily="18" charset="0"/>
              </a:rPr>
              <a:t>Д-44 </a:t>
            </a:r>
            <a:r>
              <a:rPr lang="ru-RU" dirty="0" smtClean="0">
                <a:latin typeface="Times New Roman" pitchFamily="18" charset="0"/>
                <a:cs typeface="Times New Roman" pitchFamily="18" charset="0"/>
              </a:rPr>
              <a:t>счета.</a:t>
            </a:r>
          </a:p>
          <a:p>
            <a:pPr algn="just">
              <a:buNone/>
            </a:pPr>
            <a:r>
              <a:rPr lang="ru-RU" dirty="0" smtClean="0">
                <a:latin typeface="Times New Roman" pitchFamily="18" charset="0"/>
                <a:cs typeface="Times New Roman" pitchFamily="18" charset="0"/>
              </a:rPr>
              <a:t>Выбранный метод оценки полученных товаров должен быть обязательно закреплен в учетной политике.</a:t>
            </a:r>
          </a:p>
          <a:p>
            <a:endParaRPr lang="ru-RU" dirty="0"/>
          </a:p>
        </p:txBody>
      </p:sp>
    </p:spTree>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7.2. Синтетический и аналитический учет товаров.</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normAutofit/>
          </a:bodyPr>
          <a:lstStyle/>
          <a:p>
            <a:pPr algn="just">
              <a:buNone/>
            </a:pPr>
            <a:r>
              <a:rPr lang="ru-RU" dirty="0" smtClean="0">
                <a:latin typeface="Times New Roman" pitchFamily="18" charset="0"/>
                <a:cs typeface="Times New Roman" pitchFamily="18" charset="0"/>
              </a:rPr>
              <a:t>Синтетический учет товаров осуществляется на активном инвентарном </a:t>
            </a:r>
            <a:r>
              <a:rPr lang="ru-RU" i="1" dirty="0" smtClean="0">
                <a:latin typeface="Times New Roman" pitchFamily="18" charset="0"/>
                <a:cs typeface="Times New Roman" pitchFamily="18" charset="0"/>
              </a:rPr>
              <a:t>счете 41 – «Товары»</a:t>
            </a:r>
            <a:r>
              <a:rPr lang="ru-RU" dirty="0" smtClean="0">
                <a:latin typeface="Times New Roman" pitchFamily="18" charset="0"/>
                <a:cs typeface="Times New Roman" pitchFamily="18" charset="0"/>
              </a:rPr>
              <a:t>. По </a:t>
            </a:r>
            <a:r>
              <a:rPr lang="ru-RU" i="1" dirty="0" smtClean="0">
                <a:latin typeface="Times New Roman" pitchFamily="18" charset="0"/>
                <a:cs typeface="Times New Roman" pitchFamily="18" charset="0"/>
              </a:rPr>
              <a:t>дебету 41</a:t>
            </a:r>
            <a:r>
              <a:rPr lang="ru-RU" b="1"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счета </a:t>
            </a:r>
            <a:r>
              <a:rPr lang="ru-RU" dirty="0" smtClean="0">
                <a:latin typeface="Times New Roman" pitchFamily="18" charset="0"/>
                <a:cs typeface="Times New Roman" pitchFamily="18" charset="0"/>
              </a:rPr>
              <a:t>отражается поступление товаров. По </a:t>
            </a:r>
            <a:r>
              <a:rPr lang="ru-RU" i="1" dirty="0" smtClean="0">
                <a:latin typeface="Times New Roman" pitchFamily="18" charset="0"/>
                <a:cs typeface="Times New Roman" pitchFamily="18" charset="0"/>
              </a:rPr>
              <a:t>кредиту 41</a:t>
            </a:r>
            <a:r>
              <a:rPr lang="ru-RU" b="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счета</a:t>
            </a:r>
            <a:r>
              <a:rPr lang="ru-RU" dirty="0" smtClean="0">
                <a:latin typeface="Times New Roman" pitchFamily="18" charset="0"/>
                <a:cs typeface="Times New Roman" pitchFamily="18" charset="0"/>
              </a:rPr>
              <a:t> отражается выбытие товаров. </a:t>
            </a:r>
          </a:p>
          <a:p>
            <a:pPr algn="just">
              <a:buNone/>
            </a:pPr>
            <a:r>
              <a:rPr lang="ru-RU" dirty="0" smtClean="0">
                <a:latin typeface="Times New Roman" pitchFamily="18" charset="0"/>
                <a:cs typeface="Times New Roman" pitchFamily="18" charset="0"/>
              </a:rPr>
              <a:t>К </a:t>
            </a:r>
            <a:r>
              <a:rPr lang="ru-RU" i="1" dirty="0" smtClean="0">
                <a:latin typeface="Times New Roman" pitchFamily="18" charset="0"/>
                <a:cs typeface="Times New Roman" pitchFamily="18" charset="0"/>
              </a:rPr>
              <a:t>41 счету</a:t>
            </a:r>
            <a:r>
              <a:rPr lang="ru-RU" dirty="0" smtClean="0">
                <a:latin typeface="Times New Roman" pitchFamily="18" charset="0"/>
                <a:cs typeface="Times New Roman" pitchFamily="18" charset="0"/>
              </a:rPr>
              <a:t> могут открываться следующие субсчета:</a:t>
            </a:r>
          </a:p>
          <a:p>
            <a:pPr algn="just">
              <a:buNone/>
            </a:pPr>
            <a:r>
              <a:rPr lang="ru-RU" b="1" i="1" dirty="0" smtClean="0">
                <a:latin typeface="Times New Roman" pitchFamily="18" charset="0"/>
                <a:cs typeface="Times New Roman" pitchFamily="18" charset="0"/>
              </a:rPr>
              <a:t>41.1 «Товары на складах»</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41.2 «Товары в розничной торговле»</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41.3 «Тара под товаром и порожняя»</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41.4 «Покупные изделия»</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Другие </a:t>
            </a:r>
            <a:r>
              <a:rPr lang="ru-RU" i="1" dirty="0" smtClean="0">
                <a:latin typeface="Times New Roman" pitchFamily="18" charset="0"/>
                <a:cs typeface="Times New Roman" pitchFamily="18" charset="0"/>
              </a:rPr>
              <a:t>субсчета к счету 41</a:t>
            </a:r>
            <a:r>
              <a:rPr lang="ru-RU" dirty="0" smtClean="0">
                <a:latin typeface="Times New Roman" pitchFamily="18" charset="0"/>
                <a:cs typeface="Times New Roman" pitchFamily="18" charset="0"/>
              </a:rPr>
              <a:t> могут открываться по мере необходимости.</a:t>
            </a:r>
          </a:p>
          <a:p>
            <a:endParaRPr lang="ru-RU" dirty="0"/>
          </a:p>
        </p:txBody>
      </p:sp>
    </p:spTree>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sz="2800" b="1" dirty="0" smtClean="0">
                <a:latin typeface="Times New Roman" pitchFamily="18" charset="0"/>
                <a:cs typeface="Times New Roman" pitchFamily="18" charset="0"/>
              </a:rPr>
              <a:t>Синтетический учет поступления товаров.</a:t>
            </a:r>
            <a:endParaRPr lang="ru-RU" sz="2800" dirty="0" smtClean="0">
              <a:latin typeface="Times New Roman" pitchFamily="18" charset="0"/>
              <a:cs typeface="Times New Roman" pitchFamily="18" charset="0"/>
            </a:endParaRPr>
          </a:p>
          <a:p>
            <a:pPr algn="just">
              <a:buNone/>
            </a:pPr>
            <a:r>
              <a:rPr lang="ru-RU" sz="2800" b="1" i="1" dirty="0" smtClean="0">
                <a:latin typeface="Times New Roman" pitchFamily="18" charset="0"/>
                <a:cs typeface="Times New Roman" pitchFamily="18" charset="0"/>
              </a:rPr>
              <a:t>Поступление от договоров купли-продажи от поставщиков</a:t>
            </a:r>
            <a:r>
              <a:rPr lang="ru-RU" sz="2800" i="1"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При поступлении товаров от поставщиков, как оптовые, так и розничные организации делают записи: </a:t>
            </a:r>
          </a:p>
          <a:p>
            <a:pPr algn="just">
              <a:buNone/>
            </a:pPr>
            <a:r>
              <a:rPr lang="ru-RU" sz="2800" b="1" dirty="0" smtClean="0">
                <a:latin typeface="Times New Roman" pitchFamily="18" charset="0"/>
                <a:cs typeface="Times New Roman" pitchFamily="18" charset="0"/>
              </a:rPr>
              <a:t>Д-41.1   К-60;</a:t>
            </a:r>
            <a:endParaRPr lang="ru-RU" sz="2800" dirty="0" smtClean="0">
              <a:latin typeface="Times New Roman" pitchFamily="18" charset="0"/>
              <a:cs typeface="Times New Roman" pitchFamily="18" charset="0"/>
            </a:endParaRPr>
          </a:p>
          <a:p>
            <a:pPr algn="just">
              <a:buNone/>
            </a:pPr>
            <a:r>
              <a:rPr lang="ru-RU" sz="2800" b="1" dirty="0" smtClean="0">
                <a:latin typeface="Times New Roman" pitchFamily="18" charset="0"/>
                <a:cs typeface="Times New Roman" pitchFamily="18" charset="0"/>
              </a:rPr>
              <a:t>Д-19   К-60 </a:t>
            </a:r>
            <a:r>
              <a:rPr lang="ru-RU" sz="2800" dirty="0" smtClean="0">
                <a:latin typeface="Times New Roman" pitchFamily="18" charset="0"/>
                <a:cs typeface="Times New Roman" pitchFamily="18" charset="0"/>
              </a:rPr>
              <a:t>на сумму НДС. </a:t>
            </a:r>
          </a:p>
          <a:p>
            <a:pPr algn="just">
              <a:buNone/>
            </a:pPr>
            <a:r>
              <a:rPr lang="ru-RU" sz="2800" dirty="0" smtClean="0">
                <a:latin typeface="Times New Roman" pitchFamily="18" charset="0"/>
                <a:cs typeface="Times New Roman" pitchFamily="18" charset="0"/>
              </a:rPr>
              <a:t>При внутреннем перемещении товаров со склада в розницу делают запись по </a:t>
            </a:r>
            <a:r>
              <a:rPr lang="ru-RU" sz="2800" i="1" dirty="0" smtClean="0">
                <a:latin typeface="Times New Roman" pitchFamily="18" charset="0"/>
                <a:cs typeface="Times New Roman" pitchFamily="18" charset="0"/>
              </a:rPr>
              <a:t>41 счету</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Д-41.2   К-41.1</a:t>
            </a:r>
            <a:r>
              <a:rPr lang="ru-RU" sz="2800" dirty="0" smtClean="0">
                <a:latin typeface="Times New Roman" pitchFamily="18" charset="0"/>
                <a:cs typeface="Times New Roman" pitchFamily="18" charset="0"/>
              </a:rPr>
              <a:t>. </a:t>
            </a:r>
          </a:p>
          <a:p>
            <a:pPr algn="just">
              <a:buNone/>
            </a:pPr>
            <a:r>
              <a:rPr lang="ru-RU" sz="2800" dirty="0" smtClean="0">
                <a:latin typeface="Times New Roman" pitchFamily="18" charset="0"/>
                <a:cs typeface="Times New Roman" pitchFamily="18" charset="0"/>
              </a:rPr>
              <a:t>При перемещении товаров с одного склада на другой склад так же делают внутреннюю запись по </a:t>
            </a:r>
            <a:r>
              <a:rPr lang="ru-RU" sz="2800" i="1" dirty="0" smtClean="0">
                <a:latin typeface="Times New Roman" pitchFamily="18" charset="0"/>
                <a:cs typeface="Times New Roman" pitchFamily="18" charset="0"/>
              </a:rPr>
              <a:t>41 счету</a:t>
            </a:r>
            <a:r>
              <a:rPr lang="ru-RU" sz="2800" dirty="0" smtClean="0">
                <a:latin typeface="Times New Roman" pitchFamily="18" charset="0"/>
                <a:cs typeface="Times New Roman" pitchFamily="18" charset="0"/>
              </a:rPr>
              <a:t>, при этом открываются субсчета второго порядка</a:t>
            </a:r>
          </a:p>
          <a:p>
            <a:pPr algn="just">
              <a:buNone/>
            </a:pPr>
            <a:r>
              <a:rPr lang="ru-RU" sz="2800" b="1" dirty="0" smtClean="0">
                <a:latin typeface="Times New Roman" pitchFamily="18" charset="0"/>
                <a:cs typeface="Times New Roman" pitchFamily="18" charset="0"/>
              </a:rPr>
              <a:t>Д-41.1.2   К-41.1.1</a:t>
            </a:r>
            <a:r>
              <a:rPr lang="ru-RU" sz="2800" dirty="0" smtClean="0">
                <a:latin typeface="Times New Roman" pitchFamily="18" charset="0"/>
                <a:cs typeface="Times New Roman" pitchFamily="18" charset="0"/>
              </a:rPr>
              <a:t>.</a:t>
            </a:r>
          </a:p>
          <a:p>
            <a:endParaRPr lang="ru-RU" dirty="0"/>
          </a:p>
        </p:txBody>
      </p:sp>
    </p:spTree>
  </p:cSld>
  <p:clrMapOvr>
    <a:masterClrMapping/>
  </p:clrMapOvr>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85000" lnSpcReduction="20000"/>
          </a:bodyPr>
          <a:lstStyle/>
          <a:p>
            <a:pPr algn="just">
              <a:buNone/>
            </a:pPr>
            <a:r>
              <a:rPr lang="ru-RU" sz="2800" b="1" i="1" dirty="0" smtClean="0">
                <a:latin typeface="Times New Roman" pitchFamily="18" charset="0"/>
                <a:cs typeface="Times New Roman" pitchFamily="18" charset="0"/>
              </a:rPr>
              <a:t>Безвозмездное поступление товаров</a:t>
            </a:r>
            <a:r>
              <a:rPr lang="ru-RU" sz="2800" i="1"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При безвозмездном поступлении товаров их приходуют по рыночной стоимости с отнесением их доходов будущих периодов </a:t>
            </a:r>
            <a:r>
              <a:rPr lang="ru-RU" sz="2800" b="1" dirty="0" smtClean="0">
                <a:latin typeface="Times New Roman" pitchFamily="18" charset="0"/>
                <a:cs typeface="Times New Roman" pitchFamily="18" charset="0"/>
              </a:rPr>
              <a:t>Д-41.1   К-98</a:t>
            </a:r>
            <a:r>
              <a:rPr lang="ru-RU" sz="2800" dirty="0" smtClean="0">
                <a:latin typeface="Times New Roman" pitchFamily="18" charset="0"/>
                <a:cs typeface="Times New Roman" pitchFamily="18" charset="0"/>
              </a:rPr>
              <a:t>.</a:t>
            </a:r>
          </a:p>
          <a:p>
            <a:pPr algn="just">
              <a:buNone/>
            </a:pPr>
            <a:r>
              <a:rPr lang="ru-RU" sz="2800" b="1" i="1" dirty="0" smtClean="0">
                <a:latin typeface="Times New Roman" pitchFamily="18" charset="0"/>
                <a:cs typeface="Times New Roman" pitchFamily="18" charset="0"/>
              </a:rPr>
              <a:t>Поступление товаров в качестве вклада в уставный капитал</a:t>
            </a:r>
            <a:r>
              <a:rPr lang="ru-RU" sz="2800" i="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Товары, поступающие в качестве вклада в уставный капитал, принимаются к бухгалтерскому учету по стоимости, указанной в учредительных документах. При этом оформляются проводки:</a:t>
            </a:r>
          </a:p>
          <a:p>
            <a:pPr algn="just">
              <a:buNone/>
            </a:pPr>
            <a:r>
              <a:rPr lang="ru-RU" sz="2800" b="1" dirty="0" smtClean="0">
                <a:latin typeface="Times New Roman" pitchFamily="18" charset="0"/>
                <a:cs typeface="Times New Roman" pitchFamily="18" charset="0"/>
              </a:rPr>
              <a:t>Д-75.1   К-80 </a:t>
            </a:r>
            <a:r>
              <a:rPr lang="ru-RU" sz="2800" dirty="0" smtClean="0">
                <a:latin typeface="Times New Roman" pitchFamily="18" charset="0"/>
                <a:cs typeface="Times New Roman" pitchFamily="18" charset="0"/>
              </a:rPr>
              <a:t>зарегистрирована величина уставного капитала организации;</a:t>
            </a:r>
          </a:p>
          <a:p>
            <a:pPr algn="just">
              <a:buNone/>
            </a:pPr>
            <a:r>
              <a:rPr lang="ru-RU" sz="2800" b="1" dirty="0" smtClean="0">
                <a:latin typeface="Times New Roman" pitchFamily="18" charset="0"/>
                <a:cs typeface="Times New Roman" pitchFamily="18" charset="0"/>
              </a:rPr>
              <a:t>Д-41.1   К-75.1 </a:t>
            </a:r>
            <a:r>
              <a:rPr lang="ru-RU" sz="2800" dirty="0" smtClean="0">
                <a:latin typeface="Times New Roman" pitchFamily="18" charset="0"/>
                <a:cs typeface="Times New Roman" pitchFamily="18" charset="0"/>
              </a:rPr>
              <a:t>получены товары от учредителей в качестве вклада в уставный капитал.</a:t>
            </a:r>
          </a:p>
          <a:p>
            <a:pPr algn="just">
              <a:buNone/>
            </a:pPr>
            <a:r>
              <a:rPr lang="ru-RU" sz="2800" b="1" i="1" dirty="0" smtClean="0">
                <a:latin typeface="Times New Roman" pitchFamily="18" charset="0"/>
                <a:cs typeface="Times New Roman" pitchFamily="18" charset="0"/>
              </a:rPr>
              <a:t>Поступление товаров в результате излишков, выявленных при инвентаризации</a:t>
            </a:r>
            <a:r>
              <a:rPr lang="ru-RU" sz="2800" i="1"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Излишки товаров, выявленные при инвентаризации, приходуются по рыночной стоимости и включаются в состав прочих доходов организации </a:t>
            </a:r>
          </a:p>
          <a:p>
            <a:pPr algn="just">
              <a:buNone/>
            </a:pPr>
            <a:r>
              <a:rPr lang="ru-RU" sz="2800" b="1" dirty="0" smtClean="0">
                <a:latin typeface="Times New Roman" pitchFamily="18" charset="0"/>
                <a:cs typeface="Times New Roman" pitchFamily="18" charset="0"/>
              </a:rPr>
              <a:t>Д-41   К-91.1</a:t>
            </a:r>
            <a:r>
              <a:rPr lang="ru-RU" sz="2800" dirty="0" smtClean="0">
                <a:latin typeface="Times New Roman" pitchFamily="18" charset="0"/>
                <a:cs typeface="Times New Roman" pitchFamily="18" charset="0"/>
              </a:rPr>
              <a:t>.</a:t>
            </a:r>
          </a:p>
          <a:p>
            <a:endParaRPr lang="ru-RU" dirty="0"/>
          </a:p>
        </p:txBody>
      </p:sp>
    </p:spTree>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13304"/>
          </a:xfrm>
        </p:spPr>
        <p:txBody>
          <a:bodyPr>
            <a:normAutofit lnSpcReduction="10000"/>
          </a:bodyPr>
          <a:lstStyle/>
          <a:p>
            <a:pPr algn="just">
              <a:buNone/>
            </a:pPr>
            <a:r>
              <a:rPr lang="ru-RU" b="1" dirty="0" smtClean="0">
                <a:latin typeface="Times New Roman" pitchFamily="18" charset="0"/>
                <a:cs typeface="Times New Roman" pitchFamily="18" charset="0"/>
              </a:rPr>
              <a:t>Синтетический учет выбытия товаров.</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Продажа товаров</a:t>
            </a:r>
            <a:r>
              <a:rPr lang="ru-RU" dirty="0" smtClean="0">
                <a:latin typeface="Times New Roman" pitchFamily="18" charset="0"/>
                <a:cs typeface="Times New Roman" pitchFamily="18" charset="0"/>
              </a:rPr>
              <a:t>. Продажа товаров в оптовой торговле отражается записью</a:t>
            </a:r>
          </a:p>
          <a:p>
            <a:pPr algn="just">
              <a:buNone/>
            </a:pPr>
            <a:r>
              <a:rPr lang="ru-RU" b="1" dirty="0" smtClean="0">
                <a:latin typeface="Times New Roman" pitchFamily="18" charset="0"/>
                <a:cs typeface="Times New Roman" pitchFamily="18" charset="0"/>
              </a:rPr>
              <a:t>Д-90.2   К-41.1 </a:t>
            </a:r>
            <a:r>
              <a:rPr lang="ru-RU" dirty="0" smtClean="0">
                <a:latin typeface="Times New Roman" pitchFamily="18" charset="0"/>
                <a:cs typeface="Times New Roman" pitchFamily="18" charset="0"/>
              </a:rPr>
              <a:t>по цене приобретения.</a:t>
            </a:r>
          </a:p>
          <a:p>
            <a:pPr algn="just">
              <a:buNone/>
            </a:pPr>
            <a:r>
              <a:rPr lang="ru-RU" dirty="0" smtClean="0">
                <a:latin typeface="Times New Roman" pitchFamily="18" charset="0"/>
                <a:cs typeface="Times New Roman" pitchFamily="18" charset="0"/>
              </a:rPr>
              <a:t>Выбытие товаров в розничной торговле отражается</a:t>
            </a:r>
          </a:p>
          <a:p>
            <a:pPr algn="just">
              <a:buNone/>
            </a:pPr>
            <a:r>
              <a:rPr lang="ru-RU" b="1" dirty="0" smtClean="0">
                <a:latin typeface="Times New Roman" pitchFamily="18" charset="0"/>
                <a:cs typeface="Times New Roman" pitchFamily="18" charset="0"/>
              </a:rPr>
              <a:t>Д-90.2   К-41.2 </a:t>
            </a:r>
            <a:r>
              <a:rPr lang="ru-RU" dirty="0" smtClean="0">
                <a:latin typeface="Times New Roman" pitchFamily="18" charset="0"/>
                <a:cs typeface="Times New Roman" pitchFamily="18" charset="0"/>
              </a:rPr>
              <a:t>по продажной стоимости.</a:t>
            </a:r>
          </a:p>
          <a:p>
            <a:pPr algn="just">
              <a:buNone/>
            </a:pPr>
            <a:r>
              <a:rPr lang="ru-RU" b="1" dirty="0" smtClean="0">
                <a:latin typeface="Times New Roman" pitchFamily="18" charset="0"/>
                <a:cs typeface="Times New Roman" pitchFamily="18" charset="0"/>
              </a:rPr>
              <a:t>В качестве вклада в уставный капитал другой организации</a:t>
            </a:r>
            <a:r>
              <a:rPr lang="ru-RU" dirty="0" smtClean="0">
                <a:latin typeface="Times New Roman" pitchFamily="18" charset="0"/>
                <a:cs typeface="Times New Roman" pitchFamily="18" charset="0"/>
              </a:rPr>
              <a:t>. Отражаем как финансовые вложения:</a:t>
            </a:r>
          </a:p>
          <a:p>
            <a:pPr algn="just">
              <a:buNone/>
            </a:pPr>
            <a:r>
              <a:rPr lang="ru-RU" b="1" dirty="0" smtClean="0">
                <a:latin typeface="Times New Roman" pitchFamily="18" charset="0"/>
                <a:cs typeface="Times New Roman" pitchFamily="18" charset="0"/>
              </a:rPr>
              <a:t>Д-58.1   К-91.1 </a:t>
            </a:r>
            <a:r>
              <a:rPr lang="ru-RU" dirty="0" smtClean="0">
                <a:latin typeface="Times New Roman" pitchFamily="18" charset="0"/>
                <a:cs typeface="Times New Roman" pitchFamily="18" charset="0"/>
              </a:rPr>
              <a:t>отражена сумма вклада в уставный капитал другой организации;</a:t>
            </a:r>
          </a:p>
          <a:p>
            <a:pPr algn="just">
              <a:buNone/>
            </a:pPr>
            <a:r>
              <a:rPr lang="ru-RU" b="1" dirty="0" smtClean="0">
                <a:latin typeface="Times New Roman" pitchFamily="18" charset="0"/>
                <a:cs typeface="Times New Roman" pitchFamily="18" charset="0"/>
              </a:rPr>
              <a:t>Д-91.2   К-41.1</a:t>
            </a:r>
            <a:r>
              <a:rPr lang="ru-RU" dirty="0" smtClean="0">
                <a:latin typeface="Times New Roman" pitchFamily="18" charset="0"/>
                <a:cs typeface="Times New Roman" pitchFamily="18" charset="0"/>
              </a:rPr>
              <a:t> списана первоначальная стоимость переданных товаров.</a:t>
            </a:r>
            <a:r>
              <a:rPr lang="ru-RU" b="1"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По данной ситуации выявляем финансовый результат: </a:t>
            </a:r>
          </a:p>
          <a:p>
            <a:pPr algn="just">
              <a:buNone/>
            </a:pPr>
            <a:r>
              <a:rPr lang="ru-RU" dirty="0" smtClean="0">
                <a:latin typeface="Times New Roman" pitchFamily="18" charset="0"/>
                <a:cs typeface="Times New Roman" pitchFamily="18" charset="0"/>
              </a:rPr>
              <a:t>а)</a:t>
            </a:r>
            <a:r>
              <a:rPr lang="ru-RU" b="1" dirty="0" smtClean="0">
                <a:latin typeface="Times New Roman" pitchFamily="18" charset="0"/>
                <a:cs typeface="Times New Roman" pitchFamily="18" charset="0"/>
              </a:rPr>
              <a:t> Д-91.9   К-99</a:t>
            </a:r>
            <a:r>
              <a:rPr lang="ru-RU" dirty="0" smtClean="0">
                <a:latin typeface="Times New Roman" pitchFamily="18" charset="0"/>
                <a:cs typeface="Times New Roman" pitchFamily="18" charset="0"/>
              </a:rPr>
              <a:t> на сумму прибыли;</a:t>
            </a:r>
          </a:p>
          <a:p>
            <a:pPr algn="just">
              <a:buNone/>
            </a:pPr>
            <a:r>
              <a:rPr lang="ru-RU" dirty="0" smtClean="0">
                <a:latin typeface="Times New Roman" pitchFamily="18" charset="0"/>
                <a:cs typeface="Times New Roman" pitchFamily="18" charset="0"/>
              </a:rPr>
              <a:t>б)</a:t>
            </a:r>
            <a:r>
              <a:rPr lang="ru-RU" b="1" dirty="0" smtClean="0">
                <a:latin typeface="Times New Roman" pitchFamily="18" charset="0"/>
                <a:cs typeface="Times New Roman" pitchFamily="18" charset="0"/>
              </a:rPr>
              <a:t> Д-99   К-91.9</a:t>
            </a:r>
            <a:r>
              <a:rPr lang="ru-RU" dirty="0" smtClean="0">
                <a:latin typeface="Times New Roman" pitchFamily="18" charset="0"/>
                <a:cs typeface="Times New Roman" pitchFamily="18" charset="0"/>
              </a:rPr>
              <a:t> на сумму убытка.</a:t>
            </a:r>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7467600" cy="792088"/>
          </a:xfrm>
        </p:spPr>
        <p:txBody>
          <a:bodyPr>
            <a:normAutofit fontScale="90000"/>
          </a:bodyPr>
          <a:lstStyle/>
          <a:p>
            <a:pPr algn="just"/>
            <a:r>
              <a:rPr lang="ru-RU" b="1" dirty="0" smtClean="0"/>
              <a:t>1. Общие вопросы организации бухгалтерского учета на предприятиях.</a:t>
            </a:r>
            <a:endParaRPr lang="ru-RU" b="1" dirty="0"/>
          </a:p>
        </p:txBody>
      </p:sp>
      <p:sp>
        <p:nvSpPr>
          <p:cNvPr id="3" name="Содержимое 2"/>
          <p:cNvSpPr>
            <a:spLocks noGrp="1"/>
          </p:cNvSpPr>
          <p:nvPr>
            <p:ph sz="quarter" idx="1"/>
          </p:nvPr>
        </p:nvSpPr>
        <p:spPr>
          <a:xfrm>
            <a:off x="0" y="1340768"/>
            <a:ext cx="8964488" cy="5328592"/>
          </a:xfrm>
        </p:spPr>
        <p:txBody>
          <a:bodyPr>
            <a:normAutofit fontScale="92500" lnSpcReduction="20000"/>
          </a:bodyPr>
          <a:lstStyle/>
          <a:p>
            <a:pPr algn="just">
              <a:buNone/>
            </a:pPr>
            <a:r>
              <a:rPr lang="ru-RU" dirty="0" smtClean="0"/>
              <a:t>		</a:t>
            </a:r>
            <a:r>
              <a:rPr lang="ru-RU" sz="2800" dirty="0" smtClean="0"/>
              <a:t>Для того чтобы любой пользователь бухгалтерской информации мог сопоставлять, сравнивать и анализировать показатели финансово-хозяйственной деятельности различных организаций, эта информация должна формироваться на основе единых правил ведения бухгалтерского учета. К ним обычно относят правила и принципы регистрации, оценки, группировки и обобщения учетной информации. Они должны применяться всеми хозяйствующими субъектами. Эти принципы и правила установлены в законодательстве о бухгалтерском учете и положениях (стандартах) по его ведению. Все правила и процедуры ведения бухгалтерского учета можно подразделить на требования, допущения и принципы.</a:t>
            </a:r>
            <a:endParaRPr lang="ru-RU" dirty="0" smtClean="0"/>
          </a:p>
        </p:txBody>
      </p:sp>
    </p:spTree>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b="1" dirty="0" smtClean="0">
                <a:latin typeface="Times New Roman" pitchFamily="18" charset="0"/>
                <a:cs typeface="Times New Roman" pitchFamily="18" charset="0"/>
              </a:rPr>
              <a:t>Безвозмездная передача товаров. </a:t>
            </a:r>
            <a:r>
              <a:rPr lang="ru-RU" dirty="0" smtClean="0">
                <a:latin typeface="Times New Roman" pitchFamily="18" charset="0"/>
                <a:cs typeface="Times New Roman" pitchFamily="18" charset="0"/>
              </a:rPr>
              <a:t>Списаны товары по цене приобретения: </a:t>
            </a:r>
            <a:r>
              <a:rPr lang="ru-RU" b="1" dirty="0" smtClean="0">
                <a:latin typeface="Times New Roman" pitchFamily="18" charset="0"/>
                <a:cs typeface="Times New Roman" pitchFamily="18" charset="0"/>
              </a:rPr>
              <a:t>Д-91.2   К-41.1</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При безвозмездной передаче товаров могут иметь место транспортные расходы. Их так же относим на прочие расходы организации: </a:t>
            </a:r>
            <a:r>
              <a:rPr lang="ru-RU" b="1" dirty="0" smtClean="0">
                <a:latin typeface="Times New Roman" pitchFamily="18" charset="0"/>
                <a:cs typeface="Times New Roman" pitchFamily="18" charset="0"/>
              </a:rPr>
              <a:t>Д-91.2   К-76, 23, 69, 70 и т.д.</a:t>
            </a:r>
            <a:r>
              <a:rPr lang="ru-RU" dirty="0" smtClean="0">
                <a:latin typeface="Times New Roman" pitchFamily="18" charset="0"/>
                <a:cs typeface="Times New Roman" pitchFamily="18" charset="0"/>
              </a:rPr>
              <a:t> При безвозмездной передаче товаров у организации образуется убыток: </a:t>
            </a:r>
            <a:r>
              <a:rPr lang="ru-RU" b="1" dirty="0" smtClean="0">
                <a:latin typeface="Times New Roman" pitchFamily="18" charset="0"/>
                <a:cs typeface="Times New Roman" pitchFamily="18" charset="0"/>
              </a:rPr>
              <a:t>Д-99   К-91.9.</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Выбытие вследствие недостачи товаров, выявленных при инвентаризации:</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Д-94   К-41 </a:t>
            </a:r>
            <a:r>
              <a:rPr lang="ru-RU" dirty="0" smtClean="0">
                <a:latin typeface="Times New Roman" pitchFamily="18" charset="0"/>
                <a:cs typeface="Times New Roman" pitchFamily="18" charset="0"/>
              </a:rPr>
              <a:t>стоимость выбывших товаров списывается на счет недостач;</a:t>
            </a:r>
          </a:p>
          <a:p>
            <a:pPr algn="just">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Д-44   К-94 </a:t>
            </a:r>
            <a:r>
              <a:rPr lang="ru-RU" dirty="0" smtClean="0">
                <a:latin typeface="Times New Roman" pitchFamily="18" charset="0"/>
                <a:cs typeface="Times New Roman" pitchFamily="18" charset="0"/>
              </a:rPr>
              <a:t>недостача в пределах норм естественной убыли списывается на издержки обращения;</a:t>
            </a:r>
          </a:p>
          <a:p>
            <a:pPr algn="just">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Д-73.2   К-94 </a:t>
            </a:r>
            <a:r>
              <a:rPr lang="ru-RU" dirty="0" smtClean="0">
                <a:latin typeface="Times New Roman" pitchFamily="18" charset="0"/>
                <a:cs typeface="Times New Roman" pitchFamily="18" charset="0"/>
              </a:rPr>
              <a:t>недостача сверх норм естественной убыли списывается на виновное лицо, если оно выявлено;</a:t>
            </a:r>
          </a:p>
          <a:p>
            <a:pPr algn="just">
              <a:buNone/>
            </a:pP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Если на виновное лицо отнесена недостача по рыночной стоимости, то разница между рыночной и первоначальной стоимостью товаров относится на прочие доходы организации </a:t>
            </a:r>
            <a:r>
              <a:rPr lang="ru-RU" b="1" dirty="0" smtClean="0">
                <a:latin typeface="Times New Roman" pitchFamily="18" charset="0"/>
                <a:cs typeface="Times New Roman" pitchFamily="18" charset="0"/>
              </a:rPr>
              <a:t>Д-73.2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 мере взыскания недостачи с виновного лица оформляется запись </a:t>
            </a:r>
            <a:r>
              <a:rPr lang="ru-RU" b="1" dirty="0" smtClean="0">
                <a:latin typeface="Times New Roman" pitchFamily="18" charset="0"/>
                <a:cs typeface="Times New Roman" pitchFamily="18" charset="0"/>
              </a:rPr>
              <a:t>Д-70, 50, 51, 41   К-73.2</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260648"/>
            <a:ext cx="7992888" cy="6597352"/>
          </a:xfrm>
        </p:spPr>
        <p:txBody>
          <a:bodyPr>
            <a:noAutofit/>
          </a:bodyPr>
          <a:lstStyle/>
          <a:p>
            <a:pPr algn="just">
              <a:buNone/>
            </a:pPr>
            <a:r>
              <a:rPr lang="ru-RU" sz="2200" dirty="0" smtClean="0">
                <a:latin typeface="Times New Roman" pitchFamily="18" charset="0"/>
                <a:cs typeface="Times New Roman" pitchFamily="18" charset="0"/>
              </a:rPr>
              <a:t>Если виновное лицо не установлено или суд отказал во взыскании ущерба с виновного лица, сумма недостачи списывается на финансовый результат организации в составе прочих расходов </a:t>
            </a:r>
            <a:r>
              <a:rPr lang="ru-RU" sz="2200" b="1" dirty="0" smtClean="0">
                <a:latin typeface="Times New Roman" pitchFamily="18" charset="0"/>
                <a:cs typeface="Times New Roman" pitchFamily="18" charset="0"/>
              </a:rPr>
              <a:t>Д-91.2   К-94, 73.2</a:t>
            </a:r>
            <a:r>
              <a:rPr lang="ru-RU" sz="2200" dirty="0" smtClean="0">
                <a:latin typeface="Times New Roman" pitchFamily="18" charset="0"/>
                <a:cs typeface="Times New Roman" pitchFamily="18" charset="0"/>
              </a:rPr>
              <a:t>.</a:t>
            </a:r>
          </a:p>
          <a:p>
            <a:pPr algn="just">
              <a:buNone/>
            </a:pPr>
            <a:r>
              <a:rPr lang="ru-RU" sz="2200" dirty="0" smtClean="0">
                <a:latin typeface="Times New Roman" pitchFamily="18" charset="0"/>
                <a:cs typeface="Times New Roman" pitchFamily="18" charset="0"/>
              </a:rPr>
              <a:t>Аналитический учет поступления товаров зависит от метода хранения товаров на складе. Различают: </a:t>
            </a:r>
            <a:r>
              <a:rPr lang="ru-RU" sz="2200" dirty="0" err="1" smtClean="0">
                <a:latin typeface="Times New Roman" pitchFamily="18" charset="0"/>
                <a:cs typeface="Times New Roman" pitchFamily="18" charset="0"/>
              </a:rPr>
              <a:t>партионный</a:t>
            </a:r>
            <a:r>
              <a:rPr lang="ru-RU" sz="2200" dirty="0" smtClean="0">
                <a:latin typeface="Times New Roman" pitchFamily="18" charset="0"/>
                <a:cs typeface="Times New Roman" pitchFamily="18" charset="0"/>
              </a:rPr>
              <a:t>, сортовой и </a:t>
            </a:r>
            <a:r>
              <a:rPr lang="ru-RU" sz="2200" dirty="0" err="1" smtClean="0">
                <a:latin typeface="Times New Roman" pitchFamily="18" charset="0"/>
                <a:cs typeface="Times New Roman" pitchFamily="18" charset="0"/>
              </a:rPr>
              <a:t>партионо-сортовой</a:t>
            </a:r>
            <a:r>
              <a:rPr lang="ru-RU" sz="2200" dirty="0" smtClean="0">
                <a:latin typeface="Times New Roman" pitchFamily="18" charset="0"/>
                <a:cs typeface="Times New Roman" pitchFamily="18" charset="0"/>
              </a:rPr>
              <a:t> учет товаров.</a:t>
            </a:r>
          </a:p>
          <a:p>
            <a:pPr algn="just">
              <a:buNone/>
            </a:pPr>
            <a:r>
              <a:rPr lang="ru-RU" sz="2200" i="1" dirty="0" smtClean="0">
                <a:latin typeface="Times New Roman" pitchFamily="18" charset="0"/>
                <a:cs typeface="Times New Roman" pitchFamily="18" charset="0"/>
              </a:rPr>
              <a:t>При сортовом методе</a:t>
            </a:r>
            <a:r>
              <a:rPr lang="ru-RU" sz="2200" dirty="0" smtClean="0">
                <a:latin typeface="Times New Roman" pitchFamily="18" charset="0"/>
                <a:cs typeface="Times New Roman" pitchFamily="18" charset="0"/>
              </a:rPr>
              <a:t> вновь поступившие товары группируются по определенным сортам и присоединяются к товарам уже имеющимся на складе того же сорта. Этот метод позволяет экономить складские помещения, но имеет недостаток, т.к. при этом методе сложно определить стоимость приобретения реализованных товаров из-за разной цены товаров разного сорта, поступивших в разное время. При сортовом методе хранения заводят карточки количественного сортового учета на каждое наименование, сорт, артикул товара. При автоматизированном учете карточки не ведут, а ежедневного составляют ведомости движения товаров на склад. </a:t>
            </a:r>
          </a:p>
          <a:p>
            <a:endParaRPr lang="ru-RU" sz="2200" dirty="0"/>
          </a:p>
        </p:txBody>
      </p:sp>
    </p:spTree>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13304"/>
          </a:xfrm>
        </p:spPr>
        <p:txBody>
          <a:bodyPr>
            <a:normAutofit lnSpcReduction="10000"/>
          </a:bodyPr>
          <a:lstStyle/>
          <a:p>
            <a:pPr algn="just">
              <a:buNone/>
            </a:pPr>
            <a:r>
              <a:rPr lang="ru-RU" sz="2500" i="1" dirty="0" smtClean="0">
                <a:latin typeface="Times New Roman" pitchFamily="18" charset="0"/>
                <a:cs typeface="Times New Roman" pitchFamily="18" charset="0"/>
              </a:rPr>
              <a:t>При </a:t>
            </a:r>
            <a:r>
              <a:rPr lang="ru-RU" sz="2500" i="1" dirty="0" err="1" smtClean="0">
                <a:latin typeface="Times New Roman" pitchFamily="18" charset="0"/>
                <a:cs typeface="Times New Roman" pitchFamily="18" charset="0"/>
              </a:rPr>
              <a:t>партионном</a:t>
            </a:r>
            <a:r>
              <a:rPr lang="ru-RU" sz="2500" i="1" dirty="0" smtClean="0">
                <a:latin typeface="Times New Roman" pitchFamily="18" charset="0"/>
                <a:cs typeface="Times New Roman" pitchFamily="18" charset="0"/>
              </a:rPr>
              <a:t> способе</a:t>
            </a:r>
            <a:r>
              <a:rPr lang="ru-RU" sz="2500" dirty="0" smtClean="0">
                <a:latin typeface="Times New Roman" pitchFamily="18" charset="0"/>
                <a:cs typeface="Times New Roman" pitchFamily="18" charset="0"/>
              </a:rPr>
              <a:t> хранения товаров каждую поступившую партию товаров хранят отдельно. Под партией понимаются товары, поступившие по одному товарно-транспортному документу. Каждой партии присваивается порядковый регистрационный номер и на каждую партию открывается </a:t>
            </a:r>
            <a:r>
              <a:rPr lang="ru-RU" sz="2500" dirty="0" err="1" smtClean="0">
                <a:latin typeface="Times New Roman" pitchFamily="18" charset="0"/>
                <a:cs typeface="Times New Roman" pitchFamily="18" charset="0"/>
              </a:rPr>
              <a:t>партионная</a:t>
            </a:r>
            <a:r>
              <a:rPr lang="ru-RU" sz="2500" dirty="0" smtClean="0">
                <a:latin typeface="Times New Roman" pitchFamily="18" charset="0"/>
                <a:cs typeface="Times New Roman" pitchFamily="18" charset="0"/>
              </a:rPr>
              <a:t> карточка, где указывается номер партии и ее стоимость. Этот метод позволяет точно определить стоимость приобретения проданных товаров. Недостаток заключается в том, что требуются большие складские помещения.</a:t>
            </a:r>
          </a:p>
          <a:p>
            <a:pPr algn="just">
              <a:buNone/>
            </a:pPr>
            <a:r>
              <a:rPr lang="ru-RU" sz="2500" dirty="0" smtClean="0">
                <a:latin typeface="Times New Roman" pitchFamily="18" charset="0"/>
                <a:cs typeface="Times New Roman" pitchFamily="18" charset="0"/>
              </a:rPr>
              <a:t>Наиболее ходовым является </a:t>
            </a:r>
            <a:r>
              <a:rPr lang="ru-RU" sz="2500" i="1" dirty="0" err="1" smtClean="0">
                <a:latin typeface="Times New Roman" pitchFamily="18" charset="0"/>
                <a:cs typeface="Times New Roman" pitchFamily="18" charset="0"/>
              </a:rPr>
              <a:t>партионно-сортовое</a:t>
            </a:r>
            <a:r>
              <a:rPr lang="ru-RU" sz="2500" i="1" dirty="0" smtClean="0">
                <a:latin typeface="Times New Roman" pitchFamily="18" charset="0"/>
                <a:cs typeface="Times New Roman" pitchFamily="18" charset="0"/>
              </a:rPr>
              <a:t> хранение</a:t>
            </a:r>
            <a:r>
              <a:rPr lang="ru-RU" sz="2500" dirty="0" smtClean="0">
                <a:latin typeface="Times New Roman" pitchFamily="18" charset="0"/>
                <a:cs typeface="Times New Roman" pitchFamily="18" charset="0"/>
              </a:rPr>
              <a:t> товаров. При этом товары хранятся партиями, а внутри партий товары разбиваются по сортам.</a:t>
            </a:r>
          </a:p>
          <a:p>
            <a:endParaRPr lang="ru-RU" dirty="0"/>
          </a:p>
        </p:txBody>
      </p:sp>
    </p:spTree>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7.3. Учет торговой наценки.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a:bodyPr>
          <a:lstStyle/>
          <a:p>
            <a:pPr algn="just">
              <a:buNone/>
            </a:pPr>
            <a:r>
              <a:rPr lang="ru-RU" dirty="0" smtClean="0">
                <a:latin typeface="Times New Roman" pitchFamily="18" charset="0"/>
                <a:cs typeface="Times New Roman" pitchFamily="18" charset="0"/>
              </a:rPr>
              <a:t>Торговая наценка необходима для покрытия издержек обращения и получения дохода торговыми организациями. Для учета торговой наценки используют пассивный регулирующий </a:t>
            </a:r>
            <a:r>
              <a:rPr lang="ru-RU" i="1" dirty="0" smtClean="0">
                <a:latin typeface="Times New Roman" pitchFamily="18" charset="0"/>
                <a:cs typeface="Times New Roman" pitchFamily="18" charset="0"/>
              </a:rPr>
              <a:t>счет 42 «Торговая наценка»</a:t>
            </a:r>
            <a:r>
              <a:rPr lang="ru-RU" dirty="0" smtClean="0">
                <a:latin typeface="Times New Roman" pitchFamily="18" charset="0"/>
                <a:cs typeface="Times New Roman" pitchFamily="18" charset="0"/>
              </a:rPr>
              <a:t>. Этот счет применяется только организациями розничной торговли. Торговая наценка обычно устанавливается в процентах первоначальной стоимости товаров. Сформированная торговая наценка отражается </a:t>
            </a:r>
            <a:r>
              <a:rPr lang="ru-RU" b="1" dirty="0" smtClean="0">
                <a:latin typeface="Times New Roman" pitchFamily="18" charset="0"/>
                <a:cs typeface="Times New Roman" pitchFamily="18" charset="0"/>
              </a:rPr>
              <a:t>Д-41   К42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необходимости к </a:t>
            </a:r>
            <a:r>
              <a:rPr lang="ru-RU" i="1" dirty="0" smtClean="0">
                <a:latin typeface="Times New Roman" pitchFamily="18" charset="0"/>
                <a:cs typeface="Times New Roman" pitchFamily="18" charset="0"/>
              </a:rPr>
              <a:t>счету 42</a:t>
            </a:r>
            <a:r>
              <a:rPr lang="ru-RU" dirty="0" smtClean="0">
                <a:latin typeface="Times New Roman" pitchFamily="18" charset="0"/>
                <a:cs typeface="Times New Roman" pitchFamily="18" charset="0"/>
              </a:rPr>
              <a:t> могут открываться следующие субсчета:</a:t>
            </a:r>
          </a:p>
          <a:p>
            <a:pPr algn="just">
              <a:buNone/>
            </a:pPr>
            <a:r>
              <a:rPr lang="ru-RU" b="1" i="1" dirty="0" smtClean="0">
                <a:latin typeface="Times New Roman" pitchFamily="18" charset="0"/>
                <a:cs typeface="Times New Roman" pitchFamily="18" charset="0"/>
              </a:rPr>
              <a:t>42.1 «Торговая наценка»;</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42.2 «НДС при формировании продажной цены».</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dirty="0" smtClean="0">
                <a:latin typeface="Times New Roman" pitchFamily="18" charset="0"/>
                <a:cs typeface="Times New Roman" pitchFamily="18" charset="0"/>
              </a:rPr>
              <a:t>Таким образом, продажная цена товара будет определяться по формуле:</a:t>
            </a:r>
          </a:p>
          <a:p>
            <a:pPr algn="just">
              <a:buNone/>
            </a:pPr>
            <a:r>
              <a:rPr lang="ru-RU" i="1" dirty="0" smtClean="0">
                <a:latin typeface="Times New Roman" pitchFamily="18" charset="0"/>
                <a:cs typeface="Times New Roman" pitchFamily="18" charset="0"/>
              </a:rPr>
              <a:t>ЦП = ТП+ТН+НДС, </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где ЦП – продажная цена; ТП – первоначальная стоимость товара; ТН – торговая наценка.</a:t>
            </a:r>
          </a:p>
          <a:p>
            <a:pPr algn="just">
              <a:buNone/>
            </a:pPr>
            <a:r>
              <a:rPr lang="ru-RU" dirty="0" smtClean="0">
                <a:latin typeface="Times New Roman" pitchFamily="18" charset="0"/>
                <a:cs typeface="Times New Roman" pitchFamily="18" charset="0"/>
              </a:rPr>
              <a:t>В бухгалтерском учете формирование продажной цены отражается проводками:</a:t>
            </a:r>
          </a:p>
          <a:p>
            <a:pPr algn="just">
              <a:buNone/>
            </a:pPr>
            <a:r>
              <a:rPr lang="ru-RU" b="1" dirty="0" smtClean="0">
                <a:latin typeface="Times New Roman" pitchFamily="18" charset="0"/>
                <a:cs typeface="Times New Roman" pitchFamily="18" charset="0"/>
              </a:rPr>
              <a:t>Д-41.1     К-60 </a:t>
            </a:r>
            <a:r>
              <a:rPr lang="ru-RU" dirty="0" smtClean="0">
                <a:latin typeface="Times New Roman" pitchFamily="18" charset="0"/>
                <a:cs typeface="Times New Roman" pitchFamily="18" charset="0"/>
              </a:rPr>
              <a:t>на первоначальную стоимость товара без НДС;</a:t>
            </a:r>
          </a:p>
          <a:p>
            <a:pPr algn="just">
              <a:buNone/>
            </a:pPr>
            <a:r>
              <a:rPr lang="ru-RU" b="1" dirty="0" smtClean="0">
                <a:latin typeface="Times New Roman" pitchFamily="18" charset="0"/>
                <a:cs typeface="Times New Roman" pitchFamily="18" charset="0"/>
              </a:rPr>
              <a:t>Д-19   К-60 </a:t>
            </a:r>
            <a:r>
              <a:rPr lang="ru-RU" dirty="0" smtClean="0">
                <a:latin typeface="Times New Roman" pitchFamily="18" charset="0"/>
                <a:cs typeface="Times New Roman" pitchFamily="18" charset="0"/>
              </a:rPr>
              <a:t>на сумму НДС от первоначальной стоимости;</a:t>
            </a:r>
          </a:p>
          <a:p>
            <a:pPr algn="just">
              <a:buNone/>
            </a:pPr>
            <a:r>
              <a:rPr lang="ru-RU" b="1" dirty="0" smtClean="0">
                <a:latin typeface="Times New Roman" pitchFamily="18" charset="0"/>
                <a:cs typeface="Times New Roman" pitchFamily="18" charset="0"/>
              </a:rPr>
              <a:t>Д-41.1   К-42.1 </a:t>
            </a:r>
            <a:r>
              <a:rPr lang="ru-RU" dirty="0" smtClean="0">
                <a:latin typeface="Times New Roman" pitchFamily="18" charset="0"/>
                <a:cs typeface="Times New Roman" pitchFamily="18" charset="0"/>
              </a:rPr>
              <a:t>отражена торговая наценка;</a:t>
            </a:r>
          </a:p>
          <a:p>
            <a:pPr algn="just">
              <a:buNone/>
            </a:pPr>
            <a:r>
              <a:rPr lang="ru-RU" b="1" dirty="0" smtClean="0">
                <a:latin typeface="Times New Roman" pitchFamily="18" charset="0"/>
                <a:cs typeface="Times New Roman" pitchFamily="18" charset="0"/>
              </a:rPr>
              <a:t>Д-41.1   К-42.2 </a:t>
            </a:r>
            <a:r>
              <a:rPr lang="ru-RU" dirty="0" smtClean="0">
                <a:latin typeface="Times New Roman" pitchFamily="18" charset="0"/>
                <a:cs typeface="Times New Roman" pitchFamily="18" charset="0"/>
              </a:rPr>
              <a:t>отражена сумма НДС при формировании продажной цены.</a:t>
            </a:r>
          </a:p>
          <a:p>
            <a:pPr algn="just">
              <a:buNone/>
            </a:pPr>
            <a:r>
              <a:rPr lang="ru-RU" dirty="0" smtClean="0">
                <a:latin typeface="Times New Roman" pitchFamily="18" charset="0"/>
                <a:cs typeface="Times New Roman" pitchFamily="18" charset="0"/>
              </a:rPr>
              <a:t>Далее при перемещении товара со склада в розницу оформляют запись</a:t>
            </a:r>
          </a:p>
          <a:p>
            <a:pPr algn="just">
              <a:buNone/>
            </a:pPr>
            <a:r>
              <a:rPr lang="ru-RU" b="1" dirty="0" smtClean="0">
                <a:latin typeface="Times New Roman" pitchFamily="18" charset="0"/>
                <a:cs typeface="Times New Roman" pitchFamily="18" charset="0"/>
              </a:rPr>
              <a:t>Д-41.2   К-41.1</a:t>
            </a:r>
            <a:r>
              <a:rPr lang="ru-RU" dirty="0" smtClean="0">
                <a:latin typeface="Times New Roman" pitchFamily="18" charset="0"/>
                <a:cs typeface="Times New Roman" pitchFamily="18" charset="0"/>
              </a:rPr>
              <a:t>. </a:t>
            </a:r>
          </a:p>
          <a:p>
            <a:endParaRPr lang="ru-RU" dirty="0"/>
          </a:p>
        </p:txBody>
      </p:sp>
    </p:spTree>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2800" dirty="0" smtClean="0">
                <a:latin typeface="Times New Roman" pitchFamily="18" charset="0"/>
                <a:cs typeface="Times New Roman" pitchFamily="18" charset="0"/>
              </a:rPr>
              <a:t>При реализации товара торговая наценка, относящаяся к реализованным товарам, списывается </a:t>
            </a:r>
            <a:r>
              <a:rPr lang="ru-RU" sz="2800" dirty="0" err="1" smtClean="0">
                <a:latin typeface="Times New Roman" pitchFamily="18" charset="0"/>
                <a:cs typeface="Times New Roman" pitchFamily="18" charset="0"/>
              </a:rPr>
              <a:t>сторнировочной</a:t>
            </a:r>
            <a:r>
              <a:rPr lang="ru-RU" sz="2800" dirty="0" smtClean="0">
                <a:latin typeface="Times New Roman" pitchFamily="18" charset="0"/>
                <a:cs typeface="Times New Roman" pitchFamily="18" charset="0"/>
              </a:rPr>
              <a:t> записью </a:t>
            </a:r>
            <a:r>
              <a:rPr lang="ru-RU" sz="2800" b="1" dirty="0" smtClean="0">
                <a:latin typeface="Times New Roman" pitchFamily="18" charset="0"/>
                <a:cs typeface="Times New Roman" pitchFamily="18" charset="0"/>
              </a:rPr>
              <a:t>Д-90.2   К-42</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Если организация реализует товары разных сортов, наименований и артикулов по разным торговым наценкам довольно сложно определить сумму реализованной торговой наценки. Для этого нужно рассчитать средний процент торговой наценки, действующий в данной организации на данный отчетный период.</a:t>
            </a:r>
          </a:p>
          <a:p>
            <a:pPr algn="just">
              <a:buNone/>
            </a:pPr>
            <a:r>
              <a:rPr lang="ru-RU" sz="2800" dirty="0" smtClean="0">
                <a:latin typeface="Times New Roman" pitchFamily="18" charset="0"/>
                <a:cs typeface="Times New Roman" pitchFamily="18" charset="0"/>
              </a:rPr>
              <a:t>Средняя торговая наценка определяется как отношение суммы всех торговых наценок к первоначальной стоимости товаров.</a:t>
            </a:r>
          </a:p>
          <a:p>
            <a:endParaRPr lang="ru-RU" dirty="0"/>
          </a:p>
        </p:txBody>
      </p:sp>
    </p:spTree>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620688"/>
          </a:xfrm>
        </p:spPr>
        <p:txBody>
          <a:bodyPr>
            <a:normAutofit fontScale="90000"/>
          </a:bodyPr>
          <a:lstStyle/>
          <a:p>
            <a:pPr algn="ctr"/>
            <a:r>
              <a:rPr lang="ru-RU" b="1" dirty="0" smtClean="0">
                <a:latin typeface="Times New Roman" pitchFamily="18" charset="0"/>
                <a:cs typeface="Times New Roman" pitchFamily="18" charset="0"/>
              </a:rPr>
              <a:t>7.4. Учет издержек обращения.</a:t>
            </a:r>
            <a:r>
              <a:rPr lang="ru-RU" dirty="0" smtClean="0"/>
              <a:t/>
            </a:r>
            <a:br>
              <a:rPr lang="ru-RU" dirty="0" smtClean="0"/>
            </a:br>
            <a:endParaRPr lang="ru-RU" dirty="0"/>
          </a:p>
        </p:txBody>
      </p:sp>
      <p:sp>
        <p:nvSpPr>
          <p:cNvPr id="3" name="Содержимое 2"/>
          <p:cNvSpPr>
            <a:spLocks noGrp="1"/>
          </p:cNvSpPr>
          <p:nvPr>
            <p:ph sz="quarter" idx="1"/>
          </p:nvPr>
        </p:nvSpPr>
        <p:spPr>
          <a:xfrm>
            <a:off x="179512" y="476672"/>
            <a:ext cx="8784976" cy="6840760"/>
          </a:xfrm>
        </p:spPr>
        <p:txBody>
          <a:bodyPr>
            <a:noAutofit/>
          </a:bodyPr>
          <a:lstStyle/>
          <a:p>
            <a:pPr algn="just">
              <a:buNone/>
            </a:pPr>
            <a:r>
              <a:rPr lang="ru-RU" sz="1800" dirty="0" smtClean="0">
                <a:latin typeface="Times New Roman" pitchFamily="18" charset="0"/>
                <a:cs typeface="Times New Roman" pitchFamily="18" charset="0"/>
              </a:rPr>
              <a:t>Для учета издержек обращения предназначен </a:t>
            </a:r>
            <a:r>
              <a:rPr lang="ru-RU" sz="1800" i="1" dirty="0" smtClean="0">
                <a:latin typeface="Times New Roman" pitchFamily="18" charset="0"/>
                <a:cs typeface="Times New Roman" pitchFamily="18" charset="0"/>
              </a:rPr>
              <a:t>счет 44 «Расходы на продажу»</a:t>
            </a:r>
            <a:r>
              <a:rPr lang="ru-RU" sz="1800" dirty="0" smtClean="0">
                <a:latin typeface="Times New Roman" pitchFamily="18" charset="0"/>
                <a:cs typeface="Times New Roman" pitchFamily="18" charset="0"/>
              </a:rPr>
              <a:t> – активный, собирательно-распределительный. По </a:t>
            </a:r>
            <a:r>
              <a:rPr lang="ru-RU" sz="1800" b="1" dirty="0" smtClean="0">
                <a:latin typeface="Times New Roman" pitchFamily="18" charset="0"/>
                <a:cs typeface="Times New Roman" pitchFamily="18" charset="0"/>
              </a:rPr>
              <a:t>Д-44 </a:t>
            </a:r>
            <a:r>
              <a:rPr lang="ru-RU" sz="1800" dirty="0" smtClean="0">
                <a:latin typeface="Times New Roman" pitchFamily="18" charset="0"/>
                <a:cs typeface="Times New Roman" pitchFamily="18" charset="0"/>
              </a:rPr>
              <a:t>счета отражают все расходы, связанные с приобретением, хранением и реализацией товаров с кредита разных счетов, т.е.  </a:t>
            </a:r>
            <a:r>
              <a:rPr lang="ru-RU" sz="1800" b="1" dirty="0" smtClean="0">
                <a:latin typeface="Times New Roman" pitchFamily="18" charset="0"/>
                <a:cs typeface="Times New Roman" pitchFamily="18" charset="0"/>
              </a:rPr>
              <a:t>Д-44   К-02, 05, 10, 60, 68, 69, 70, 71, 76, 96, 97</a:t>
            </a:r>
            <a:r>
              <a:rPr lang="ru-RU" sz="1800" dirty="0" smtClean="0">
                <a:latin typeface="Times New Roman" pitchFamily="18" charset="0"/>
                <a:cs typeface="Times New Roman" pitchFamily="18" charset="0"/>
              </a:rPr>
              <a:t>.</a:t>
            </a:r>
          </a:p>
          <a:p>
            <a:pPr algn="just">
              <a:buNone/>
            </a:pPr>
            <a:r>
              <a:rPr lang="ru-RU" sz="1800" dirty="0" smtClean="0">
                <a:latin typeface="Times New Roman" pitchFamily="18" charset="0"/>
                <a:cs typeface="Times New Roman" pitchFamily="18" charset="0"/>
              </a:rPr>
              <a:t>Аналитический учет издержек обращения осуществляется по типовой номенклатуре статей:</a:t>
            </a:r>
          </a:p>
          <a:p>
            <a:pPr algn="just"/>
            <a:r>
              <a:rPr lang="ru-RU" sz="1800" dirty="0" smtClean="0">
                <a:latin typeface="Times New Roman" pitchFamily="18" charset="0"/>
                <a:cs typeface="Times New Roman" pitchFamily="18" charset="0"/>
              </a:rPr>
              <a:t>Транспортные расходы;</a:t>
            </a:r>
          </a:p>
          <a:p>
            <a:pPr algn="just"/>
            <a:r>
              <a:rPr lang="ru-RU" sz="1800" dirty="0" smtClean="0">
                <a:latin typeface="Times New Roman" pitchFamily="18" charset="0"/>
                <a:cs typeface="Times New Roman" pitchFamily="18" charset="0"/>
              </a:rPr>
              <a:t>Расходы на оплату труда;</a:t>
            </a:r>
          </a:p>
          <a:p>
            <a:pPr algn="just"/>
            <a:r>
              <a:rPr lang="ru-RU" sz="1800" dirty="0" smtClean="0">
                <a:latin typeface="Times New Roman" pitchFamily="18" charset="0"/>
                <a:cs typeface="Times New Roman" pitchFamily="18" charset="0"/>
              </a:rPr>
              <a:t>Отчисления на социальные нужды;</a:t>
            </a:r>
          </a:p>
          <a:p>
            <a:pPr algn="just"/>
            <a:r>
              <a:rPr lang="ru-RU" sz="1800" dirty="0" smtClean="0">
                <a:latin typeface="Times New Roman" pitchFamily="18" charset="0"/>
                <a:cs typeface="Times New Roman" pitchFamily="18" charset="0"/>
              </a:rPr>
              <a:t>Расходы на аренду и содержание зданий, помещений, оборудований и инвентаря;</a:t>
            </a:r>
          </a:p>
          <a:p>
            <a:pPr algn="just"/>
            <a:r>
              <a:rPr lang="ru-RU" sz="1800" dirty="0" smtClean="0">
                <a:latin typeface="Times New Roman" pitchFamily="18" charset="0"/>
                <a:cs typeface="Times New Roman" pitchFamily="18" charset="0"/>
              </a:rPr>
              <a:t>Амортизация основных средств;</a:t>
            </a:r>
          </a:p>
          <a:p>
            <a:pPr algn="just"/>
            <a:r>
              <a:rPr lang="ru-RU" sz="1800" dirty="0" smtClean="0">
                <a:latin typeface="Times New Roman" pitchFamily="18" charset="0"/>
                <a:cs typeface="Times New Roman" pitchFamily="18" charset="0"/>
              </a:rPr>
              <a:t>Расходы на ремонт основных средств;</a:t>
            </a:r>
          </a:p>
          <a:p>
            <a:pPr algn="just"/>
            <a:r>
              <a:rPr lang="ru-RU" sz="1800" dirty="0" smtClean="0">
                <a:latin typeface="Times New Roman" pitchFamily="18" charset="0"/>
                <a:cs typeface="Times New Roman" pitchFamily="18" charset="0"/>
              </a:rPr>
              <a:t>Расходы на топливо, газ, электроэнергию для производственных нужд;</a:t>
            </a:r>
          </a:p>
          <a:p>
            <a:pPr algn="just"/>
            <a:r>
              <a:rPr lang="ru-RU" sz="1800" dirty="0" smtClean="0">
                <a:latin typeface="Times New Roman" pitchFamily="18" charset="0"/>
                <a:cs typeface="Times New Roman" pitchFamily="18" charset="0"/>
              </a:rPr>
              <a:t>Расходы по хранению, подработке, подсортировке и упаковке товаров;</a:t>
            </a:r>
          </a:p>
          <a:p>
            <a:pPr algn="just"/>
            <a:r>
              <a:rPr lang="ru-RU" sz="1800" dirty="0" smtClean="0">
                <a:latin typeface="Times New Roman" pitchFamily="18" charset="0"/>
                <a:cs typeface="Times New Roman" pitchFamily="18" charset="0"/>
              </a:rPr>
              <a:t>Расходы на рекламу;</a:t>
            </a:r>
          </a:p>
          <a:p>
            <a:pPr algn="just"/>
            <a:r>
              <a:rPr lang="ru-RU" sz="1800" dirty="0" smtClean="0">
                <a:latin typeface="Times New Roman" pitchFamily="18" charset="0"/>
                <a:cs typeface="Times New Roman" pitchFamily="18" charset="0"/>
              </a:rPr>
              <a:t>Затраты по оплате процентов за использование заемных средств;</a:t>
            </a:r>
          </a:p>
          <a:p>
            <a:pPr algn="just"/>
            <a:r>
              <a:rPr lang="ru-RU" sz="1800" dirty="0" smtClean="0">
                <a:latin typeface="Times New Roman" pitchFamily="18" charset="0"/>
                <a:cs typeface="Times New Roman" pitchFamily="18" charset="0"/>
              </a:rPr>
              <a:t>Потери товаров и технологические отходы;</a:t>
            </a:r>
          </a:p>
          <a:p>
            <a:pPr algn="just"/>
            <a:r>
              <a:rPr lang="ru-RU" sz="1800" dirty="0" smtClean="0">
                <a:latin typeface="Times New Roman" pitchFamily="18" charset="0"/>
                <a:cs typeface="Times New Roman" pitchFamily="18" charset="0"/>
              </a:rPr>
              <a:t>Расходы на тару;</a:t>
            </a:r>
          </a:p>
          <a:p>
            <a:pPr algn="just"/>
            <a:r>
              <a:rPr lang="ru-RU" sz="1800" dirty="0" smtClean="0">
                <a:latin typeface="Times New Roman" pitchFamily="18" charset="0"/>
                <a:cs typeface="Times New Roman" pitchFamily="18" charset="0"/>
              </a:rPr>
              <a:t>Прочие расходы;</a:t>
            </a:r>
          </a:p>
        </p:txBody>
      </p:sp>
    </p:spTree>
  </p:cSld>
  <p:clrMapOvr>
    <a:masterClrMapping/>
  </p:clrMapOvr>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800" dirty="0" smtClean="0">
                <a:latin typeface="Times New Roman" pitchFamily="18" charset="0"/>
                <a:cs typeface="Times New Roman" pitchFamily="18" charset="0"/>
              </a:rPr>
              <a:t>По окончании месяца все затраты, учтенные по </a:t>
            </a:r>
            <a:r>
              <a:rPr lang="ru-RU" sz="2800" b="1" dirty="0" smtClean="0">
                <a:latin typeface="Times New Roman" pitchFamily="18" charset="0"/>
                <a:cs typeface="Times New Roman" pitchFamily="18" charset="0"/>
              </a:rPr>
              <a:t>Д-44</a:t>
            </a:r>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счета</a:t>
            </a:r>
            <a:r>
              <a:rPr lang="ru-RU" sz="2800" dirty="0" smtClean="0">
                <a:latin typeface="Times New Roman" pitchFamily="18" charset="0"/>
                <a:cs typeface="Times New Roman" pitchFamily="18" charset="0"/>
              </a:rPr>
              <a:t> списываются на уменьшение выручки</a:t>
            </a:r>
          </a:p>
          <a:p>
            <a:pPr algn="just">
              <a:buNone/>
            </a:pPr>
            <a:r>
              <a:rPr lang="ru-RU" sz="2800" b="1" dirty="0" smtClean="0">
                <a:latin typeface="Times New Roman" pitchFamily="18" charset="0"/>
                <a:cs typeface="Times New Roman" pitchFamily="18" charset="0"/>
              </a:rPr>
              <a:t>Д-90.2   К-44</a:t>
            </a:r>
            <a:r>
              <a:rPr lang="ru-RU" sz="2800" dirty="0" smtClean="0">
                <a:latin typeface="Times New Roman" pitchFamily="18" charset="0"/>
                <a:cs typeface="Times New Roman" pitchFamily="18" charset="0"/>
              </a:rPr>
              <a:t>.</a:t>
            </a:r>
            <a:r>
              <a:rPr lang="ru-RU" sz="2800" b="1" dirty="0" smtClean="0">
                <a:latin typeface="Times New Roman" pitchFamily="18" charset="0"/>
                <a:cs typeface="Times New Roman" pitchFamily="18" charset="0"/>
              </a:rPr>
              <a:t> </a:t>
            </a:r>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Однако, расходы, которые подлежат распределению, полностью не списываются, а распределяются между остатками товаров на складе на конец месяца и проданными товарами. Распределению подлежат транспортные расходы, т.е. услуги сторонних организаций по хранению и доставке, а так же стоимость израсходованных материалов на специальное оборудование транспорта.</a:t>
            </a:r>
          </a:p>
          <a:p>
            <a:endParaRPr lang="ru-RU" dirty="0"/>
          </a:p>
        </p:txBody>
      </p:sp>
    </p:spTree>
  </p:cSld>
  <p:clrMapOvr>
    <a:masterClrMapping/>
  </p:clrMapOvr>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sz="3200" dirty="0" smtClean="0">
                <a:latin typeface="Times New Roman" pitchFamily="18" charset="0"/>
                <a:cs typeface="Times New Roman" pitchFamily="18" charset="0"/>
              </a:rPr>
              <a:t>Для того чтобы распределить издержки обращения, необходимо определить процент транспортных расходов, приходящиеся на остатки товаров и на проданные товары. Затем полученный процент транспортных расходов умножают на стоимость остатков товаров и получают конечное сальдо по </a:t>
            </a:r>
            <a:r>
              <a:rPr lang="ru-RU" sz="3200" i="1" dirty="0" smtClean="0">
                <a:latin typeface="Times New Roman" pitchFamily="18" charset="0"/>
                <a:cs typeface="Times New Roman" pitchFamily="18" charset="0"/>
              </a:rPr>
              <a:t>счету 44</a:t>
            </a:r>
            <a:r>
              <a:rPr lang="ru-RU" sz="3200" dirty="0" smtClean="0">
                <a:latin typeface="Times New Roman" pitchFamily="18" charset="0"/>
                <a:cs typeface="Times New Roman" pitchFamily="18" charset="0"/>
              </a:rPr>
              <a:t>. Затем отражают сумму транспортных расходов, подлежащих списанию, т.е. кредитовый оборот по </a:t>
            </a:r>
            <a:r>
              <a:rPr lang="ru-RU" sz="3200" i="1" dirty="0" smtClean="0">
                <a:latin typeface="Times New Roman" pitchFamily="18" charset="0"/>
                <a:cs typeface="Times New Roman" pitchFamily="18" charset="0"/>
              </a:rPr>
              <a:t>счету 44</a:t>
            </a:r>
            <a:r>
              <a:rPr lang="ru-RU" sz="3200" dirty="0" smtClean="0">
                <a:latin typeface="Times New Roman" pitchFamily="18" charset="0"/>
                <a:cs typeface="Times New Roman" pitchFamily="18" charset="0"/>
              </a:rPr>
              <a:t>. Он рассчитывается по формуле:</a:t>
            </a:r>
          </a:p>
          <a:p>
            <a:pPr algn="just">
              <a:buNone/>
            </a:pPr>
            <a:r>
              <a:rPr lang="ru-RU" sz="3200" i="1" dirty="0" smtClean="0">
                <a:latin typeface="Times New Roman" pitchFamily="18" charset="0"/>
                <a:cs typeface="Times New Roman" pitchFamily="18" charset="0"/>
              </a:rPr>
              <a:t>КО 44 = </a:t>
            </a:r>
            <a:r>
              <a:rPr lang="ru-RU" sz="3200" i="1" dirty="0" err="1" smtClean="0">
                <a:latin typeface="Times New Roman" pitchFamily="18" charset="0"/>
                <a:cs typeface="Times New Roman" pitchFamily="18" charset="0"/>
              </a:rPr>
              <a:t>Сн</a:t>
            </a:r>
            <a:r>
              <a:rPr lang="ru-RU" sz="3200" i="1" dirty="0" smtClean="0">
                <a:latin typeface="Times New Roman" pitchFamily="18" charset="0"/>
                <a:cs typeface="Times New Roman" pitchFamily="18" charset="0"/>
              </a:rPr>
              <a:t> 44 + ДО 44 – </a:t>
            </a:r>
            <a:r>
              <a:rPr lang="ru-RU" sz="3200" i="1" dirty="0" err="1" smtClean="0">
                <a:latin typeface="Times New Roman" pitchFamily="18" charset="0"/>
                <a:cs typeface="Times New Roman" pitchFamily="18" charset="0"/>
              </a:rPr>
              <a:t>Ск</a:t>
            </a:r>
            <a:r>
              <a:rPr lang="ru-RU" sz="3200" i="1" dirty="0" smtClean="0">
                <a:latin typeface="Times New Roman" pitchFamily="18" charset="0"/>
                <a:cs typeface="Times New Roman" pitchFamily="18" charset="0"/>
              </a:rPr>
              <a:t> 44</a:t>
            </a:r>
            <a:endParaRPr lang="ru-RU" sz="3200" dirty="0" smtClean="0">
              <a:latin typeface="Times New Roman" pitchFamily="18" charset="0"/>
              <a:cs typeface="Times New Roman" pitchFamily="18" charset="0"/>
            </a:endParaRPr>
          </a:p>
          <a:p>
            <a:endParaRPr lang="ru-RU" dirty="0"/>
          </a:p>
        </p:txBody>
      </p:sp>
    </p:spTree>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7467600" cy="580926"/>
          </a:xfrm>
        </p:spPr>
        <p:txBody>
          <a:bodyPr/>
          <a:lstStyle/>
          <a:p>
            <a:pPr algn="ctr"/>
            <a:r>
              <a:rPr lang="ru-RU" b="1" dirty="0" smtClean="0">
                <a:latin typeface="Times New Roman" pitchFamily="18" charset="0"/>
                <a:cs typeface="Times New Roman" pitchFamily="18" charset="0"/>
              </a:rPr>
              <a:t>7.5. Учет реализации товаров.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764704"/>
            <a:ext cx="7467600" cy="5709248"/>
          </a:xfrm>
        </p:spPr>
        <p:txBody>
          <a:bodyPr>
            <a:normAutofit/>
          </a:bodyPr>
          <a:lstStyle/>
          <a:p>
            <a:pPr algn="just">
              <a:buNone/>
            </a:pPr>
            <a:r>
              <a:rPr lang="ru-RU" dirty="0" smtClean="0">
                <a:latin typeface="Times New Roman" pitchFamily="18" charset="0"/>
                <a:cs typeface="Times New Roman" pitchFamily="18" charset="0"/>
              </a:rPr>
              <a:t>Отгрузка товаров оптовыми организациями производится в соответствии с заключенными договорами. В договорах указывают наименование товаров, их сорт, цену, сумму НДС, штрафные санкции за нарушение условий договора, сроки оплаты, гарантии оплаты, за чей счет оплачиваются транспортные расходы, а так же форс-мажорные обстоятельства. В зависимости от способа отгрузки товаров оформляют отгрузочные документы: накладные, товарно-транспортно накладные, ж/</a:t>
            </a:r>
            <a:r>
              <a:rPr lang="ru-RU" dirty="0" err="1" smtClean="0">
                <a:latin typeface="Times New Roman" pitchFamily="18" charset="0"/>
                <a:cs typeface="Times New Roman" pitchFamily="18" charset="0"/>
              </a:rPr>
              <a:t>д</a:t>
            </a:r>
            <a:r>
              <a:rPr lang="ru-RU" dirty="0" smtClean="0">
                <a:latin typeface="Times New Roman" pitchFamily="18" charset="0"/>
                <a:cs typeface="Times New Roman" pitchFamily="18" charset="0"/>
              </a:rPr>
              <a:t> накладные, спецификации, и, обязательно выписывают счет-фактуру, которую регистрируют в журнале регистрации выписанных </a:t>
            </a:r>
            <a:r>
              <a:rPr lang="ru-RU" dirty="0" err="1" smtClean="0">
                <a:latin typeface="Times New Roman" pitchFamily="18" charset="0"/>
                <a:cs typeface="Times New Roman" pitchFamily="18" charset="0"/>
              </a:rPr>
              <a:t>счет-фактур</a:t>
            </a:r>
            <a:r>
              <a:rPr lang="ru-RU" dirty="0" smtClean="0">
                <a:latin typeface="Times New Roman" pitchFamily="18" charset="0"/>
                <a:cs typeface="Times New Roman" pitchFamily="18" charset="0"/>
              </a:rPr>
              <a:t> и, затем заносят в книгу продаж</a:t>
            </a:r>
            <a:endParaRPr lang="ru-RU"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10000"/>
          </a:bodyPr>
          <a:lstStyle/>
          <a:p>
            <a:pPr algn="just">
              <a:buNone/>
            </a:pPr>
            <a:r>
              <a:rPr lang="ru-RU" dirty="0" smtClean="0"/>
              <a:t>		</a:t>
            </a:r>
            <a:r>
              <a:rPr lang="ru-RU" sz="2800" dirty="0" smtClean="0"/>
              <a:t>Основные требования, предъявляемые к ведению бухгалтерского учета, установлены государством в Федеральном законе от 06 декабря 2011 г. № 402-ФЗ «О бухгалтерском учете»: </a:t>
            </a:r>
            <a:r>
              <a:rPr lang="ru-RU" sz="2800" i="1" dirty="0" smtClean="0"/>
              <a:t>ведение бухгалтерского учета имущества, обязательств и хозяйственных операций в валюте Российской Федерации — в рублях; учет имущества, являющееся собственностью организации, обособленно от имущества других юридических лиц, находящегося у данной организации; ведение бухгалтерского учета организацией непрерывно с момента ее регистрации в качестве юридического лица до реорганизации или ликвидации; ведение организацией бухгалтерского учета имущества, обязательств и хозяйственных операций путем двойной записи на взаимосвязанных счетах бухгалтерского учета, включенных в ее рабочий план счетов и др.</a:t>
            </a:r>
            <a:endParaRPr lang="ru-RU" dirty="0" smtClean="0"/>
          </a:p>
        </p:txBody>
      </p:sp>
    </p:spTree>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sz="3200" dirty="0" smtClean="0">
                <a:latin typeface="Times New Roman" pitchFamily="18" charset="0"/>
                <a:cs typeface="Times New Roman" pitchFamily="18" charset="0"/>
              </a:rPr>
              <a:t>Аналитический учет реализации товаров ведутся в разрезе товаров, материалов и покупателей. В бухгалтерском учете регистром аналитического учета реализации товаров является ведомость № 16.</a:t>
            </a:r>
          </a:p>
          <a:p>
            <a:pPr algn="just">
              <a:buNone/>
            </a:pPr>
            <a:r>
              <a:rPr lang="ru-RU" sz="3200" dirty="0" smtClean="0">
                <a:latin typeface="Times New Roman" pitchFamily="18" charset="0"/>
                <a:cs typeface="Times New Roman" pitchFamily="18" charset="0"/>
              </a:rPr>
              <a:t>Регистром синтетического учета реализации товаров является журнал-ордер № 11. Отпущенные товары списываются на реализацию по покупной стоимости в зависимости от способа организации хранения товаров, что оформляется в учете записью</a:t>
            </a:r>
          </a:p>
          <a:p>
            <a:pPr algn="just">
              <a:buNone/>
            </a:pPr>
            <a:r>
              <a:rPr lang="ru-RU" sz="3200" b="1" dirty="0" smtClean="0">
                <a:latin typeface="Times New Roman" pitchFamily="18" charset="0"/>
                <a:cs typeface="Times New Roman" pitchFamily="18" charset="0"/>
              </a:rPr>
              <a:t>Д-90.2 К-41.1</a:t>
            </a:r>
          </a:p>
          <a:p>
            <a:endParaRPr lang="ru-RU" dirty="0"/>
          </a:p>
        </p:txBody>
      </p:sp>
    </p:spTree>
  </p:cSld>
  <p:clrMapOvr>
    <a:masterClrMapping/>
  </p:clrMapOvr>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8136904" cy="6858000"/>
          </a:xfrm>
        </p:spPr>
        <p:txBody>
          <a:bodyPr>
            <a:noAutofit/>
          </a:bodyPr>
          <a:lstStyle/>
          <a:p>
            <a:pPr algn="just">
              <a:buNone/>
            </a:pPr>
            <a:r>
              <a:rPr lang="ru-RU" sz="2500" dirty="0" smtClean="0">
                <a:latin typeface="Times New Roman" pitchFamily="18" charset="0"/>
                <a:cs typeface="Times New Roman" pitchFamily="18" charset="0"/>
              </a:rPr>
              <a:t>При ведении складского учета по партиям можно легко определить покупную стоимость отпущенных на реализацию товаров на основании данных первичных документов, т.к. каждая партия регистрируется и учитывается отдельно. При сортовом способе учета возможны трудности в определении стоимости отпущенных на реализацию товаров. Вследствие того что товары одного сорта имеют разную стоимость в зависимости от поступлении во времени. При этом способе хранения товаров их можно списать с применением одного из методов оценки товаров в соответствии с ПБУ 5/01 «Учет материально-производственных запасов»:</a:t>
            </a:r>
          </a:p>
          <a:p>
            <a:pPr marL="457200" lvl="0" indent="-457200" algn="just">
              <a:buFont typeface="+mj-lt"/>
              <a:buAutoNum type="arabicPeriod"/>
            </a:pPr>
            <a:r>
              <a:rPr lang="ru-RU" sz="2500" dirty="0" smtClean="0">
                <a:latin typeface="Times New Roman" pitchFamily="18" charset="0"/>
                <a:cs typeface="Times New Roman" pitchFamily="18" charset="0"/>
              </a:rPr>
              <a:t>по стоимости единицы запасов</a:t>
            </a:r>
          </a:p>
          <a:p>
            <a:pPr marL="457200" lvl="0" indent="-457200" algn="just">
              <a:buFont typeface="+mj-lt"/>
              <a:buAutoNum type="arabicPeriod"/>
            </a:pPr>
            <a:r>
              <a:rPr lang="ru-RU" sz="2500" dirty="0" smtClean="0">
                <a:latin typeface="Times New Roman" pitchFamily="18" charset="0"/>
                <a:cs typeface="Times New Roman" pitchFamily="18" charset="0"/>
              </a:rPr>
              <a:t>по средней стоимости</a:t>
            </a:r>
          </a:p>
          <a:p>
            <a:pPr marL="457200" lvl="0" indent="-457200" algn="just">
              <a:buFont typeface="+mj-lt"/>
              <a:buAutoNum type="arabicPeriod"/>
            </a:pPr>
            <a:r>
              <a:rPr lang="ru-RU" sz="2500" dirty="0" smtClean="0">
                <a:latin typeface="Times New Roman" pitchFamily="18" charset="0"/>
                <a:cs typeface="Times New Roman" pitchFamily="18" charset="0"/>
              </a:rPr>
              <a:t>по методу ФИФО</a:t>
            </a:r>
          </a:p>
          <a:p>
            <a:pPr algn="just">
              <a:buNone/>
            </a:pPr>
            <a:endParaRPr lang="ru-RU" sz="2500" dirty="0">
              <a:latin typeface="Times New Roman" pitchFamily="18" charset="0"/>
              <a:cs typeface="Times New Roman" pitchFamily="18" charset="0"/>
            </a:endParaRPr>
          </a:p>
        </p:txBody>
      </p:sp>
    </p:spTree>
  </p:cSld>
  <p:clrMapOvr>
    <a:masterClrMapping/>
  </p:clrMapOvr>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7467600" cy="836712"/>
          </a:xfrm>
        </p:spPr>
        <p:txBody>
          <a:bodyPr>
            <a:normAutofit fontScale="90000"/>
          </a:bodyPr>
          <a:lstStyle/>
          <a:p>
            <a:pPr algn="ctr"/>
            <a:r>
              <a:rPr lang="ru-RU" dirty="0" smtClean="0"/>
              <a:t/>
            </a:r>
            <a:br>
              <a:rPr lang="ru-RU" dirty="0" smtClean="0"/>
            </a:br>
            <a:r>
              <a:rPr lang="ru-RU" sz="4000" b="1" dirty="0" smtClean="0">
                <a:latin typeface="Times New Roman" pitchFamily="18" charset="0"/>
                <a:cs typeface="Times New Roman" pitchFamily="18" charset="0"/>
              </a:rPr>
              <a:t>Тема 9. УЧЕТ ДЕНЕЖНЫХ СРЕДСТВ.</a:t>
            </a:r>
            <a:r>
              <a:rPr lang="ru-RU" b="1" dirty="0" smtClean="0"/>
              <a:t/>
            </a:r>
            <a:br>
              <a:rPr lang="ru-RU" b="1" dirty="0" smtClean="0"/>
            </a:b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96752"/>
            <a:ext cx="7467600" cy="5277200"/>
          </a:xfrm>
        </p:spPr>
        <p:txBody>
          <a:bodyPr>
            <a:normAutofit/>
          </a:bodyPr>
          <a:lstStyle/>
          <a:p>
            <a:pPr marL="457200" lvl="0" indent="-457200" algn="just">
              <a:buFont typeface="+mj-lt"/>
              <a:buAutoNum type="arabicPeriod"/>
            </a:pPr>
            <a:r>
              <a:rPr lang="ru-RU" sz="3600" b="1" dirty="0" smtClean="0">
                <a:latin typeface="Times New Roman" pitchFamily="18" charset="0"/>
                <a:cs typeface="Times New Roman" pitchFamily="18" charset="0"/>
              </a:rPr>
              <a:t>Задачи учета денежных средств.</a:t>
            </a:r>
            <a:endParaRPr lang="ru-RU" sz="3600" dirty="0" smtClean="0">
              <a:latin typeface="Times New Roman" pitchFamily="18" charset="0"/>
              <a:cs typeface="Times New Roman" pitchFamily="18" charset="0"/>
            </a:endParaRPr>
          </a:p>
          <a:p>
            <a:pPr marL="457200" lvl="0" indent="-457200" algn="just">
              <a:buFont typeface="+mj-lt"/>
              <a:buAutoNum type="arabicPeriod"/>
            </a:pPr>
            <a:r>
              <a:rPr lang="ru-RU" sz="3600" b="1" dirty="0" smtClean="0">
                <a:latin typeface="Times New Roman" pitchFamily="18" charset="0"/>
                <a:cs typeface="Times New Roman" pitchFamily="18" charset="0"/>
              </a:rPr>
              <a:t>Учет кассовых операций.</a:t>
            </a:r>
            <a:endParaRPr lang="ru-RU" sz="3600" dirty="0" smtClean="0">
              <a:latin typeface="Times New Roman" pitchFamily="18" charset="0"/>
              <a:cs typeface="Times New Roman" pitchFamily="18" charset="0"/>
            </a:endParaRPr>
          </a:p>
          <a:p>
            <a:pPr marL="457200" lvl="0" indent="-457200" algn="just">
              <a:buFont typeface="+mj-lt"/>
              <a:buAutoNum type="arabicPeriod"/>
            </a:pPr>
            <a:r>
              <a:rPr lang="ru-RU" sz="3600" b="1" dirty="0" smtClean="0">
                <a:latin typeface="Times New Roman" pitchFamily="18" charset="0"/>
                <a:cs typeface="Times New Roman" pitchFamily="18" charset="0"/>
              </a:rPr>
              <a:t>Учет операций по расчетному счету.</a:t>
            </a:r>
            <a:endParaRPr lang="ru-RU" sz="3600" dirty="0" smtClean="0">
              <a:latin typeface="Times New Roman" pitchFamily="18" charset="0"/>
              <a:cs typeface="Times New Roman" pitchFamily="18" charset="0"/>
            </a:endParaRPr>
          </a:p>
          <a:p>
            <a:pPr marL="457200" lvl="0" indent="-457200" algn="just">
              <a:buFont typeface="+mj-lt"/>
              <a:buAutoNum type="arabicPeriod"/>
            </a:pPr>
            <a:r>
              <a:rPr lang="ru-RU" sz="3600" b="1" dirty="0" smtClean="0">
                <a:latin typeface="Times New Roman" pitchFamily="18" charset="0"/>
                <a:cs typeface="Times New Roman" pitchFamily="18" charset="0"/>
              </a:rPr>
              <a:t>Учет операций на прочих счетах в банках и переводов в пути.</a:t>
            </a:r>
            <a:endParaRPr lang="ru-RU" sz="3600" dirty="0" smtClean="0">
              <a:latin typeface="Times New Roman" pitchFamily="18" charset="0"/>
              <a:cs typeface="Times New Roman" pitchFamily="18" charset="0"/>
            </a:endParaRPr>
          </a:p>
          <a:p>
            <a:pPr marL="457200" indent="-457200" algn="just">
              <a:buFont typeface="+mj-lt"/>
              <a:buAutoNum type="arabicPeriod"/>
            </a:pPr>
            <a:r>
              <a:rPr lang="ru-RU" sz="3600" b="1" dirty="0" smtClean="0">
                <a:latin typeface="Times New Roman" pitchFamily="18" charset="0"/>
                <a:cs typeface="Times New Roman" pitchFamily="18" charset="0"/>
              </a:rPr>
              <a:t>Особенности учета операций на валютных счетах.</a:t>
            </a:r>
            <a:endParaRPr lang="ru-RU" sz="3600" dirty="0">
              <a:latin typeface="Times New Roman" pitchFamily="18" charset="0"/>
              <a:cs typeface="Times New Roman" pitchFamily="18" charset="0"/>
            </a:endParaRPr>
          </a:p>
        </p:txBody>
      </p:sp>
    </p:spTree>
  </p:cSld>
  <p:clrMapOvr>
    <a:masterClrMapping/>
  </p:clrMapOvr>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1.Задачи учета денежных средств</a:t>
            </a:r>
            <a:r>
              <a:rPr lang="ru-RU" b="1" dirty="0" smtClean="0"/>
              <a:t/>
            </a:r>
            <a:br>
              <a:rPr lang="ru-RU" b="1" dirty="0" smtClean="0"/>
            </a:br>
            <a:endParaRPr lang="ru-RU" dirty="0"/>
          </a:p>
        </p:txBody>
      </p:sp>
      <p:sp>
        <p:nvSpPr>
          <p:cNvPr id="3" name="Содержимое 2"/>
          <p:cNvSpPr>
            <a:spLocks noGrp="1"/>
          </p:cNvSpPr>
          <p:nvPr>
            <p:ph sz="quarter" idx="1"/>
          </p:nvPr>
        </p:nvSpPr>
        <p:spPr>
          <a:xfrm>
            <a:off x="467544" y="908720"/>
            <a:ext cx="7467600" cy="5688632"/>
          </a:xfrm>
        </p:spPr>
        <p:txBody>
          <a:bodyPr>
            <a:normAutofit fontScale="92500" lnSpcReduction="20000"/>
          </a:bodyPr>
          <a:lstStyle/>
          <a:p>
            <a:pPr algn="just">
              <a:buNone/>
            </a:pPr>
            <a:r>
              <a:rPr lang="ru-RU" dirty="0" smtClean="0">
                <a:latin typeface="Times New Roman" pitchFamily="18" charset="0"/>
                <a:cs typeface="Times New Roman" pitchFamily="18" charset="0"/>
              </a:rPr>
              <a:t>Денежные средства являются наиболее ликвидной частью актива предприятия, готовы к погашению любых обязательств.</a:t>
            </a:r>
          </a:p>
          <a:p>
            <a:pPr algn="just">
              <a:buNone/>
            </a:pPr>
            <a:r>
              <a:rPr lang="ru-RU" dirty="0" smtClean="0">
                <a:latin typeface="Times New Roman" pitchFamily="18" charset="0"/>
                <a:cs typeface="Times New Roman" pitchFamily="18" charset="0"/>
              </a:rPr>
              <a:t>Основные задачи учета денежных средств:</a:t>
            </a:r>
          </a:p>
          <a:p>
            <a:pPr algn="just">
              <a:buNone/>
            </a:pPr>
            <a:r>
              <a:rPr lang="ru-RU" dirty="0" smtClean="0">
                <a:latin typeface="Times New Roman" pitchFamily="18" charset="0"/>
                <a:cs typeface="Times New Roman" pitchFamily="18" charset="0"/>
              </a:rPr>
              <a:t>- проверка правильности документального оформления и законности операций с денежными средствами, своевременное и полное отражение денежных средств в учете;</a:t>
            </a:r>
          </a:p>
          <a:p>
            <a:pPr algn="just">
              <a:buNone/>
            </a:pPr>
            <a:r>
              <a:rPr lang="ru-RU" dirty="0" smtClean="0">
                <a:latin typeface="Times New Roman" pitchFamily="18" charset="0"/>
                <a:cs typeface="Times New Roman" pitchFamily="18" charset="0"/>
              </a:rPr>
              <a:t>- контроль за соблюдением кассовой расчетной дисциплины, строгий повседневный контроль за сохранностью наличных денег, валюты и ценных бумаг в кассе;</a:t>
            </a:r>
          </a:p>
          <a:p>
            <a:pPr algn="just">
              <a:buNone/>
            </a:pPr>
            <a:r>
              <a:rPr lang="ru-RU" dirty="0" smtClean="0">
                <a:latin typeface="Times New Roman" pitchFamily="18" charset="0"/>
                <a:cs typeface="Times New Roman" pitchFamily="18" charset="0"/>
              </a:rPr>
              <a:t>- своевременное проведение инвентаризации денежных средств и выявление ее результатов;</a:t>
            </a:r>
          </a:p>
          <a:p>
            <a:pPr algn="just">
              <a:buNone/>
            </a:pPr>
            <a:r>
              <a:rPr lang="ru-RU" dirty="0" smtClean="0">
                <a:latin typeface="Times New Roman" pitchFamily="18" charset="0"/>
                <a:cs typeface="Times New Roman" pitchFamily="18" charset="0"/>
              </a:rPr>
              <a:t>- изыскание возможностей для рационального вложения свободных денежных средств как источника финансирования инвестиций, приносящего доход;</a:t>
            </a:r>
          </a:p>
          <a:p>
            <a:pPr algn="just">
              <a:buNone/>
            </a:pPr>
            <a:r>
              <a:rPr lang="ru-RU" dirty="0" smtClean="0">
                <a:latin typeface="Times New Roman" pitchFamily="18" charset="0"/>
                <a:cs typeface="Times New Roman" pitchFamily="18" charset="0"/>
              </a:rPr>
              <a:t>- контроль за правильностью и своевременностью расчетов с бюджетом, банками, персоналом, предприятиями и организациями.</a:t>
            </a:r>
          </a:p>
        </p:txBody>
      </p:sp>
    </p:spTree>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85312"/>
          </a:xfrm>
        </p:spPr>
        <p:txBody>
          <a:bodyPr>
            <a:normAutofit/>
          </a:bodyPr>
          <a:lstStyle/>
          <a:p>
            <a:pPr algn="just">
              <a:buNone/>
            </a:pPr>
            <a:r>
              <a:rPr lang="ru-RU" dirty="0" smtClean="0">
                <a:latin typeface="Times New Roman" pitchFamily="18" charset="0"/>
                <a:cs typeface="Times New Roman" pitchFamily="18" charset="0"/>
              </a:rPr>
              <a:t>Движение денежных средств предприятия ведется на следующих субсчетах бухгалтерского учета:</a:t>
            </a:r>
          </a:p>
          <a:p>
            <a:pPr algn="just"/>
            <a:r>
              <a:rPr lang="ru-RU" b="1" i="1" dirty="0" smtClean="0">
                <a:latin typeface="Times New Roman" pitchFamily="18" charset="0"/>
                <a:cs typeface="Times New Roman" pitchFamily="18" charset="0"/>
              </a:rPr>
              <a:t>50 «Касса»;</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51 «Расчетные счета»;</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52 «Валютные счета»;</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55 «Специальные счета в банках»;</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57 «Переводы в пути».</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Организация составляет форму «Отчет о движении денежных средств» в составе годовой бухгалтерской отчетности и предоставляет ее пользователям и в налоговые органы. В Бухгалтерском балансе денежные средства отражаются в разделе </a:t>
            </a:r>
            <a:r>
              <a:rPr lang="en-US" dirty="0" smtClean="0">
                <a:latin typeface="Times New Roman" pitchFamily="18" charset="0"/>
                <a:cs typeface="Times New Roman" pitchFamily="18" charset="0"/>
              </a:rPr>
              <a:t>II</a:t>
            </a:r>
            <a:r>
              <a:rPr lang="ru-RU" dirty="0" smtClean="0">
                <a:latin typeface="Times New Roman" pitchFamily="18" charset="0"/>
                <a:cs typeface="Times New Roman" pitchFamily="18" charset="0"/>
              </a:rPr>
              <a:t> «Оборотные активы» по строке 1250 «Денежные средства».</a:t>
            </a:r>
          </a:p>
          <a:p>
            <a:endParaRPr lang="ru-RU" dirty="0"/>
          </a:p>
        </p:txBody>
      </p:sp>
    </p:spTree>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2.Учет кассовых операций</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539552" y="1556792"/>
            <a:ext cx="7920880" cy="4608512"/>
          </a:xfrm>
        </p:spPr>
        <p:txBody>
          <a:bodyPr>
            <a:noAutofit/>
          </a:bodyPr>
          <a:lstStyle/>
          <a:p>
            <a:pPr algn="just">
              <a:buNone/>
            </a:pPr>
            <a:r>
              <a:rPr lang="ru-RU" sz="3200" dirty="0" smtClean="0">
                <a:latin typeface="Times New Roman" pitchFamily="18" charset="0"/>
                <a:cs typeface="Times New Roman" pitchFamily="18" charset="0"/>
              </a:rPr>
              <a:t>Положение ЦБ РФ «О порядке ведения кассовых операций с банкнотами и монетой Банка России на территории РФ» от 12.10.2011 г. № 373-П.</a:t>
            </a:r>
          </a:p>
          <a:p>
            <a:pPr algn="just">
              <a:buNone/>
            </a:pPr>
            <a:r>
              <a:rPr lang="ru-RU" sz="3200" dirty="0" smtClean="0">
                <a:latin typeface="Times New Roman" pitchFamily="18" charset="0"/>
                <a:cs typeface="Times New Roman" pitchFamily="18" charset="0"/>
              </a:rPr>
              <a:t>ОК 011-93. Общероссийский классификатор управленческой документации. Утв. Постановлением Госстандарта России от 30.12.1993 г. № 299, в ред. От 24.05.2012 г.</a:t>
            </a:r>
          </a:p>
        </p:txBody>
      </p:sp>
    </p:spTree>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latin typeface="Times New Roman" pitchFamily="18" charset="0"/>
                <a:cs typeface="Times New Roman" pitchFamily="18" charset="0"/>
              </a:rPr>
              <a:t>2.1 Ведение кассовых операций. </a:t>
            </a:r>
            <a:r>
              <a:rPr lang="ru-RU" dirty="0" smtClean="0"/>
              <a:t/>
            </a:r>
            <a:br>
              <a:rPr lang="ru-RU"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fontScale="92500" lnSpcReduction="10000"/>
          </a:bodyPr>
          <a:lstStyle/>
          <a:p>
            <a:pPr algn="just">
              <a:buNone/>
            </a:pPr>
            <a:r>
              <a:rPr lang="ru-RU" dirty="0" smtClean="0">
                <a:latin typeface="Times New Roman" pitchFamily="18" charset="0"/>
                <a:cs typeface="Times New Roman" pitchFamily="18" charset="0"/>
              </a:rPr>
              <a:t>Использование наличных денег при расчетах регламентируется Положением Центрального Банка № 373-П. К кассовым операциям относятся операции, связанные с получением и расходованием наличных денег непосредственно из кассы предприятия. </a:t>
            </a:r>
          </a:p>
          <a:p>
            <a:pPr algn="just">
              <a:buNone/>
            </a:pPr>
            <a:r>
              <a:rPr lang="ru-RU" dirty="0" smtClean="0">
                <a:latin typeface="Times New Roman" pitchFamily="18" charset="0"/>
                <a:cs typeface="Times New Roman" pitchFamily="18" charset="0"/>
              </a:rPr>
              <a:t>В соответствии с Положением Центрального Банка № 373-П наличные деньги должны храниться в кассе предприятия в пределах установленного лимита. Наличные денежные средства сверх установленного лимита предприятие обязано сдавать в банк в порядке и в сроки, установленные банком. Сверх установленного лимита допускается хранение наличных денег, полученных на выплату зарплаты в течение 5 дней, включая день получения денег в банке, а в районах крайнего севера в течение 7 дней. При нарушении лимита денежной наличности с предприятия взимается штраф в трехкратном размере от сверхлимитной суммы. </a:t>
            </a:r>
          </a:p>
          <a:p>
            <a:endParaRPr lang="ru-RU" dirty="0"/>
          </a:p>
        </p:txBody>
      </p:sp>
    </p:spTree>
  </p:cSld>
  <p:clrMapOvr>
    <a:masterClrMapping/>
  </p:clrMapOvr>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992888" cy="6285312"/>
          </a:xfrm>
        </p:spPr>
        <p:txBody>
          <a:bodyPr>
            <a:normAutofit/>
          </a:bodyPr>
          <a:lstStyle/>
          <a:p>
            <a:pPr algn="just">
              <a:buNone/>
            </a:pPr>
            <a:r>
              <a:rPr lang="ru-RU" dirty="0" smtClean="0">
                <a:latin typeface="Times New Roman" pitchFamily="18" charset="0"/>
                <a:cs typeface="Times New Roman" pitchFamily="18" charset="0"/>
              </a:rPr>
              <a:t>Наличные деньги, полученные в банке на оплату труда, не использованные в пятидневный срок, вся денежная наличность, превышающая установленный лимит, должны быть сданы в банк. При этом кассир заполняет объявление на взнос наличными, где указывает источник образования вносимых средств. В банке кассиру выдается квитанция на принятые суммы, которая является основанием для составления расходного кассового ордера.</a:t>
            </a:r>
          </a:p>
          <a:p>
            <a:pPr algn="just">
              <a:buNone/>
            </a:pPr>
            <a:r>
              <a:rPr lang="ru-RU" dirty="0" smtClean="0">
                <a:latin typeface="Times New Roman" pitchFamily="18" charset="0"/>
                <a:cs typeface="Times New Roman" pitchFamily="18" charset="0"/>
              </a:rPr>
              <a:t>Для ведения кассовых операций в штате предприятия предусмотрена должность кассира, который несет материальную ответственность за сохранность всех товарно-материальных ценностей, хранящихся в кассе предприятия, поэтому с ним заключается договор о полной индивидуальной материальной ответственности. </a:t>
            </a:r>
            <a:endParaRPr lang="ru-RU" dirty="0">
              <a:latin typeface="Times New Roman" pitchFamily="18" charset="0"/>
              <a:cs typeface="Times New Roman" pitchFamily="18" charset="0"/>
            </a:endParaRPr>
          </a:p>
        </p:txBody>
      </p:sp>
    </p:spTree>
  </p:cSld>
  <p:clrMapOvr>
    <a:masterClrMapping/>
  </p:clrMapOvr>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7467600" cy="5997280"/>
          </a:xfrm>
        </p:spPr>
        <p:txBody>
          <a:bodyPr>
            <a:normAutofit/>
          </a:bodyPr>
          <a:lstStyle/>
          <a:p>
            <a:pPr algn="just">
              <a:buNone/>
            </a:pPr>
            <a:r>
              <a:rPr lang="ru-RU" sz="3600" dirty="0" smtClean="0">
                <a:latin typeface="Times New Roman" pitchFamily="18" charset="0"/>
                <a:cs typeface="Times New Roman" pitchFamily="18" charset="0"/>
              </a:rPr>
              <a:t>В случае внезапного оставления кассиром работы, обязанности кассира приказом руководителя предприятия возлагаются на другого работника, которому передаются ценности в присутствии инвентаризационной комиссии, составляется акт ИНВ-15 «Акт инвентаризации наличных денежных средств»</a:t>
            </a:r>
          </a:p>
          <a:p>
            <a:endParaRPr lang="ru-RU" dirty="0"/>
          </a:p>
        </p:txBody>
      </p:sp>
    </p:spTree>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2.2 Обеспечение сохранности денежных средств.</a:t>
            </a:r>
            <a:r>
              <a:rPr lang="ru-RU" dirty="0" smtClean="0"/>
              <a:t/>
            </a:r>
            <a:br>
              <a:rPr lang="ru-RU" dirty="0" smtClean="0"/>
            </a:br>
            <a:endParaRPr lang="ru-RU" dirty="0"/>
          </a:p>
        </p:txBody>
      </p:sp>
      <p:sp>
        <p:nvSpPr>
          <p:cNvPr id="3" name="Содержимое 2"/>
          <p:cNvSpPr>
            <a:spLocks noGrp="1"/>
          </p:cNvSpPr>
          <p:nvPr>
            <p:ph sz="quarter" idx="1"/>
          </p:nvPr>
        </p:nvSpPr>
        <p:spPr>
          <a:xfrm>
            <a:off x="457200" y="980728"/>
            <a:ext cx="8075240" cy="5616624"/>
          </a:xfrm>
        </p:spPr>
        <p:txBody>
          <a:bodyPr>
            <a:normAutofit fontScale="92500"/>
          </a:bodyPr>
          <a:lstStyle/>
          <a:p>
            <a:pPr algn="just">
              <a:buNone/>
            </a:pPr>
            <a:r>
              <a:rPr lang="ru-RU" dirty="0" smtClean="0">
                <a:latin typeface="Times New Roman" pitchFamily="18" charset="0"/>
                <a:cs typeface="Times New Roman" pitchFamily="18" charset="0"/>
              </a:rPr>
              <a:t>Руководитель предприятия создает условия, необходимые для обеспечения сохранности денежных средств в кассе, а так же при доставке их из банка и при сдаче в банк. С 01.01.2012 г. нет единых рекомендации по обеспечению сохранности денежных средств и единые требования к техническому укреплению и оборудованию сигнализацией помещений касс предприятия. </a:t>
            </a:r>
          </a:p>
          <a:p>
            <a:pPr algn="just">
              <a:buNone/>
            </a:pPr>
            <a:r>
              <a:rPr lang="ru-RU" dirty="0" smtClean="0">
                <a:latin typeface="Times New Roman" pitchFamily="18" charset="0"/>
                <a:cs typeface="Times New Roman" pitchFamily="18" charset="0"/>
              </a:rPr>
              <a:t>Для касс выделяется отдельное помещение и сейфы, которые по окончании работы кассир закрывает ключом и опечатывает. Ключи и печать хранятся у кассира, а дубликат ключей в опечатанных кассиром пакетах у руководителя. Помещение кассы должно быть оборудовано сигнализацией, а окна металлическими решетками. Не разрешается хранить в кассе наличные деньги и другие ценности, не принадлежащие предприятию, и входить в помещение кассы лицам, не имеющим отношения к ее работе.</a:t>
            </a: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88640"/>
            <a:ext cx="8820472" cy="6669360"/>
          </a:xfrm>
        </p:spPr>
        <p:txBody>
          <a:bodyPr>
            <a:normAutofit fontScale="92500"/>
          </a:bodyPr>
          <a:lstStyle/>
          <a:p>
            <a:pPr algn="just">
              <a:buNone/>
            </a:pPr>
            <a:r>
              <a:rPr lang="ru-RU" dirty="0" smtClean="0"/>
              <a:t>		Под </a:t>
            </a:r>
            <a:r>
              <a:rPr lang="ru-RU" i="1" dirty="0" smtClean="0"/>
              <a:t>допущениями </a:t>
            </a:r>
            <a:r>
              <a:rPr lang="ru-RU" dirty="0" smtClean="0"/>
              <a:t>в учете понимаются условия деятельности организации, которые должны соблюдаться в течение периода действия учетной политики. Положением по бухгалтерскому учету «Учетная политика организации» (ПБУ 1/2008)  определены следующие допущения: </a:t>
            </a:r>
            <a:r>
              <a:rPr lang="ru-RU" i="1" dirty="0" smtClean="0"/>
              <a:t>допущение имущественной обособленности; допущение непрерывности деятельности; допущение последовательности применения учетной политики; допущение временной определенности фактов хозяйственной деятельности.</a:t>
            </a:r>
          </a:p>
          <a:p>
            <a:pPr algn="just">
              <a:buNone/>
            </a:pPr>
            <a:r>
              <a:rPr lang="ru-RU" dirty="0" smtClean="0"/>
              <a:t>		Система бухгалтерского учета базируется на традиционно сложившихся и установленных требованиях и процедурах ведения учета. Упомянутым выше Положением по бухгалтерскому учету «Учетная политика организации» (ПБУ 1/2008) определен ряд требований: </a:t>
            </a:r>
            <a:r>
              <a:rPr lang="ru-RU" i="1" dirty="0" smtClean="0"/>
              <a:t>требование полноты; требование своевременности; требование осмотрительности; требование приоритета содержания над формой; требование непротиворечивости; требование рациональности.</a:t>
            </a:r>
            <a:endParaRPr lang="ru-RU" dirty="0"/>
          </a:p>
        </p:txBody>
      </p:sp>
    </p:spTree>
  </p:cSld>
  <p:clrMapOvr>
    <a:masterClrMapping/>
  </p:clrMapOvr>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2.3</a:t>
            </a:r>
            <a:r>
              <a:rPr lang="ru-RU" b="1" i="1" dirty="0" smtClean="0"/>
              <a:t> </a:t>
            </a:r>
            <a:r>
              <a:rPr lang="ru-RU" b="1" i="1" dirty="0" smtClean="0">
                <a:latin typeface="Times New Roman" pitchFamily="18" charset="0"/>
                <a:cs typeface="Times New Roman" pitchFamily="18" charset="0"/>
              </a:rPr>
              <a:t>Документальное оформление движения наличных денежных средств.</a:t>
            </a:r>
            <a:r>
              <a:rPr lang="ru-RU" dirty="0" smtClean="0"/>
              <a:t/>
            </a:r>
            <a:br>
              <a:rPr lang="ru-RU" dirty="0" smtClean="0"/>
            </a:br>
            <a:endParaRPr lang="ru-RU" dirty="0"/>
          </a:p>
        </p:txBody>
      </p:sp>
      <p:sp>
        <p:nvSpPr>
          <p:cNvPr id="3" name="Содержимое 2"/>
          <p:cNvSpPr>
            <a:spLocks noGrp="1"/>
          </p:cNvSpPr>
          <p:nvPr>
            <p:ph sz="quarter" idx="1"/>
          </p:nvPr>
        </p:nvSpPr>
        <p:spPr>
          <a:xfrm>
            <a:off x="457200" y="908720"/>
            <a:ext cx="8147248" cy="5565232"/>
          </a:xfrm>
        </p:spPr>
        <p:txBody>
          <a:bodyPr>
            <a:normAutofit fontScale="85000" lnSpcReduction="10000"/>
          </a:bodyPr>
          <a:lstStyle/>
          <a:p>
            <a:endParaRPr lang="ru-RU" dirty="0" smtClean="0"/>
          </a:p>
          <a:p>
            <a:pPr algn="just">
              <a:buNone/>
            </a:pPr>
            <a:r>
              <a:rPr lang="ru-RU" i="1" dirty="0" smtClean="0">
                <a:latin typeface="Times New Roman" pitchFamily="18" charset="0"/>
                <a:cs typeface="Times New Roman" pitchFamily="18" charset="0"/>
              </a:rPr>
              <a:t>Форма 0310001 «Приходный кассовый ордер» </a:t>
            </a:r>
            <a:r>
              <a:rPr lang="ru-RU" dirty="0" smtClean="0">
                <a:latin typeface="Times New Roman" pitchFamily="18" charset="0"/>
                <a:cs typeface="Times New Roman" pitchFamily="18" charset="0"/>
              </a:rPr>
              <a:t>– оформляется при поступлении денежных средств в кассу. Выписывается работником бухгалтерии, подписывается главным бухгалтером, после получения денег погашается штампом «получено» и заверяется печатью. Приходный кассовый ордер состоит из двух частей: из ордера и квитанции. Квитанция отрывается и выдается на руки лицу, внесшему деньги, или прикладывается к выписке банка, в случае поступления наличности из банка.</a:t>
            </a:r>
          </a:p>
          <a:p>
            <a:pPr algn="just">
              <a:buNone/>
            </a:pPr>
            <a:r>
              <a:rPr lang="ru-RU" i="1" dirty="0" smtClean="0">
                <a:latin typeface="Times New Roman" pitchFamily="18" charset="0"/>
                <a:cs typeface="Times New Roman" pitchFamily="18" charset="0"/>
              </a:rPr>
              <a:t>Форма 0310002 «Расходный кассовый ордер» </a:t>
            </a:r>
            <a:r>
              <a:rPr lang="ru-RU" dirty="0" smtClean="0">
                <a:latin typeface="Times New Roman" pitchFamily="18" charset="0"/>
                <a:cs typeface="Times New Roman" pitchFamily="18" charset="0"/>
              </a:rPr>
              <a:t>– оформляется при выдаче наличных денег из кассы предприятия, подписывается руководителем предприятия, главным бухгалтером, кассиром и лицом, получающим денежные средства с указанием его паспортных данных. При выдаче денег из кассы погашается штампом «оплачено».</a:t>
            </a:r>
          </a:p>
          <a:p>
            <a:pPr algn="just">
              <a:buNone/>
            </a:pPr>
            <a:r>
              <a:rPr lang="ru-RU" dirty="0" smtClean="0">
                <a:latin typeface="Times New Roman" pitchFamily="18" charset="0"/>
                <a:cs typeface="Times New Roman" pitchFamily="18" charset="0"/>
              </a:rPr>
              <a:t>Требования к оформлению кассовых ордеров. Кассовый ордер должен быть заполнен четко по всем реквизитам. Указывается основание для заполнения ордера, перечисляются документы, прикладываемые к кассовому ордеру. Исправления не допускаются, если допущена ошибка, документ оформляется заново, испорченный уничтожается.</a:t>
            </a:r>
          </a:p>
          <a:p>
            <a:endParaRPr lang="ru-RU" dirty="0"/>
          </a:p>
        </p:txBody>
      </p:sp>
    </p:spTree>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75240" cy="6213304"/>
          </a:xfrm>
        </p:spPr>
        <p:txBody>
          <a:bodyPr>
            <a:normAutofit fontScale="85000" lnSpcReduction="10000"/>
          </a:bodyPr>
          <a:lstStyle/>
          <a:p>
            <a:pPr algn="just">
              <a:buNone/>
            </a:pPr>
            <a:r>
              <a:rPr lang="ru-RU" i="1" dirty="0" smtClean="0">
                <a:latin typeface="Times New Roman" pitchFamily="18" charset="0"/>
                <a:cs typeface="Times New Roman" pitchFamily="18" charset="0"/>
              </a:rPr>
              <a:t>Форма 0310003 «Журнал регистрации приходных и расходных кассовых документов» </a:t>
            </a:r>
            <a:r>
              <a:rPr lang="ru-RU" dirty="0" smtClean="0">
                <a:latin typeface="Times New Roman" pitchFamily="18" charset="0"/>
                <a:cs typeface="Times New Roman" pitchFamily="18" charset="0"/>
              </a:rPr>
              <a:t>– в нем отражаются все приходные и расходные кассовые документы, записи ведутся в хронологическом порядке, отдельно регистрируются приходные и расходные документы.</a:t>
            </a:r>
          </a:p>
          <a:p>
            <a:pPr algn="just">
              <a:buNone/>
            </a:pPr>
            <a:r>
              <a:rPr lang="ru-RU" i="1" dirty="0" smtClean="0">
                <a:latin typeface="Times New Roman" pitchFamily="18" charset="0"/>
                <a:cs typeface="Times New Roman" pitchFamily="18" charset="0"/>
              </a:rPr>
              <a:t>Форма 0310004 «Кассовая книга» </a:t>
            </a:r>
            <a:r>
              <a:rPr lang="ru-RU" dirty="0" smtClean="0">
                <a:latin typeface="Times New Roman" pitchFamily="18" charset="0"/>
                <a:cs typeface="Times New Roman" pitchFamily="18" charset="0"/>
              </a:rPr>
              <a:t>– ведется по движению наличных денег по каждому предприятию в одном экземпляре. Кассовая книга должна быть пронумерована, прошнурована. Общее количество пронумерованных листов заверяется подписями руководителя, главного бухгалтера и заверяется печатью. Записи ведутся через копировальную бумагу в двух экземплярах. Первый остается в кассовой книге, а второй, заполненный через копировальную бумагу, является отрывным и называется «отчет кассира». Оба листа имеют один и тот же номер, к отчету кассира подшиваются все первичные документы, послужившие основанием для заполнения кассовой книги. Подчисти и неоговоренные исправления не допускаются. Исправления заверяются подписями главного бухгалтера и кассира.</a:t>
            </a:r>
          </a:p>
          <a:p>
            <a:pPr algn="just">
              <a:buNone/>
            </a:pPr>
            <a:r>
              <a:rPr lang="ru-RU" i="1" dirty="0" smtClean="0">
                <a:latin typeface="Times New Roman" pitchFamily="18" charset="0"/>
                <a:cs typeface="Times New Roman" pitchFamily="18" charset="0"/>
              </a:rPr>
              <a:t>Форма 0310005 «Книга учета принятых и выданных кассиром денежных документов» </a:t>
            </a:r>
            <a:r>
              <a:rPr lang="ru-RU" dirty="0" smtClean="0">
                <a:latin typeface="Times New Roman" pitchFamily="18" charset="0"/>
                <a:cs typeface="Times New Roman" pitchFamily="18" charset="0"/>
              </a:rPr>
              <a:t>– заполняется на основании приходных и расходных ордеров по движению денежных документов, находящихся в кассе предприятия (оплаченные путевки в санатории, дома отдыха и др.). </a:t>
            </a:r>
          </a:p>
          <a:p>
            <a:endParaRPr lang="ru-RU" dirty="0"/>
          </a:p>
        </p:txBody>
      </p:sp>
    </p:spTree>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2.4 Синтетический и аналитический учет кассовых операций.</a:t>
            </a:r>
            <a:r>
              <a:rPr lang="ru-RU" dirty="0" smtClean="0"/>
              <a:t/>
            </a:r>
            <a:br>
              <a:rPr lang="ru-RU" dirty="0" smtClean="0"/>
            </a:br>
            <a:endParaRPr lang="ru-RU" dirty="0"/>
          </a:p>
        </p:txBody>
      </p:sp>
      <p:sp>
        <p:nvSpPr>
          <p:cNvPr id="3" name="Содержимое 2"/>
          <p:cNvSpPr>
            <a:spLocks noGrp="1"/>
          </p:cNvSpPr>
          <p:nvPr>
            <p:ph sz="quarter" idx="1"/>
          </p:nvPr>
        </p:nvSpPr>
        <p:spPr>
          <a:xfrm>
            <a:off x="457200" y="1124744"/>
            <a:ext cx="8147248" cy="5349208"/>
          </a:xfrm>
        </p:spPr>
        <p:txBody>
          <a:bodyPr>
            <a:noAutofit/>
          </a:bodyPr>
          <a:lstStyle/>
          <a:p>
            <a:pPr algn="just">
              <a:buNone/>
            </a:pPr>
            <a:r>
              <a:rPr lang="ru-RU" sz="2600" dirty="0" smtClean="0">
                <a:latin typeface="Times New Roman" pitchFamily="18" charset="0"/>
                <a:cs typeface="Times New Roman" pitchFamily="18" charset="0"/>
              </a:rPr>
              <a:t>Для учета кассовых операций предусмотрен </a:t>
            </a:r>
            <a:r>
              <a:rPr lang="ru-RU" sz="2600" i="1" dirty="0" smtClean="0">
                <a:latin typeface="Times New Roman" pitchFamily="18" charset="0"/>
                <a:cs typeface="Times New Roman" pitchFamily="18" charset="0"/>
              </a:rPr>
              <a:t>счет 50 «Касса»</a:t>
            </a:r>
            <a:r>
              <a:rPr lang="ru-RU" sz="2600" dirty="0" smtClean="0">
                <a:latin typeface="Times New Roman" pitchFamily="18" charset="0"/>
                <a:cs typeface="Times New Roman" pitchFamily="18" charset="0"/>
              </a:rPr>
              <a:t>. По </a:t>
            </a:r>
            <a:r>
              <a:rPr lang="ru-RU" sz="2600" i="1" dirty="0" smtClean="0">
                <a:latin typeface="Times New Roman" pitchFamily="18" charset="0"/>
                <a:cs typeface="Times New Roman" pitchFamily="18" charset="0"/>
              </a:rPr>
              <a:t>дебету 50 счета</a:t>
            </a:r>
            <a:r>
              <a:rPr lang="ru-RU" sz="2600" dirty="0" smtClean="0">
                <a:latin typeface="Times New Roman" pitchFamily="18" charset="0"/>
                <a:cs typeface="Times New Roman" pitchFamily="18" charset="0"/>
              </a:rPr>
              <a:t> отражают хозяйственные операции по поступлению наличных денег в кассу с кредита разных счетов, в зависимости от вида поступления. По </a:t>
            </a:r>
            <a:r>
              <a:rPr lang="ru-RU" sz="2600" i="1" dirty="0" smtClean="0">
                <a:latin typeface="Times New Roman" pitchFamily="18" charset="0"/>
                <a:cs typeface="Times New Roman" pitchFamily="18" charset="0"/>
              </a:rPr>
              <a:t>кредиту 50 счета</a:t>
            </a:r>
            <a:r>
              <a:rPr lang="ru-RU" sz="2600" dirty="0" smtClean="0">
                <a:latin typeface="Times New Roman" pitchFamily="18" charset="0"/>
                <a:cs typeface="Times New Roman" pitchFamily="18" charset="0"/>
              </a:rPr>
              <a:t> отражаются операции по выбытию наличных денег из кассы в дебет разных счетов, в зависимости от направления средств. По </a:t>
            </a:r>
            <a:r>
              <a:rPr lang="ru-RU" sz="2600" i="1" dirty="0" smtClean="0">
                <a:latin typeface="Times New Roman" pitchFamily="18" charset="0"/>
                <a:cs typeface="Times New Roman" pitchFamily="18" charset="0"/>
              </a:rPr>
              <a:t>дебету счета 50</a:t>
            </a:r>
            <a:r>
              <a:rPr lang="ru-RU" sz="2600" dirty="0" smtClean="0">
                <a:latin typeface="Times New Roman" pitchFamily="18" charset="0"/>
                <a:cs typeface="Times New Roman" pitchFamily="18" charset="0"/>
              </a:rPr>
              <a:t> заполняется ведомость № 1, по кредиту – журнал-ордер № 1.</a:t>
            </a:r>
          </a:p>
          <a:p>
            <a:pPr algn="just">
              <a:buNone/>
            </a:pPr>
            <a:r>
              <a:rPr lang="ru-RU" sz="2600" dirty="0" smtClean="0">
                <a:latin typeface="Times New Roman" pitchFamily="18" charset="0"/>
                <a:cs typeface="Times New Roman" pitchFamily="18" charset="0"/>
              </a:rPr>
              <a:t>К </a:t>
            </a:r>
            <a:r>
              <a:rPr lang="ru-RU" sz="2600" i="1" dirty="0" smtClean="0">
                <a:latin typeface="Times New Roman" pitchFamily="18" charset="0"/>
                <a:cs typeface="Times New Roman" pitchFamily="18" charset="0"/>
              </a:rPr>
              <a:t>счету 50</a:t>
            </a:r>
            <a:r>
              <a:rPr lang="ru-RU" sz="2600" dirty="0" smtClean="0">
                <a:latin typeface="Times New Roman" pitchFamily="18" charset="0"/>
                <a:cs typeface="Times New Roman" pitchFamily="18" charset="0"/>
              </a:rPr>
              <a:t> могут открываться следующие субсчета:</a:t>
            </a:r>
          </a:p>
          <a:p>
            <a:pPr algn="just">
              <a:buNone/>
            </a:pPr>
            <a:r>
              <a:rPr lang="ru-RU" sz="2600" i="1" dirty="0" smtClean="0">
                <a:latin typeface="Times New Roman" pitchFamily="18" charset="0"/>
                <a:cs typeface="Times New Roman" pitchFamily="18" charset="0"/>
              </a:rPr>
              <a:t>1 – «Касса организации»</a:t>
            </a:r>
            <a:r>
              <a:rPr lang="ru-RU" sz="2600" dirty="0" smtClean="0">
                <a:latin typeface="Times New Roman" pitchFamily="18" charset="0"/>
                <a:cs typeface="Times New Roman" pitchFamily="18" charset="0"/>
              </a:rPr>
              <a:t>, на нем учитывают денежные средства, находящиеся в кассе организации.</a:t>
            </a:r>
            <a:endParaRPr lang="ru-RU" sz="2600" dirty="0">
              <a:latin typeface="Times New Roman" pitchFamily="18" charset="0"/>
              <a:cs typeface="Times New Roman" pitchFamily="18" charset="0"/>
            </a:endParaRPr>
          </a:p>
        </p:txBody>
      </p:sp>
    </p:spTree>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lnSpcReduction="10000"/>
          </a:bodyPr>
          <a:lstStyle/>
          <a:p>
            <a:pPr algn="just">
              <a:buNone/>
            </a:pPr>
            <a:r>
              <a:rPr lang="ru-RU" dirty="0" smtClean="0">
                <a:latin typeface="Times New Roman" pitchFamily="18" charset="0"/>
                <a:cs typeface="Times New Roman" pitchFamily="18" charset="0"/>
              </a:rPr>
              <a:t>Если организация работает с наличной иностранной валютой, открывается субсчет второго порядка:</a:t>
            </a:r>
          </a:p>
          <a:p>
            <a:pPr algn="just">
              <a:buNone/>
            </a:pPr>
            <a:r>
              <a:rPr lang="ru-RU" i="1" dirty="0" smtClean="0">
                <a:latin typeface="Times New Roman" pitchFamily="18" charset="0"/>
                <a:cs typeface="Times New Roman" pitchFamily="18" charset="0"/>
              </a:rPr>
              <a:t>50.1.1 – «Касса организации в рублях»</a:t>
            </a:r>
            <a:r>
              <a:rPr lang="ru-RU" dirty="0" smtClean="0">
                <a:latin typeface="Times New Roman" pitchFamily="18" charset="0"/>
                <a:cs typeface="Times New Roman" pitchFamily="18" charset="0"/>
              </a:rPr>
              <a:t>;</a:t>
            </a:r>
          </a:p>
          <a:p>
            <a:pPr algn="just">
              <a:buNone/>
            </a:pPr>
            <a:r>
              <a:rPr lang="ru-RU" i="1" dirty="0" smtClean="0">
                <a:latin typeface="Times New Roman" pitchFamily="18" charset="0"/>
                <a:cs typeface="Times New Roman" pitchFamily="18" charset="0"/>
              </a:rPr>
              <a:t>50.1.2 – «Касса в иностранной валюте»</a:t>
            </a:r>
            <a:r>
              <a:rPr lang="ru-RU" dirty="0" smtClean="0">
                <a:latin typeface="Times New Roman" pitchFamily="18" charset="0"/>
                <a:cs typeface="Times New Roman" pitchFamily="18" charset="0"/>
              </a:rPr>
              <a:t>.</a:t>
            </a:r>
          </a:p>
          <a:p>
            <a:pPr algn="just">
              <a:buNone/>
            </a:pPr>
            <a:r>
              <a:rPr lang="ru-RU" i="1" dirty="0" smtClean="0">
                <a:latin typeface="Times New Roman" pitchFamily="18" charset="0"/>
                <a:cs typeface="Times New Roman" pitchFamily="18" charset="0"/>
              </a:rPr>
              <a:t>2 – «Операционная касса»</a:t>
            </a:r>
            <a:r>
              <a:rPr lang="ru-RU" dirty="0" smtClean="0">
                <a:latin typeface="Times New Roman" pitchFamily="18" charset="0"/>
                <a:cs typeface="Times New Roman" pitchFamily="18" charset="0"/>
              </a:rPr>
              <a:t>, на нем учитывается наличие и движение денежных средств в кассах отделений связи, вокзалов, в билетных и багажных кассах пристаней и портов, в кассах остановочных пунктов, речных переправ, товарных контор и эксплуатационных участков. Данный субсчет открывается при необходимости. </a:t>
            </a:r>
          </a:p>
          <a:p>
            <a:pPr algn="just">
              <a:buNone/>
            </a:pPr>
            <a:r>
              <a:rPr lang="ru-RU" i="1" dirty="0" smtClean="0">
                <a:latin typeface="Times New Roman" pitchFamily="18" charset="0"/>
                <a:cs typeface="Times New Roman" pitchFamily="18" charset="0"/>
              </a:rPr>
              <a:t>3 – «Денежный документ»</a:t>
            </a:r>
            <a:r>
              <a:rPr lang="ru-RU" dirty="0" smtClean="0">
                <a:latin typeface="Times New Roman" pitchFamily="18" charset="0"/>
                <a:cs typeface="Times New Roman" pitchFamily="18" charset="0"/>
              </a:rPr>
              <a:t>, на нем учитываются, находящиеся в кассе организации, оплаченные путевки в дома отдыха и санатории, авиабилеты, почтовые марки, государственные пошлины и другие денежные документы.</a:t>
            </a:r>
          </a:p>
          <a:p>
            <a:pPr algn="just">
              <a:buNone/>
            </a:pPr>
            <a:r>
              <a:rPr lang="ru-RU" dirty="0" smtClean="0">
                <a:latin typeface="Times New Roman" pitchFamily="18" charset="0"/>
                <a:cs typeface="Times New Roman" pitchFamily="18" charset="0"/>
              </a:rPr>
              <a:t>Аналитический учет кассовых операций ведется в кассовой книге предприятия.</a:t>
            </a:r>
            <a:endParaRPr lang="ru-RU" dirty="0">
              <a:latin typeface="Times New Roman" pitchFamily="18" charset="0"/>
              <a:cs typeface="Times New Roman" pitchFamily="18" charset="0"/>
            </a:endParaRPr>
          </a:p>
        </p:txBody>
      </p:sp>
    </p:spTree>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latin typeface="Times New Roman" pitchFamily="18" charset="0"/>
                <a:cs typeface="Times New Roman" pitchFamily="18" charset="0"/>
              </a:rPr>
              <a:t>2.5 Ревизия кассы.</a:t>
            </a:r>
            <a:r>
              <a:rPr lang="ru-RU" dirty="0" smtClean="0"/>
              <a:t/>
            </a:r>
            <a:br>
              <a:rPr lang="ru-RU" dirty="0" smtClean="0"/>
            </a:br>
            <a:endParaRPr lang="ru-RU" dirty="0"/>
          </a:p>
        </p:txBody>
      </p:sp>
      <p:sp>
        <p:nvSpPr>
          <p:cNvPr id="3" name="Содержимое 2"/>
          <p:cNvSpPr>
            <a:spLocks noGrp="1"/>
          </p:cNvSpPr>
          <p:nvPr>
            <p:ph sz="quarter" idx="1"/>
          </p:nvPr>
        </p:nvSpPr>
        <p:spPr>
          <a:xfrm>
            <a:off x="467544" y="1364776"/>
            <a:ext cx="8075240" cy="5493224"/>
          </a:xfrm>
        </p:spPr>
        <p:txBody>
          <a:bodyPr>
            <a:normAutofit/>
          </a:bodyPr>
          <a:lstStyle/>
          <a:p>
            <a:pPr algn="just">
              <a:buNone/>
            </a:pPr>
            <a:r>
              <a:rPr lang="ru-RU" dirty="0" smtClean="0">
                <a:latin typeface="Times New Roman" pitchFamily="18" charset="0"/>
                <a:cs typeface="Times New Roman" pitchFamily="18" charset="0"/>
              </a:rPr>
              <a:t>В соответствие с Порядком ведения кассовых операций, предусматривается внезапная ревизия кассы с полным пересчетом денег и других ценностей. Ревизию проводит инвентаризационная комиссия, назначенная приказом руководителя. Комиссия может быть постоянно действующей или рабочей. Результаты инвентаризации оформляются актом формы ИНВ-15 «Акт инвентаризации наличных денежных средств», где сопоставляются остатки кассовой наличности с данными бухучета и определяется результат инвентаризации. Акт составляется в двух экземплярах, первый остается у кассира, второй у руководителя предприятия. Акт подписывается всеми членами комиссии.</a:t>
            </a:r>
          </a:p>
          <a:p>
            <a:endParaRPr lang="ru-RU" dirty="0"/>
          </a:p>
        </p:txBody>
      </p:sp>
    </p:spTree>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lnSpcReduction="10000"/>
          </a:bodyPr>
          <a:lstStyle/>
          <a:p>
            <a:pPr algn="just">
              <a:buNone/>
            </a:pPr>
            <a:r>
              <a:rPr lang="ru-RU" dirty="0" smtClean="0">
                <a:latin typeface="Times New Roman" pitchFamily="18" charset="0"/>
                <a:cs typeface="Times New Roman" pitchFamily="18" charset="0"/>
              </a:rPr>
              <a:t>При недостаче или излишках кассир пишет объяснительную записку и в бухгалтерском учете делаются следующие записи:</a:t>
            </a:r>
          </a:p>
          <a:p>
            <a:pPr algn="just"/>
            <a:r>
              <a:rPr lang="ru-RU" b="1" dirty="0" smtClean="0">
                <a:latin typeface="Times New Roman" pitchFamily="18" charset="0"/>
                <a:cs typeface="Times New Roman" pitchFamily="18" charset="0"/>
              </a:rPr>
              <a:t>Д-50   К-90.1 </a:t>
            </a:r>
            <a:r>
              <a:rPr lang="ru-RU" dirty="0" smtClean="0">
                <a:latin typeface="Times New Roman" pitchFamily="18" charset="0"/>
                <a:cs typeface="Times New Roman" pitchFamily="18" charset="0"/>
              </a:rPr>
              <a:t>выявленные излишки принимаются к бухгалтерскому учету с отнесением их стоимости в состав прочих доходов предприятия;</a:t>
            </a:r>
          </a:p>
          <a:p>
            <a:pPr algn="just"/>
            <a:r>
              <a:rPr lang="ru-RU" b="1" dirty="0" smtClean="0">
                <a:latin typeface="Times New Roman" pitchFamily="18" charset="0"/>
                <a:cs typeface="Times New Roman" pitchFamily="18" charset="0"/>
              </a:rPr>
              <a:t>Д-94   К-50 </a:t>
            </a:r>
            <a:r>
              <a:rPr lang="ru-RU" dirty="0" smtClean="0">
                <a:latin typeface="Times New Roman" pitchFamily="18" charset="0"/>
                <a:cs typeface="Times New Roman" pitchFamily="18" charset="0"/>
              </a:rPr>
              <a:t>недостача денег в кассе подлежит взысканию с материально ответственного лица, то есть с кассира, и предварительно списывается на счет недостач;</a:t>
            </a:r>
          </a:p>
          <a:p>
            <a:pPr algn="just"/>
            <a:r>
              <a:rPr lang="ru-RU" b="1" dirty="0" smtClean="0">
                <a:latin typeface="Times New Roman" pitchFamily="18" charset="0"/>
                <a:cs typeface="Times New Roman" pitchFamily="18" charset="0"/>
              </a:rPr>
              <a:t>Д-73.2   К-94 </a:t>
            </a:r>
            <a:r>
              <a:rPr lang="ru-RU" dirty="0" smtClean="0">
                <a:latin typeface="Times New Roman" pitchFamily="18" charset="0"/>
                <a:cs typeface="Times New Roman" pitchFamily="18" charset="0"/>
              </a:rPr>
              <a:t>затем списывается на виновное лицо;</a:t>
            </a:r>
          </a:p>
          <a:p>
            <a:pPr algn="just"/>
            <a:r>
              <a:rPr lang="ru-RU" b="1" dirty="0" smtClean="0">
                <a:latin typeface="Times New Roman" pitchFamily="18" charset="0"/>
                <a:cs typeface="Times New Roman" pitchFamily="18" charset="0"/>
              </a:rPr>
              <a:t>Д-70, 50, 51   К-73.2 </a:t>
            </a:r>
            <a:r>
              <a:rPr lang="ru-RU" dirty="0" smtClean="0">
                <a:latin typeface="Times New Roman" pitchFamily="18" charset="0"/>
                <a:cs typeface="Times New Roman" pitchFamily="18" charset="0"/>
              </a:rPr>
              <a:t>погашена недостача виновным лицом; </a:t>
            </a:r>
          </a:p>
          <a:p>
            <a:pPr algn="just"/>
            <a:r>
              <a:rPr lang="ru-RU" b="1" dirty="0" smtClean="0">
                <a:latin typeface="Times New Roman" pitchFamily="18" charset="0"/>
                <a:cs typeface="Times New Roman" pitchFamily="18" charset="0"/>
              </a:rPr>
              <a:t>Д-91.2   К-73.2, 94 </a:t>
            </a:r>
            <a:r>
              <a:rPr lang="ru-RU" dirty="0" smtClean="0">
                <a:latin typeface="Times New Roman" pitchFamily="18" charset="0"/>
                <a:cs typeface="Times New Roman" pitchFamily="18" charset="0"/>
              </a:rPr>
              <a:t>в случаях, если суд отказал о взыскании ущерба с виновного лица, или оно не установлено, сумма недостачи списывается на финансовый результат предприятия в составе прочих расходов.</a:t>
            </a:r>
          </a:p>
          <a:p>
            <a:endParaRPr lang="ru-RU" dirty="0"/>
          </a:p>
        </p:txBody>
      </p:sp>
    </p:spTree>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2.6.Особенности учета операций с наличной валютой.</a:t>
            </a:r>
            <a:r>
              <a:rPr lang="ru-RU" dirty="0" smtClean="0"/>
              <a:t/>
            </a:r>
            <a:br>
              <a:rPr lang="ru-RU" dirty="0" smtClean="0"/>
            </a:br>
            <a:endParaRPr lang="ru-RU" dirty="0"/>
          </a:p>
        </p:txBody>
      </p:sp>
      <p:sp>
        <p:nvSpPr>
          <p:cNvPr id="3" name="Содержимое 2"/>
          <p:cNvSpPr>
            <a:spLocks noGrp="1"/>
          </p:cNvSpPr>
          <p:nvPr>
            <p:ph sz="quarter" idx="1"/>
          </p:nvPr>
        </p:nvSpPr>
        <p:spPr>
          <a:xfrm>
            <a:off x="467544" y="1580800"/>
            <a:ext cx="7787208" cy="5277200"/>
          </a:xfrm>
        </p:spPr>
        <p:txBody>
          <a:bodyPr>
            <a:normAutofit/>
          </a:bodyPr>
          <a:lstStyle/>
          <a:p>
            <a:pPr algn="just">
              <a:buNone/>
            </a:pPr>
            <a:r>
              <a:rPr lang="ru-RU" dirty="0" smtClean="0">
                <a:latin typeface="Times New Roman" pitchFamily="18" charset="0"/>
                <a:cs typeface="Times New Roman" pitchFamily="18" charset="0"/>
              </a:rPr>
              <a:t>Операции с иностранной валютой по расчетам с юридическими и физическими лицами, а выполненные работы и оказанные услуги запрещены законодательством. Однако могут встречаться операции с наличной валютой при командировках работников предприятия за границу. В этом случае к </a:t>
            </a:r>
            <a:r>
              <a:rPr lang="ru-RU" i="1" dirty="0" smtClean="0">
                <a:latin typeface="Times New Roman" pitchFamily="18" charset="0"/>
                <a:cs typeface="Times New Roman" pitchFamily="18" charset="0"/>
              </a:rPr>
              <a:t>счету 50.1 </a:t>
            </a:r>
            <a:r>
              <a:rPr lang="ru-RU" dirty="0" smtClean="0">
                <a:latin typeface="Times New Roman" pitchFamily="18" charset="0"/>
                <a:cs typeface="Times New Roman" pitchFamily="18" charset="0"/>
              </a:rPr>
              <a:t>открывается субсчет второго порядка 2. Поступление и выдача наличной валюты оформляется приходными и расходными кассовыми ордерами обычным порядком. Ордера выписываются в валюте платежа, в кассовой книге делают записи, как в валюте платежа, так и в рублях по курсу Центрального банка РФ.</a:t>
            </a:r>
            <a:endParaRPr lang="ru-RU" dirty="0">
              <a:latin typeface="Times New Roman" pitchFamily="18" charset="0"/>
              <a:cs typeface="Times New Roman" pitchFamily="18" charset="0"/>
            </a:endParaRPr>
          </a:p>
        </p:txBody>
      </p:sp>
    </p:spTree>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219256" cy="6141296"/>
          </a:xfrm>
        </p:spPr>
        <p:txBody>
          <a:bodyPr>
            <a:normAutofit lnSpcReduction="10000"/>
          </a:bodyPr>
          <a:lstStyle/>
          <a:p>
            <a:pPr algn="just">
              <a:buNone/>
            </a:pPr>
            <a:r>
              <a:rPr lang="ru-RU" dirty="0" smtClean="0">
                <a:latin typeface="Times New Roman" pitchFamily="18" charset="0"/>
                <a:cs typeface="Times New Roman" pitchFamily="18" charset="0"/>
              </a:rPr>
              <a:t>При командировании работников предприятия за границу, наличная валюта, полученная с текущего валютного счета </a:t>
            </a:r>
            <a:r>
              <a:rPr lang="ru-RU" b="1" dirty="0" smtClean="0">
                <a:latin typeface="Times New Roman" pitchFamily="18" charset="0"/>
                <a:cs typeface="Times New Roman" pitchFamily="18" charset="0"/>
              </a:rPr>
              <a:t>Д-50.1.2   К-52</a:t>
            </a:r>
            <a:r>
              <a:rPr lang="ru-RU" dirty="0" smtClean="0">
                <a:latin typeface="Times New Roman" pitchFamily="18" charset="0"/>
                <a:cs typeface="Times New Roman" pitchFamily="18" charset="0"/>
              </a:rPr>
              <a:t>, выдается в подотчет </a:t>
            </a:r>
            <a:r>
              <a:rPr lang="ru-RU" b="1" dirty="0" smtClean="0">
                <a:latin typeface="Times New Roman" pitchFamily="18" charset="0"/>
                <a:cs typeface="Times New Roman" pitchFamily="18" charset="0"/>
              </a:rPr>
              <a:t>Д-71.2   К-50.1.2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совершении текущих валютных операций в результате изменения курса иностранной валюты возникают курсовые разницы, которые относят в состав прочих доходов или расходов предприятия:</a:t>
            </a:r>
          </a:p>
          <a:p>
            <a:pPr algn="just">
              <a:buNone/>
            </a:pPr>
            <a:r>
              <a:rPr lang="ru-RU" b="1" dirty="0" smtClean="0">
                <a:latin typeface="Times New Roman" pitchFamily="18" charset="0"/>
                <a:cs typeface="Times New Roman" pitchFamily="18" charset="0"/>
              </a:rPr>
              <a:t>Д-50.1.2   К-91.1</a:t>
            </a:r>
            <a:r>
              <a:rPr lang="ru-RU" dirty="0" smtClean="0">
                <a:latin typeface="Times New Roman" pitchFamily="18" charset="0"/>
                <a:cs typeface="Times New Roman" pitchFamily="18" charset="0"/>
              </a:rPr>
              <a:t> на сумму положительной курсовой разницы;</a:t>
            </a:r>
          </a:p>
          <a:p>
            <a:pPr algn="just">
              <a:buNone/>
            </a:pPr>
            <a:r>
              <a:rPr lang="ru-RU" b="1" dirty="0" smtClean="0">
                <a:latin typeface="Times New Roman" pitchFamily="18" charset="0"/>
                <a:cs typeface="Times New Roman" pitchFamily="18" charset="0"/>
              </a:rPr>
              <a:t>Д-91.2   К-50.1.2</a:t>
            </a:r>
            <a:r>
              <a:rPr lang="ru-RU" dirty="0" smtClean="0">
                <a:latin typeface="Times New Roman" pitchFamily="18" charset="0"/>
                <a:cs typeface="Times New Roman" pitchFamily="18" charset="0"/>
              </a:rPr>
              <a:t> на сумму отрицательной курсовой разницы.</a:t>
            </a:r>
          </a:p>
          <a:p>
            <a:pPr algn="just">
              <a:buNone/>
            </a:pPr>
            <a:r>
              <a:rPr lang="ru-RU" dirty="0" smtClean="0">
                <a:latin typeface="Times New Roman" pitchFamily="18" charset="0"/>
                <a:cs typeface="Times New Roman" pitchFamily="18" charset="0"/>
              </a:rPr>
              <a:t>Под суммой курсовой разницы понимают разность курса рубля по отношению к иностранной валюте на последнее число отчетного периода и на дату совершения хозяйственной операции, то есть курсовые разницы возникают в связи с изменением официального курса иностранной валюты за период между датой совершения хозяйственной операции и датой расчетов по ней.</a:t>
            </a:r>
          </a:p>
          <a:p>
            <a:endParaRPr lang="ru-RU" dirty="0"/>
          </a:p>
        </p:txBody>
      </p:sp>
    </p:spTree>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15416"/>
            <a:ext cx="7467600" cy="1143000"/>
          </a:xfrm>
        </p:spPr>
        <p:txBody>
          <a:bodyPr/>
          <a:lstStyle/>
          <a:p>
            <a:pPr algn="ctr"/>
            <a:r>
              <a:rPr lang="ru-RU" b="1" i="1" dirty="0" smtClean="0">
                <a:latin typeface="Times New Roman" pitchFamily="18" charset="0"/>
                <a:cs typeface="Times New Roman" pitchFamily="18" charset="0"/>
              </a:rPr>
              <a:t>2.7 Учет денежных документов.</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8"/>
            <a:ext cx="7859216" cy="5493224"/>
          </a:xfrm>
        </p:spPr>
        <p:txBody>
          <a:bodyPr>
            <a:normAutofit fontScale="92500"/>
          </a:bodyPr>
          <a:lstStyle/>
          <a:p>
            <a:pPr algn="just">
              <a:buNone/>
            </a:pPr>
            <a:r>
              <a:rPr lang="ru-RU" dirty="0" smtClean="0">
                <a:latin typeface="Times New Roman" pitchFamily="18" charset="0"/>
                <a:cs typeface="Times New Roman" pitchFamily="18" charset="0"/>
              </a:rPr>
              <a:t>Денежные документы учитываются на одноименном </a:t>
            </a:r>
            <a:r>
              <a:rPr lang="ru-RU" i="1" dirty="0" smtClean="0">
                <a:latin typeface="Times New Roman" pitchFamily="18" charset="0"/>
                <a:cs typeface="Times New Roman" pitchFamily="18" charset="0"/>
              </a:rPr>
              <a:t>субсчете 50.3 «Денежные документы»</a:t>
            </a:r>
            <a:r>
              <a:rPr lang="ru-RU" dirty="0" smtClean="0">
                <a:latin typeface="Times New Roman" pitchFamily="18" charset="0"/>
                <a:cs typeface="Times New Roman" pitchFamily="18" charset="0"/>
              </a:rPr>
              <a:t>. В кассе организации могут храниться не только наличные денежные средства, но и ценные бумаги, а так же денежные документы. По </a:t>
            </a:r>
            <a:r>
              <a:rPr lang="ru-RU" i="1" dirty="0" smtClean="0">
                <a:latin typeface="Times New Roman" pitchFamily="18" charset="0"/>
                <a:cs typeface="Times New Roman" pitchFamily="18" charset="0"/>
              </a:rPr>
              <a:t>дебету счета 50.3</a:t>
            </a:r>
            <a:r>
              <a:rPr lang="ru-RU" dirty="0" smtClean="0">
                <a:latin typeface="Times New Roman" pitchFamily="18" charset="0"/>
                <a:cs typeface="Times New Roman" pitchFamily="18" charset="0"/>
              </a:rPr>
              <a:t> отражается остаток денежных документов в кассе предприятия на начало и конец отчетного периода, поступление в кассу денежных документов. По </a:t>
            </a:r>
            <a:r>
              <a:rPr lang="ru-RU" i="1" dirty="0" smtClean="0">
                <a:latin typeface="Times New Roman" pitchFamily="18" charset="0"/>
                <a:cs typeface="Times New Roman" pitchFamily="18" charset="0"/>
              </a:rPr>
              <a:t>кредиту счета 50.3</a:t>
            </a:r>
            <a:r>
              <a:rPr lang="ru-RU" dirty="0" smtClean="0">
                <a:latin typeface="Times New Roman" pitchFamily="18" charset="0"/>
                <a:cs typeface="Times New Roman" pitchFamily="18" charset="0"/>
              </a:rPr>
              <a:t> отражается выбытие денежных документов.</a:t>
            </a:r>
          </a:p>
          <a:p>
            <a:pPr algn="just">
              <a:buNone/>
            </a:pPr>
            <a:r>
              <a:rPr lang="ru-RU" dirty="0" smtClean="0">
                <a:latin typeface="Times New Roman" pitchFamily="18" charset="0"/>
                <a:cs typeface="Times New Roman" pitchFamily="18" charset="0"/>
              </a:rPr>
              <a:t>Денежные документы должны храниться в кассе предприятия, их движение оформляется приходными и расходными кассовыми ордерами, которые затем фиксируются в книге по учету движения денежных документов форма № КО-5.</a:t>
            </a:r>
          </a:p>
          <a:p>
            <a:pPr algn="just">
              <a:buNone/>
            </a:pPr>
            <a:r>
              <a:rPr lang="ru-RU" dirty="0" smtClean="0">
                <a:latin typeface="Times New Roman" pitchFamily="18" charset="0"/>
                <a:cs typeface="Times New Roman" pitchFamily="18" charset="0"/>
              </a:rPr>
              <a:t>Денежные документы учитываются по номинальной стоимости. Аналитический учет денежных документов ведется по их видам, а синтетический учет ведется на </a:t>
            </a:r>
            <a:r>
              <a:rPr lang="ru-RU" i="1" dirty="0" smtClean="0">
                <a:latin typeface="Times New Roman" pitchFamily="18" charset="0"/>
                <a:cs typeface="Times New Roman" pitchFamily="18" charset="0"/>
              </a:rPr>
              <a:t>счете 50.3</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075240" cy="6141296"/>
          </a:xfrm>
        </p:spPr>
        <p:txBody>
          <a:bodyPr>
            <a:normAutofit fontScale="92500" lnSpcReduction="10000"/>
          </a:bodyPr>
          <a:lstStyle/>
          <a:p>
            <a:pPr algn="just">
              <a:buNone/>
            </a:pPr>
            <a:r>
              <a:rPr lang="ru-RU" dirty="0" smtClean="0">
                <a:latin typeface="Times New Roman" pitchFamily="18" charset="0"/>
                <a:cs typeface="Times New Roman" pitchFamily="18" charset="0"/>
              </a:rPr>
              <a:t>Проводкой</a:t>
            </a:r>
          </a:p>
          <a:p>
            <a:pPr algn="just">
              <a:buNone/>
            </a:pPr>
            <a:r>
              <a:rPr lang="ru-RU" b="1" dirty="0" smtClean="0">
                <a:latin typeface="Times New Roman" pitchFamily="18" charset="0"/>
                <a:cs typeface="Times New Roman" pitchFamily="18" charset="0"/>
              </a:rPr>
              <a:t>Д-50.3   К-50.1</a:t>
            </a:r>
            <a:r>
              <a:rPr lang="ru-RU" dirty="0" smtClean="0">
                <a:latin typeface="Times New Roman" pitchFamily="18" charset="0"/>
                <a:cs typeface="Times New Roman" pitchFamily="18" charset="0"/>
              </a:rPr>
              <a:t> путевки в санатории и дома отдыха, оплаченные наличными средствами.</a:t>
            </a:r>
          </a:p>
          <a:p>
            <a:pPr algn="just">
              <a:buNone/>
            </a:pPr>
            <a:r>
              <a:rPr lang="ru-RU" dirty="0" smtClean="0">
                <a:latin typeface="Times New Roman" pitchFamily="18" charset="0"/>
                <a:cs typeface="Times New Roman" pitchFamily="18" charset="0"/>
              </a:rPr>
              <a:t>При выдаче путевок работникам бесплатно или с частичной оплатой стоимости делают записи:</a:t>
            </a:r>
          </a:p>
          <a:p>
            <a:pPr algn="just"/>
            <a:r>
              <a:rPr lang="ru-RU" b="1" dirty="0" smtClean="0">
                <a:latin typeface="Times New Roman" pitchFamily="18" charset="0"/>
                <a:cs typeface="Times New Roman" pitchFamily="18" charset="0"/>
              </a:rPr>
              <a:t>Д-50.1   К-50.3</a:t>
            </a:r>
            <a:r>
              <a:rPr lang="ru-RU" dirty="0" smtClean="0">
                <a:latin typeface="Times New Roman" pitchFamily="18" charset="0"/>
                <a:cs typeface="Times New Roman" pitchFamily="18" charset="0"/>
              </a:rPr>
              <a:t> на сумму частичного платежа;</a:t>
            </a:r>
          </a:p>
          <a:p>
            <a:pPr algn="just"/>
            <a:r>
              <a:rPr lang="ru-RU" b="1" dirty="0" smtClean="0">
                <a:latin typeface="Times New Roman" pitchFamily="18" charset="0"/>
                <a:cs typeface="Times New Roman" pitchFamily="18" charset="0"/>
              </a:rPr>
              <a:t>Д-84   К-50.3</a:t>
            </a:r>
            <a:r>
              <a:rPr lang="ru-RU" dirty="0" smtClean="0">
                <a:latin typeface="Times New Roman" pitchFamily="18" charset="0"/>
                <a:cs typeface="Times New Roman" pitchFamily="18" charset="0"/>
              </a:rPr>
              <a:t> на сумму отнесенную на счет организации.</a:t>
            </a:r>
          </a:p>
          <a:p>
            <a:pPr algn="just">
              <a:buNone/>
            </a:pPr>
            <a:r>
              <a:rPr lang="ru-RU" dirty="0" smtClean="0">
                <a:latin typeface="Times New Roman" pitchFamily="18" charset="0"/>
                <a:cs typeface="Times New Roman" pitchFamily="18" charset="0"/>
              </a:rPr>
              <a:t>При приобретении почтовых марок и проездных билетов делают запись:</a:t>
            </a:r>
          </a:p>
          <a:p>
            <a:pPr algn="just">
              <a:buNone/>
            </a:pPr>
            <a:r>
              <a:rPr lang="ru-RU" b="1" dirty="0" smtClean="0">
                <a:latin typeface="Times New Roman" pitchFamily="18" charset="0"/>
                <a:cs typeface="Times New Roman" pitchFamily="18" charset="0"/>
              </a:rPr>
              <a:t>Д-50.3   К-50.1, 51, 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дальнейшем их стоимость списывается по мере расходования и относится на издержки предприятия </a:t>
            </a:r>
            <a:r>
              <a:rPr lang="ru-RU" b="1" dirty="0" smtClean="0">
                <a:latin typeface="Times New Roman" pitchFamily="18" charset="0"/>
                <a:cs typeface="Times New Roman" pitchFamily="18" charset="0"/>
              </a:rPr>
              <a:t>Д-20, 23, 25, 26, 44 К-50.3</a:t>
            </a:r>
            <a:r>
              <a:rPr lang="ru-RU" dirty="0" smtClean="0">
                <a:latin typeface="Times New Roman" pitchFamily="18" charset="0"/>
                <a:cs typeface="Times New Roman" pitchFamily="18" charset="0"/>
              </a:rPr>
              <a:t> или относятся на счет нераспределенной прибыли </a:t>
            </a:r>
            <a:r>
              <a:rPr lang="ru-RU" b="1" dirty="0" smtClean="0">
                <a:latin typeface="Times New Roman" pitchFamily="18" charset="0"/>
                <a:cs typeface="Times New Roman" pitchFamily="18" charset="0"/>
              </a:rPr>
              <a:t>Д-84   К-50.3</a:t>
            </a:r>
            <a:r>
              <a:rPr lang="ru-RU" dirty="0" smtClean="0">
                <a:latin typeface="Times New Roman" pitchFamily="18" charset="0"/>
                <a:cs typeface="Times New Roman" pitchFamily="18" charset="0"/>
              </a:rPr>
              <a:t> в зависимости от характера расходов. </a:t>
            </a:r>
          </a:p>
          <a:p>
            <a:pPr algn="just">
              <a:buNone/>
            </a:pPr>
            <a:r>
              <a:rPr lang="ru-RU" dirty="0" smtClean="0">
                <a:latin typeface="Times New Roman" pitchFamily="18" charset="0"/>
                <a:cs typeface="Times New Roman" pitchFamily="18" charset="0"/>
              </a:rPr>
              <a:t>Бланки строгой отчетности, находящиеся в кассе предприятия, должны учитываться за балансом на счете </a:t>
            </a:r>
            <a:r>
              <a:rPr lang="ru-RU" i="1" dirty="0" smtClean="0">
                <a:latin typeface="Times New Roman" pitchFamily="18" charset="0"/>
                <a:cs typeface="Times New Roman" pitchFamily="18" charset="0"/>
              </a:rPr>
              <a:t>006 «бланки строгой отчетности»</a:t>
            </a:r>
            <a:r>
              <a:rPr lang="ru-RU" dirty="0" smtClean="0">
                <a:latin typeface="Times New Roman" pitchFamily="18" charset="0"/>
                <a:cs typeface="Times New Roman" pitchFamily="18" charset="0"/>
              </a:rPr>
              <a:t>, к ним относятся бланки трудовых книжек, дипломов, аттестатов и т. п. </a:t>
            </a:r>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60648"/>
            <a:ext cx="8604448" cy="6597352"/>
          </a:xfrm>
        </p:spPr>
        <p:txBody>
          <a:bodyPr anchor="ctr">
            <a:normAutofit/>
          </a:bodyPr>
          <a:lstStyle/>
          <a:p>
            <a:pPr algn="just">
              <a:buNone/>
            </a:pPr>
            <a:r>
              <a:rPr lang="ru-RU" sz="2800" b="1" i="1" dirty="0" smtClean="0"/>
              <a:t>		Организацией бухгалтерского учета</a:t>
            </a:r>
            <a:r>
              <a:rPr lang="ru-RU" sz="2800" i="1" dirty="0" smtClean="0"/>
              <a:t> </a:t>
            </a:r>
            <a:r>
              <a:rPr lang="ru-RU" sz="2800" dirty="0" smtClean="0"/>
              <a:t>называют всю систему учетного процесса. В нее включается: документирование фактов хозяйственной деятельности и ведение первичного учета, систематизация и группировка информации в учетных регистрах (счетах), перечень этих счетов (План счетов бухгалтерского учета), способы регистрации информации в регистрах и их взаимосвязь (формы ведения текущего бухгалтерского учета), состав и содержание отчетности.</a:t>
            </a:r>
            <a:endParaRPr lang="ru-RU" sz="2800" dirty="0"/>
          </a:p>
        </p:txBody>
      </p:sp>
    </p:spTree>
  </p:cSld>
  <p:clrMapOvr>
    <a:masterClrMapping/>
  </p:clrMapOvr>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75240" cy="6213304"/>
          </a:xfrm>
        </p:spPr>
        <p:txBody>
          <a:bodyPr>
            <a:normAutofit/>
          </a:bodyPr>
          <a:lstStyle/>
          <a:p>
            <a:pPr algn="just">
              <a:buNone/>
            </a:pPr>
            <a:r>
              <a:rPr lang="ru-RU" dirty="0" smtClean="0">
                <a:latin typeface="Times New Roman" pitchFamily="18" charset="0"/>
                <a:cs typeface="Times New Roman" pitchFamily="18" charset="0"/>
              </a:rPr>
              <a:t>В соответствии с Указанием ЦБ РФ «О предельном размере расчетов наличными деньгами и расходовании наличных денег, поступивших в кассу юридического лица или индивидуального предпринимателя» от 20.06.2007 г. № 1843-У, в ред. от 28.04.2008 г. № 2003-У расчеты наличными деньгами в Российской Федерации между юридическими лицами, а также между юридическим лицом и гражданином, осуществляющим предпринимательскую деятельность без образования юридического лица (далее - индивидуальный предприниматель), между индивидуальными предпринимателями, связанные с осуществлением ими предпринимательской деятельности, в рамках одного договора, заключенного между указанными лицами, могут производиться в размере, не превышающем 100 тыс. р.</a:t>
            </a:r>
          </a:p>
          <a:p>
            <a:endParaRPr lang="ru-RU" dirty="0"/>
          </a:p>
        </p:txBody>
      </p:sp>
    </p:spTree>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1143000"/>
          </a:xfrm>
        </p:spPr>
        <p:txBody>
          <a:bodyPr>
            <a:noAutofit/>
          </a:bodyPr>
          <a:lstStyle/>
          <a:p>
            <a:pPr lvl="1" algn="ctr" rtl="0">
              <a:spcBef>
                <a:spcPct val="0"/>
              </a:spcBef>
            </a:pPr>
            <a:r>
              <a:rPr lang="ru-RU" sz="2800" b="1" i="1" dirty="0" smtClean="0">
                <a:latin typeface="Times New Roman" pitchFamily="18" charset="0"/>
                <a:cs typeface="Times New Roman" pitchFamily="18" charset="0"/>
              </a:rPr>
              <a:t>2.8.Корреспонденция </a:t>
            </a:r>
            <a:r>
              <a:rPr lang="ru-RU" sz="2800" b="1" i="1" dirty="0">
                <a:latin typeface="Times New Roman" pitchFamily="18" charset="0"/>
                <a:cs typeface="Times New Roman" pitchFamily="18" charset="0"/>
              </a:rPr>
              <a:t>счетов по счету 50 «Касса».</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nvPr>
        </p:nvGraphicFramePr>
        <p:xfrm>
          <a:off x="-1" y="908720"/>
          <a:ext cx="9144000" cy="5949281"/>
        </p:xfrm>
        <a:graphic>
          <a:graphicData uri="http://schemas.openxmlformats.org/drawingml/2006/table">
            <a:tbl>
              <a:tblPr firstRow="1" bandRow="1">
                <a:tableStyleId>{5C22544A-7EE6-4342-B048-85BDC9FD1C3A}</a:tableStyleId>
              </a:tblPr>
              <a:tblGrid>
                <a:gridCol w="3048000"/>
                <a:gridCol w="3048000"/>
                <a:gridCol w="3048000"/>
              </a:tblGrid>
              <a:tr h="960757">
                <a:tc>
                  <a:txBody>
                    <a:bodyPr/>
                    <a:lstStyle/>
                    <a:p>
                      <a:pPr algn="ctr"/>
                      <a:r>
                        <a:rPr lang="ru-RU" sz="1800" dirty="0" smtClean="0">
                          <a:latin typeface="Times New Roman" pitchFamily="18" charset="0"/>
                          <a:cs typeface="Times New Roman" pitchFamily="18" charset="0"/>
                        </a:rPr>
                        <a:t>Содержание</a:t>
                      </a:r>
                      <a:r>
                        <a:rPr lang="ru-RU" sz="1800" baseline="0" dirty="0" smtClean="0">
                          <a:latin typeface="Times New Roman" pitchFamily="18" charset="0"/>
                          <a:cs typeface="Times New Roman" pitchFamily="18" charset="0"/>
                        </a:rPr>
                        <a:t> операции</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Д</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К</a:t>
                      </a:r>
                      <a:endParaRPr lang="ru-RU" sz="1800" dirty="0">
                        <a:latin typeface="Times New Roman" pitchFamily="18" charset="0"/>
                        <a:cs typeface="Times New Roman" pitchFamily="18" charset="0"/>
                      </a:endParaRPr>
                    </a:p>
                  </a:txBody>
                  <a:tcPr/>
                </a:tc>
              </a:tr>
              <a:tr h="1170464">
                <a:tc>
                  <a:txBody>
                    <a:bodyPr/>
                    <a:lstStyle/>
                    <a:p>
                      <a:pPr algn="l"/>
                      <a:r>
                        <a:rPr kumimoji="0" lang="ru-RU" sz="1800" kern="1200" dirty="0" smtClean="0">
                          <a:latin typeface="Times New Roman" pitchFamily="18" charset="0"/>
                          <a:cs typeface="Times New Roman" pitchFamily="18" charset="0"/>
                        </a:rPr>
                        <a:t>1. Получены наличные средства в кассу с расчетного счета по чеку.</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50.1</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50</a:t>
                      </a:r>
                      <a:endParaRPr lang="ru-RU" sz="1800" dirty="0">
                        <a:latin typeface="Times New Roman" pitchFamily="18" charset="0"/>
                        <a:cs typeface="Times New Roman" pitchFamily="18" charset="0"/>
                      </a:endParaRPr>
                    </a:p>
                  </a:txBody>
                  <a:tcPr/>
                </a:tc>
              </a:tr>
              <a:tr h="1211248">
                <a:tc>
                  <a:txBody>
                    <a:bodyPr/>
                    <a:lstStyle/>
                    <a:p>
                      <a:r>
                        <a:rPr kumimoji="0" lang="ru-RU" sz="1800" kern="1200" dirty="0" smtClean="0">
                          <a:solidFill>
                            <a:schemeClr val="dk1"/>
                          </a:solidFill>
                          <a:latin typeface="Times New Roman" pitchFamily="18" charset="0"/>
                          <a:ea typeface="+mn-ea"/>
                          <a:cs typeface="Times New Roman" pitchFamily="18" charset="0"/>
                        </a:rPr>
                        <a:t>2. Получены в кассу наличные от покупателя за проданные товары и продукцию</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50.1</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62</a:t>
                      </a:r>
                      <a:endParaRPr lang="ru-RU" sz="1800" dirty="0">
                        <a:latin typeface="Times New Roman" pitchFamily="18" charset="0"/>
                        <a:cs typeface="Times New Roman" pitchFamily="18" charset="0"/>
                      </a:endParaRPr>
                    </a:p>
                  </a:txBody>
                  <a:tcPr/>
                </a:tc>
              </a:tr>
              <a:tr h="960757">
                <a:tc>
                  <a:txBody>
                    <a:bodyPr/>
                    <a:lstStyle/>
                    <a:p>
                      <a:r>
                        <a:rPr kumimoji="0" lang="ru-RU" sz="1800" kern="1200" dirty="0" smtClean="0">
                          <a:solidFill>
                            <a:schemeClr val="dk1"/>
                          </a:solidFill>
                          <a:latin typeface="Times New Roman" pitchFamily="18" charset="0"/>
                          <a:ea typeface="+mn-ea"/>
                          <a:cs typeface="Times New Roman" pitchFamily="18" charset="0"/>
                        </a:rPr>
                        <a:t>3. Возвращены в кассу не используемые подотчетные суммы</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50.1</a:t>
                      </a:r>
                      <a:endParaRPr lang="ru-RU" sz="1800" dirty="0">
                        <a:latin typeface="Times New Roman" pitchFamily="18" charset="0"/>
                        <a:cs typeface="Times New Roman" pitchFamily="18" charset="0"/>
                      </a:endParaRPr>
                    </a:p>
                  </a:txBody>
                  <a:tcPr/>
                </a:tc>
                <a:tc>
                  <a:txBody>
                    <a:bodyPr/>
                    <a:lstStyle/>
                    <a:p>
                      <a:pPr algn="ctr"/>
                      <a:r>
                        <a:rPr lang="ru-RU" sz="1800" dirty="0" smtClean="0">
                          <a:latin typeface="Times New Roman" pitchFamily="18" charset="0"/>
                          <a:cs typeface="Times New Roman" pitchFamily="18" charset="0"/>
                        </a:rPr>
                        <a:t>71</a:t>
                      </a:r>
                      <a:endParaRPr lang="ru-RU" sz="1800" dirty="0">
                        <a:latin typeface="Times New Roman" pitchFamily="18" charset="0"/>
                        <a:cs typeface="Times New Roman" pitchFamily="18" charset="0"/>
                      </a:endParaRPr>
                    </a:p>
                  </a:txBody>
                  <a:tcPr/>
                </a:tc>
              </a:tr>
              <a:tr h="1646055">
                <a:tc>
                  <a:txBody>
                    <a:bodyPr/>
                    <a:lstStyle/>
                    <a:p>
                      <a:r>
                        <a:rPr kumimoji="0" lang="ru-RU" sz="1800" kern="1200" dirty="0" smtClean="0">
                          <a:solidFill>
                            <a:schemeClr val="dk1"/>
                          </a:solidFill>
                          <a:latin typeface="Times New Roman" pitchFamily="18" charset="0"/>
                          <a:ea typeface="+mn-ea"/>
                          <a:cs typeface="Times New Roman" pitchFamily="18" charset="0"/>
                        </a:rPr>
                        <a:t>4. Получено в кассу от работников:</a:t>
                      </a:r>
                    </a:p>
                    <a:p>
                      <a:r>
                        <a:rPr kumimoji="0" lang="ru-RU" sz="1600" kern="1200" dirty="0" smtClean="0">
                          <a:solidFill>
                            <a:schemeClr val="dk1"/>
                          </a:solidFill>
                          <a:latin typeface="Times New Roman" pitchFamily="18" charset="0"/>
                          <a:ea typeface="+mn-ea"/>
                          <a:cs typeface="Times New Roman" pitchFamily="18" charset="0"/>
                        </a:rPr>
                        <a:t>а) за причиненный моральный ущерб;</a:t>
                      </a:r>
                    </a:p>
                    <a:p>
                      <a:r>
                        <a:rPr kumimoji="0" lang="ru-RU" sz="1600" kern="1200" dirty="0" smtClean="0">
                          <a:solidFill>
                            <a:schemeClr val="dk1"/>
                          </a:solidFill>
                          <a:latin typeface="Times New Roman" pitchFamily="18" charset="0"/>
                          <a:ea typeface="+mn-ea"/>
                          <a:cs typeface="Times New Roman" pitchFamily="18" charset="0"/>
                        </a:rPr>
                        <a:t>б) погашение долга за товары приобретенные в кредит</a:t>
                      </a:r>
                      <a:endParaRPr lang="ru-RU" sz="1600" dirty="0">
                        <a:latin typeface="Times New Roman" pitchFamily="18" charset="0"/>
                        <a:cs typeface="Times New Roman" pitchFamily="18" charset="0"/>
                      </a:endParaRPr>
                    </a:p>
                  </a:txBody>
                  <a:tcPr/>
                </a:tc>
                <a:tc>
                  <a:txBody>
                    <a:bodyPr/>
                    <a:lstStyle/>
                    <a:p>
                      <a:pPr algn="ctr"/>
                      <a:endParaRPr kumimoji="0" lang="ru-RU" sz="1800" kern="1200" dirty="0" smtClean="0">
                        <a:solidFill>
                          <a:schemeClr val="dk1"/>
                        </a:solidFill>
                        <a:latin typeface="Times New Roman" pitchFamily="18" charset="0"/>
                        <a:ea typeface="+mn-ea"/>
                        <a:cs typeface="Times New Roman" pitchFamily="18" charset="0"/>
                      </a:endParaRPr>
                    </a:p>
                    <a:p>
                      <a:pPr algn="ctr"/>
                      <a:endParaRPr kumimoji="0" lang="ru-RU" sz="1800" kern="1200" dirty="0" smtClean="0">
                        <a:solidFill>
                          <a:schemeClr val="dk1"/>
                        </a:solidFill>
                        <a:latin typeface="Times New Roman" pitchFamily="18" charset="0"/>
                        <a:ea typeface="+mn-ea"/>
                        <a:cs typeface="Times New Roman" pitchFamily="18" charset="0"/>
                      </a:endParaRPr>
                    </a:p>
                    <a:p>
                      <a:pPr algn="ctr"/>
                      <a:r>
                        <a:rPr kumimoji="0" lang="ru-RU" sz="1800" kern="1200" dirty="0" smtClean="0">
                          <a:solidFill>
                            <a:schemeClr val="dk1"/>
                          </a:solidFill>
                          <a:latin typeface="Times New Roman" pitchFamily="18" charset="0"/>
                          <a:ea typeface="+mn-ea"/>
                          <a:cs typeface="Times New Roman" pitchFamily="18" charset="0"/>
                        </a:rPr>
                        <a:t>50.1</a:t>
                      </a:r>
                    </a:p>
                    <a:p>
                      <a:pPr algn="ctr"/>
                      <a:endParaRPr kumimoji="0" lang="ru-RU" sz="1800" kern="1200" dirty="0" smtClean="0">
                        <a:solidFill>
                          <a:schemeClr val="dk1"/>
                        </a:solidFill>
                        <a:latin typeface="Times New Roman" pitchFamily="18" charset="0"/>
                        <a:ea typeface="+mn-ea"/>
                        <a:cs typeface="Times New Roman" pitchFamily="18" charset="0"/>
                      </a:endParaRPr>
                    </a:p>
                    <a:p>
                      <a:pPr algn="ctr"/>
                      <a:r>
                        <a:rPr kumimoji="0" lang="ru-RU" sz="1800" kern="1200" dirty="0" smtClean="0">
                          <a:solidFill>
                            <a:schemeClr val="dk1"/>
                          </a:solidFill>
                          <a:latin typeface="Times New Roman" pitchFamily="18" charset="0"/>
                          <a:ea typeface="+mn-ea"/>
                          <a:cs typeface="Times New Roman" pitchFamily="18" charset="0"/>
                        </a:rPr>
                        <a:t>50.1</a:t>
                      </a:r>
                      <a:endParaRPr lang="ru-RU" sz="1800" dirty="0">
                        <a:latin typeface="Times New Roman" pitchFamily="18" charset="0"/>
                        <a:cs typeface="Times New Roman" pitchFamily="18" charset="0"/>
                      </a:endParaRPr>
                    </a:p>
                  </a:txBody>
                  <a:tcPr/>
                </a:tc>
                <a:tc>
                  <a:txBody>
                    <a:bodyPr/>
                    <a:lstStyle/>
                    <a:p>
                      <a:pPr algn="ctr"/>
                      <a:endParaRPr kumimoji="0" lang="ru-RU" sz="1800" kern="1200" dirty="0" smtClean="0">
                        <a:solidFill>
                          <a:schemeClr val="dk1"/>
                        </a:solidFill>
                        <a:latin typeface="Times New Roman" pitchFamily="18" charset="0"/>
                        <a:ea typeface="+mn-ea"/>
                        <a:cs typeface="Times New Roman" pitchFamily="18" charset="0"/>
                      </a:endParaRPr>
                    </a:p>
                    <a:p>
                      <a:pPr algn="ctr"/>
                      <a:endParaRPr kumimoji="0" lang="ru-RU" sz="1800" kern="1200" dirty="0" smtClean="0">
                        <a:solidFill>
                          <a:schemeClr val="dk1"/>
                        </a:solidFill>
                        <a:latin typeface="Times New Roman" pitchFamily="18" charset="0"/>
                        <a:ea typeface="+mn-ea"/>
                        <a:cs typeface="Times New Roman" pitchFamily="18" charset="0"/>
                      </a:endParaRPr>
                    </a:p>
                    <a:p>
                      <a:pPr algn="ctr"/>
                      <a:r>
                        <a:rPr kumimoji="0" lang="ru-RU" sz="1800" kern="1200" dirty="0" smtClean="0">
                          <a:solidFill>
                            <a:schemeClr val="dk1"/>
                          </a:solidFill>
                          <a:latin typeface="Times New Roman" pitchFamily="18" charset="0"/>
                          <a:ea typeface="+mn-ea"/>
                          <a:cs typeface="Times New Roman" pitchFamily="18" charset="0"/>
                        </a:rPr>
                        <a:t>73.2</a:t>
                      </a:r>
                    </a:p>
                    <a:p>
                      <a:pPr algn="ctr"/>
                      <a:endParaRPr kumimoji="0" lang="ru-RU" sz="1800" kern="1200" dirty="0" smtClean="0">
                        <a:solidFill>
                          <a:schemeClr val="dk1"/>
                        </a:solidFill>
                        <a:latin typeface="Times New Roman" pitchFamily="18" charset="0"/>
                        <a:ea typeface="+mn-ea"/>
                        <a:cs typeface="Times New Roman" pitchFamily="18" charset="0"/>
                      </a:endParaRPr>
                    </a:p>
                    <a:p>
                      <a:pPr algn="ctr"/>
                      <a:r>
                        <a:rPr kumimoji="0" lang="ru-RU" sz="1800" kern="1200" dirty="0" smtClean="0">
                          <a:solidFill>
                            <a:schemeClr val="dk1"/>
                          </a:solidFill>
                          <a:latin typeface="Times New Roman" pitchFamily="18" charset="0"/>
                          <a:ea typeface="+mn-ea"/>
                          <a:cs typeface="Times New Roman" pitchFamily="18" charset="0"/>
                        </a:rPr>
                        <a:t>73.1</a:t>
                      </a:r>
                      <a:endParaRPr lang="ru-RU" sz="1800" dirty="0">
                        <a:latin typeface="Times New Roman" pitchFamily="18" charset="0"/>
                        <a:cs typeface="Times New Roman" pitchFamily="18" charset="0"/>
                      </a:endParaRPr>
                    </a:p>
                  </a:txBody>
                  <a:tcPr/>
                </a:tc>
              </a:tr>
            </a:tbl>
          </a:graphicData>
        </a:graphic>
      </p:graphicFrame>
    </p:spTree>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0" y="-1"/>
          <a:ext cx="9144000" cy="6976872"/>
        </p:xfrm>
        <a:graphic>
          <a:graphicData uri="http://schemas.openxmlformats.org/drawingml/2006/table">
            <a:tbl>
              <a:tblPr bandRow="1">
                <a:tableStyleId>{5C22544A-7EE6-4342-B048-85BDC9FD1C3A}</a:tableStyleId>
              </a:tblPr>
              <a:tblGrid>
                <a:gridCol w="3048000"/>
                <a:gridCol w="3048000"/>
                <a:gridCol w="3048000"/>
              </a:tblGrid>
              <a:tr h="1143000">
                <a:tc>
                  <a:txBody>
                    <a:bodyPr/>
                    <a:lstStyle/>
                    <a:p>
                      <a:r>
                        <a:rPr kumimoji="0" lang="ru-RU" sz="1800" kern="1200" dirty="0" smtClean="0">
                          <a:solidFill>
                            <a:schemeClr val="dk1"/>
                          </a:solidFill>
                          <a:latin typeface="Times New Roman" pitchFamily="18" charset="0"/>
                          <a:ea typeface="+mn-ea"/>
                          <a:cs typeface="Times New Roman" pitchFamily="18" charset="0"/>
                        </a:rPr>
                        <a:t>5. Получено в кассу от разных дебиторов.</a:t>
                      </a:r>
                      <a:endParaRPr lang="ru-RU" sz="1800" dirty="0">
                        <a:latin typeface="Times New Roman" pitchFamily="18" charset="0"/>
                        <a:cs typeface="Times New Roman" pitchFamily="18" charset="0"/>
                      </a:endParaRPr>
                    </a:p>
                  </a:txBody>
                  <a:tcP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50.1</a:t>
                      </a:r>
                    </a:p>
                  </a:txBody>
                  <a:tcPr marL="68580" marR="68580" marT="0" marB="0" anchor="ct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76</a:t>
                      </a:r>
                    </a:p>
                  </a:txBody>
                  <a:tcPr marL="68580" marR="68580" marT="0" marB="0" anchor="ctr"/>
                </a:tc>
              </a:tr>
              <a:tr h="1143000">
                <a:tc>
                  <a:txBody>
                    <a:bodyPr/>
                    <a:lstStyle/>
                    <a:p>
                      <a:pPr indent="45720" algn="just">
                        <a:lnSpc>
                          <a:spcPct val="115000"/>
                        </a:lnSpc>
                        <a:spcAft>
                          <a:spcPts val="0"/>
                        </a:spcAft>
                      </a:pPr>
                      <a:r>
                        <a:rPr lang="ru-RU" sz="1800" dirty="0">
                          <a:latin typeface="Times New Roman" pitchFamily="18" charset="0"/>
                          <a:ea typeface="Times New Roman"/>
                          <a:cs typeface="Times New Roman" pitchFamily="18" charset="0"/>
                        </a:rPr>
                        <a:t>6. Внесены наличные деньги на расчетный счет по объявлению на взнос наличными.</a:t>
                      </a:r>
                    </a:p>
                  </a:txBody>
                  <a:tcPr marL="68580" marR="68580" marT="0" marB="0"/>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51</a:t>
                      </a:r>
                    </a:p>
                  </a:txBody>
                  <a:tcPr marL="68580" marR="68580" marT="0" marB="0" anchor="ct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50.1</a:t>
                      </a:r>
                    </a:p>
                  </a:txBody>
                  <a:tcPr marL="68580" marR="68580" marT="0" marB="0" anchor="ctr"/>
                </a:tc>
              </a:tr>
              <a:tr h="1143000">
                <a:tc>
                  <a:txBody>
                    <a:bodyPr/>
                    <a:lstStyle/>
                    <a:p>
                      <a:pPr indent="45720" algn="just">
                        <a:lnSpc>
                          <a:spcPct val="115000"/>
                        </a:lnSpc>
                        <a:spcAft>
                          <a:spcPts val="0"/>
                        </a:spcAft>
                      </a:pPr>
                      <a:r>
                        <a:rPr lang="ru-RU" sz="1800" dirty="0">
                          <a:latin typeface="Times New Roman" pitchFamily="18" charset="0"/>
                          <a:ea typeface="Times New Roman"/>
                          <a:cs typeface="Times New Roman" pitchFamily="18" charset="0"/>
                        </a:rPr>
                        <a:t>7. Оплачено поставщикам наличными.</a:t>
                      </a:r>
                    </a:p>
                  </a:txBody>
                  <a:tcPr marL="68580" marR="68580" marT="0" marB="0"/>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60</a:t>
                      </a:r>
                    </a:p>
                  </a:txBody>
                  <a:tcPr marL="68580" marR="68580" marT="0" marB="0" anchor="ctr"/>
                </a:tc>
                <a:tc>
                  <a:txBody>
                    <a:bodyPr/>
                    <a:lstStyle/>
                    <a:p>
                      <a:pPr indent="45720" algn="ctr">
                        <a:lnSpc>
                          <a:spcPct val="115000"/>
                        </a:lnSpc>
                        <a:spcAft>
                          <a:spcPts val="0"/>
                        </a:spcAft>
                      </a:pPr>
                      <a:r>
                        <a:rPr lang="ru-RU" sz="1800">
                          <a:latin typeface="Times New Roman" pitchFamily="18" charset="0"/>
                          <a:ea typeface="Times New Roman"/>
                          <a:cs typeface="Times New Roman" pitchFamily="18" charset="0"/>
                        </a:rPr>
                        <a:t>50.1</a:t>
                      </a:r>
                    </a:p>
                  </a:txBody>
                  <a:tcPr marL="68580" marR="68580" marT="0" marB="0" anchor="ctr"/>
                </a:tc>
              </a:tr>
              <a:tr h="1143000">
                <a:tc>
                  <a:txBody>
                    <a:bodyPr/>
                    <a:lstStyle/>
                    <a:p>
                      <a:pPr indent="45720" algn="just">
                        <a:lnSpc>
                          <a:spcPct val="115000"/>
                        </a:lnSpc>
                        <a:spcAft>
                          <a:spcPts val="0"/>
                        </a:spcAft>
                      </a:pPr>
                      <a:r>
                        <a:rPr lang="ru-RU" sz="1800">
                          <a:latin typeface="Times New Roman" pitchFamily="18" charset="0"/>
                          <a:ea typeface="Times New Roman"/>
                          <a:cs typeface="Times New Roman" pitchFamily="18" charset="0"/>
                        </a:rPr>
                        <a:t>8. Выдана из кассы зарплата работникам.</a:t>
                      </a:r>
                    </a:p>
                  </a:txBody>
                  <a:tcPr marL="68580" marR="68580" marT="0" marB="0"/>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70</a:t>
                      </a:r>
                    </a:p>
                  </a:txBody>
                  <a:tcPr marL="68580" marR="68580" marT="0" marB="0" anchor="ct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50.1</a:t>
                      </a:r>
                    </a:p>
                  </a:txBody>
                  <a:tcPr marL="68580" marR="68580" marT="0" marB="0" anchor="ctr"/>
                </a:tc>
              </a:tr>
              <a:tr h="1143000">
                <a:tc>
                  <a:txBody>
                    <a:bodyPr/>
                    <a:lstStyle/>
                    <a:p>
                      <a:pPr indent="45720" algn="just">
                        <a:lnSpc>
                          <a:spcPct val="115000"/>
                        </a:lnSpc>
                        <a:spcAft>
                          <a:spcPts val="0"/>
                        </a:spcAft>
                      </a:pPr>
                      <a:r>
                        <a:rPr lang="ru-RU" sz="1800">
                          <a:latin typeface="Times New Roman" pitchFamily="18" charset="0"/>
                          <a:ea typeface="Times New Roman"/>
                          <a:cs typeface="Times New Roman" pitchFamily="18" charset="0"/>
                        </a:rPr>
                        <a:t>9. Выдано из кассы в подотчет работникам предприятия.</a:t>
                      </a:r>
                    </a:p>
                  </a:txBody>
                  <a:tcPr marL="68580" marR="68580" marT="0" marB="0"/>
                </a:tc>
                <a:tc>
                  <a:txBody>
                    <a:bodyPr/>
                    <a:lstStyle/>
                    <a:p>
                      <a:pPr indent="45720" algn="ctr">
                        <a:lnSpc>
                          <a:spcPct val="115000"/>
                        </a:lnSpc>
                        <a:spcAft>
                          <a:spcPts val="0"/>
                        </a:spcAft>
                      </a:pPr>
                      <a:r>
                        <a:rPr lang="ru-RU" sz="1800">
                          <a:latin typeface="Times New Roman" pitchFamily="18" charset="0"/>
                          <a:ea typeface="Times New Roman"/>
                          <a:cs typeface="Times New Roman" pitchFamily="18" charset="0"/>
                        </a:rPr>
                        <a:t>71</a:t>
                      </a:r>
                    </a:p>
                  </a:txBody>
                  <a:tcPr marL="68580" marR="68580" marT="0" marB="0" anchor="ct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50.1</a:t>
                      </a:r>
                    </a:p>
                  </a:txBody>
                  <a:tcPr marL="68580" marR="68580" marT="0" marB="0" anchor="ctr"/>
                </a:tc>
              </a:tr>
              <a:tr h="1143000">
                <a:tc>
                  <a:txBody>
                    <a:bodyPr/>
                    <a:lstStyle/>
                    <a:p>
                      <a:pPr indent="45720" algn="just">
                        <a:lnSpc>
                          <a:spcPct val="115000"/>
                        </a:lnSpc>
                        <a:spcAft>
                          <a:spcPts val="0"/>
                        </a:spcAft>
                      </a:pPr>
                      <a:r>
                        <a:rPr lang="ru-RU" sz="1800">
                          <a:latin typeface="Times New Roman" pitchFamily="18" charset="0"/>
                          <a:ea typeface="Times New Roman"/>
                          <a:cs typeface="Times New Roman" pitchFamily="18" charset="0"/>
                        </a:rPr>
                        <a:t>10. Выданы из кассы займы работникам предприятия.</a:t>
                      </a:r>
                    </a:p>
                  </a:txBody>
                  <a:tcPr marL="68580" marR="68580" marT="0" marB="0"/>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73.1</a:t>
                      </a:r>
                    </a:p>
                  </a:txBody>
                  <a:tcPr marL="68580" marR="68580" marT="0" marB="0" anchor="ctr"/>
                </a:tc>
                <a:tc>
                  <a:txBody>
                    <a:bodyPr/>
                    <a:lstStyle/>
                    <a:p>
                      <a:pPr indent="45720" algn="ctr">
                        <a:lnSpc>
                          <a:spcPct val="115000"/>
                        </a:lnSpc>
                        <a:spcAft>
                          <a:spcPts val="0"/>
                        </a:spcAft>
                      </a:pPr>
                      <a:r>
                        <a:rPr lang="ru-RU" sz="1800" dirty="0">
                          <a:latin typeface="Times New Roman" pitchFamily="18" charset="0"/>
                          <a:ea typeface="Times New Roman"/>
                          <a:cs typeface="Times New Roman" pitchFamily="18" charset="0"/>
                        </a:rPr>
                        <a:t>50.1</a:t>
                      </a:r>
                    </a:p>
                  </a:txBody>
                  <a:tcPr marL="68580" marR="68580" marT="0" marB="0" anchor="ctr"/>
                </a:tc>
              </a:tr>
            </a:tbl>
          </a:graphicData>
        </a:graphic>
      </p:graphicFrame>
    </p:spTree>
  </p:cSld>
  <p:clrMapOvr>
    <a:masterClrMapping/>
  </p:clrMapOvr>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3.Учет операций по расчетному счету</a:t>
            </a:r>
            <a:r>
              <a:rPr lang="ru-RU" b="1" dirty="0" smtClean="0"/>
              <a:t/>
            </a:r>
            <a:br>
              <a:rPr lang="ru-RU" b="1" dirty="0" smtClean="0"/>
            </a:br>
            <a:endParaRPr lang="ru-RU" dirty="0"/>
          </a:p>
        </p:txBody>
      </p:sp>
      <p:sp>
        <p:nvSpPr>
          <p:cNvPr id="3" name="Содержимое 2"/>
          <p:cNvSpPr>
            <a:spLocks noGrp="1"/>
          </p:cNvSpPr>
          <p:nvPr>
            <p:ph sz="quarter" idx="1"/>
          </p:nvPr>
        </p:nvSpPr>
        <p:spPr>
          <a:xfrm>
            <a:off x="395536" y="1268760"/>
            <a:ext cx="7467600" cy="5400600"/>
          </a:xfrm>
        </p:spPr>
        <p:txBody>
          <a:bodyPr>
            <a:normAutofit fontScale="85000" lnSpcReduction="10000"/>
          </a:bodyPr>
          <a:lstStyle/>
          <a:p>
            <a:pPr algn="just">
              <a:buNone/>
            </a:pPr>
            <a:r>
              <a:rPr lang="ru-RU" dirty="0" smtClean="0">
                <a:latin typeface="Times New Roman" pitchFamily="18" charset="0"/>
                <a:cs typeface="Times New Roman" pitchFamily="18" charset="0"/>
              </a:rPr>
              <a:t>Положение ЦБ РФ «О правилах осуществления перевода денежных средств в Российской Федерации» от 19.06.2012 г. № 383-П.</a:t>
            </a:r>
          </a:p>
          <a:p>
            <a:pPr algn="ctr">
              <a:buNone/>
            </a:pPr>
            <a:r>
              <a:rPr lang="ru-RU" sz="3800" b="1" i="1" dirty="0" smtClean="0">
                <a:latin typeface="Times New Roman" pitchFamily="18" charset="0"/>
                <a:cs typeface="Times New Roman" pitchFamily="18" charset="0"/>
              </a:rPr>
              <a:t>3.1 Порядок открытия расчетного счета.</a:t>
            </a:r>
            <a:endParaRPr lang="ru-RU" sz="38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В процессе хозяйственной деятельности между организациями возникают различные расчетно-денежные отношения в связи с поставкой материалов, оплатой услуг, продажей готовой продукции, выполнением финансовых обязательств: платежи в бюджет, в государственные внебюджетные фонды, погашение банковских кредитов и т. п. </a:t>
            </a:r>
          </a:p>
          <a:p>
            <a:pPr algn="just">
              <a:buNone/>
            </a:pPr>
            <a:r>
              <a:rPr lang="ru-RU" dirty="0" smtClean="0">
                <a:latin typeface="Times New Roman" pitchFamily="18" charset="0"/>
                <a:cs typeface="Times New Roman" pitchFamily="18" charset="0"/>
              </a:rPr>
              <a:t>Указанные расчеты осуществляются в безналичном порядке, то есть путем перечисления средств через учреждения банка со счета плательщика на счет получателя. Банк контролирует операции совершаемые на расчетном счете, проверяет </a:t>
            </a:r>
            <a:r>
              <a:rPr lang="ru-RU" dirty="0" err="1" smtClean="0">
                <a:latin typeface="Times New Roman" pitchFamily="18" charset="0"/>
                <a:cs typeface="Times New Roman" pitchFamily="18" charset="0"/>
              </a:rPr>
              <a:t>кассово-расчетную</a:t>
            </a:r>
            <a:r>
              <a:rPr lang="ru-RU" dirty="0" smtClean="0">
                <a:latin typeface="Times New Roman" pitchFamily="18" charset="0"/>
                <a:cs typeface="Times New Roman" pitchFamily="18" charset="0"/>
              </a:rPr>
              <a:t> дисциплину, лимит расчетов наличными, кассовый лимит и другое. </a:t>
            </a:r>
            <a:endParaRPr lang="ru-RU" dirty="0">
              <a:latin typeface="Times New Roman" pitchFamily="18" charset="0"/>
              <a:cs typeface="Times New Roman" pitchFamily="18" charset="0"/>
            </a:endParaRPr>
          </a:p>
        </p:txBody>
      </p:sp>
    </p:spTree>
  </p:cSld>
  <p:clrMapOvr>
    <a:masterClrMapping/>
  </p:clrMapOvr>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88640"/>
            <a:ext cx="8003232" cy="6473952"/>
          </a:xfrm>
        </p:spPr>
        <p:txBody>
          <a:bodyPr>
            <a:normAutofit fontScale="92500" lnSpcReduction="20000"/>
          </a:bodyPr>
          <a:lstStyle/>
          <a:p>
            <a:pPr algn="just">
              <a:buNone/>
            </a:pPr>
            <a:r>
              <a:rPr lang="ru-RU" dirty="0" smtClean="0">
                <a:latin typeface="Times New Roman" pitchFamily="18" charset="0"/>
                <a:cs typeface="Times New Roman" pitchFamily="18" charset="0"/>
              </a:rPr>
              <a:t>Для открытия расчетного счета предприятие предоставляет в учреждение банка следующие документы:</a:t>
            </a:r>
          </a:p>
          <a:p>
            <a:pPr marL="457200" lvl="0" indent="-457200" algn="just">
              <a:buFont typeface="+mj-lt"/>
              <a:buAutoNum type="arabicPeriod"/>
            </a:pPr>
            <a:r>
              <a:rPr lang="ru-RU" dirty="0" smtClean="0">
                <a:latin typeface="Times New Roman" pitchFamily="18" charset="0"/>
                <a:cs typeface="Times New Roman" pitchFamily="18" charset="0"/>
              </a:rPr>
              <a:t>Заявление на открытие расчетного счета;</a:t>
            </a:r>
          </a:p>
          <a:p>
            <a:pPr marL="457200" lvl="0" indent="-457200" algn="just">
              <a:buFont typeface="+mj-lt"/>
              <a:buAutoNum type="arabicPeriod"/>
            </a:pPr>
            <a:r>
              <a:rPr lang="ru-RU" dirty="0" smtClean="0">
                <a:latin typeface="Times New Roman" pitchFamily="18" charset="0"/>
                <a:cs typeface="Times New Roman" pitchFamily="18" charset="0"/>
              </a:rPr>
              <a:t>Копии устава учредительных договоров, заверенные нотариально;</a:t>
            </a:r>
          </a:p>
          <a:p>
            <a:pPr marL="457200" lvl="0" indent="-457200" algn="just">
              <a:buFont typeface="+mj-lt"/>
              <a:buAutoNum type="arabicPeriod"/>
            </a:pPr>
            <a:r>
              <a:rPr lang="ru-RU" dirty="0" smtClean="0">
                <a:latin typeface="Times New Roman" pitchFamily="18" charset="0"/>
                <a:cs typeface="Times New Roman" pitchFamily="18" charset="0"/>
              </a:rPr>
              <a:t>Справку из налоговой инспекции о регистрации предприятия в качестве налогоплательщика (свидетельство о постановке на учет в налоговой инспекции);</a:t>
            </a:r>
          </a:p>
          <a:p>
            <a:pPr marL="457200" lvl="0" indent="-457200" algn="just">
              <a:buFont typeface="+mj-lt"/>
              <a:buAutoNum type="arabicPeriod"/>
            </a:pPr>
            <a:r>
              <a:rPr lang="ru-RU" dirty="0" smtClean="0">
                <a:latin typeface="Times New Roman" pitchFamily="18" charset="0"/>
                <a:cs typeface="Times New Roman" pitchFamily="18" charset="0"/>
              </a:rPr>
              <a:t>Справку о регистрации в качестве плательщика страховых взносов в государственные внебюджетные фонды (пенсионный фонд, Фонд социального страхования, Фонд обязательного медицинского страхования);</a:t>
            </a:r>
          </a:p>
          <a:p>
            <a:pPr marL="457200" lvl="0" indent="-457200" algn="just">
              <a:buFont typeface="+mj-lt"/>
              <a:buAutoNum type="arabicPeriod"/>
            </a:pPr>
            <a:r>
              <a:rPr lang="ru-RU" dirty="0" smtClean="0">
                <a:latin typeface="Times New Roman" pitchFamily="18" charset="0"/>
                <a:cs typeface="Times New Roman" pitchFamily="18" charset="0"/>
              </a:rPr>
              <a:t>Документ, удостоверяющий полномочия руководителя предприятия (выписка из протокола собрания учредителей, либо решение единственного учредителя);</a:t>
            </a:r>
          </a:p>
          <a:p>
            <a:pPr marL="457200" lvl="0" indent="-457200" algn="just">
              <a:buFont typeface="+mj-lt"/>
              <a:buAutoNum type="arabicPeriod"/>
            </a:pPr>
            <a:r>
              <a:rPr lang="ru-RU" dirty="0" smtClean="0">
                <a:latin typeface="Times New Roman" pitchFamily="18" charset="0"/>
                <a:cs typeface="Times New Roman" pitchFamily="18" charset="0"/>
              </a:rPr>
              <a:t>Копию приказа о назначении главного бухгалтера;</a:t>
            </a:r>
          </a:p>
          <a:p>
            <a:pPr marL="457200" lvl="0" indent="-457200" algn="just">
              <a:buFont typeface="+mj-lt"/>
              <a:buAutoNum type="arabicPeriod"/>
            </a:pPr>
            <a:r>
              <a:rPr lang="ru-RU" dirty="0" smtClean="0">
                <a:latin typeface="Times New Roman" pitchFamily="18" charset="0"/>
                <a:cs typeface="Times New Roman" pitchFamily="18" charset="0"/>
              </a:rPr>
              <a:t>Карточка с образцами подписей руководителя, главного бухгалтера и оттиском печати предприятия, заверенная нотариально;</a:t>
            </a:r>
          </a:p>
          <a:p>
            <a:pPr marL="457200" lvl="0" indent="-457200" algn="just">
              <a:buFont typeface="+mj-lt"/>
              <a:buAutoNum type="arabicPeriod"/>
            </a:pPr>
            <a:r>
              <a:rPr lang="ru-RU" dirty="0" smtClean="0">
                <a:latin typeface="Times New Roman" pitchFamily="18" charset="0"/>
                <a:cs typeface="Times New Roman" pitchFamily="18" charset="0"/>
              </a:rPr>
              <a:t>Выписку из ЕГРЮЛ (единый государственный реестр юридических лиц).</a:t>
            </a:r>
          </a:p>
          <a:p>
            <a:endParaRPr lang="ru-RU" dirty="0"/>
          </a:p>
        </p:txBody>
      </p:sp>
    </p:spTree>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147248" cy="6213304"/>
          </a:xfrm>
        </p:spPr>
        <p:txBody>
          <a:bodyPr>
            <a:normAutofit/>
          </a:bodyPr>
          <a:lstStyle/>
          <a:p>
            <a:pPr algn="just">
              <a:buNone/>
            </a:pPr>
            <a:r>
              <a:rPr lang="ru-RU" dirty="0" smtClean="0">
                <a:latin typeface="Times New Roman" pitchFamily="18" charset="0"/>
                <a:cs typeface="Times New Roman" pitchFamily="18" charset="0"/>
              </a:rPr>
              <a:t>Согласно налоговому кодексу РФ налогоплательщики обязаны в семидневный срок сообщить в налоговые органы об открытии либо закрытии счета в учреждении банка. Так же сообщается в государственные внебюджетные фонды.</a:t>
            </a:r>
          </a:p>
          <a:p>
            <a:pPr algn="just">
              <a:buNone/>
            </a:pPr>
            <a:r>
              <a:rPr lang="ru-RU" dirty="0" smtClean="0">
                <a:latin typeface="Times New Roman" pitchFamily="18" charset="0"/>
                <a:cs typeface="Times New Roman" pitchFamily="18" charset="0"/>
              </a:rPr>
              <a:t>Открытому расчетному счету присваивается номер в соответствие с банковским планом счетов, который указывается во всех документах, в которых отражается движение средств на расчетном счете. Порядок совершения и оформления операций на расчетном счете регулируется действующим законодательством, а так же правилами, инструкциями и положениями ЦБ РФ. Право подписи на банковских документах принадлежит руководителю предприятия и главному бухгалтеру, либо их заместителям.</a:t>
            </a:r>
          </a:p>
          <a:p>
            <a:endParaRPr lang="ru-RU" dirty="0"/>
          </a:p>
        </p:txBody>
      </p:sp>
    </p:spTree>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8147248" cy="6213304"/>
          </a:xfrm>
        </p:spPr>
        <p:txBody>
          <a:bodyPr>
            <a:normAutofit lnSpcReduction="10000"/>
          </a:bodyPr>
          <a:lstStyle/>
          <a:p>
            <a:pPr algn="just">
              <a:buNone/>
            </a:pPr>
            <a:r>
              <a:rPr lang="ru-RU" dirty="0" smtClean="0">
                <a:latin typeface="Times New Roman" pitchFamily="18" charset="0"/>
                <a:cs typeface="Times New Roman" pitchFamily="18" charset="0"/>
              </a:rPr>
              <a:t>Предприятие может открыть несколько расчетных счетов в различных банках, могут открываться расчетные счета филиалам  и представительствам по месту нахождения. Обо всех открытых счетах предприятие обязано сообщить в налоговую инспекцию. Одновременно такая обязанность возлагается на учреждение банка, в котором открыт расчетный счет.</a:t>
            </a:r>
          </a:p>
          <a:p>
            <a:pPr algn="just">
              <a:buNone/>
            </a:pPr>
            <a:r>
              <a:rPr lang="ru-RU" dirty="0" smtClean="0">
                <a:latin typeface="Times New Roman" pitchFamily="18" charset="0"/>
                <a:cs typeface="Times New Roman" pitchFamily="18" charset="0"/>
              </a:rPr>
              <a:t>Списание средств с расчетного счета организации производится в порядке календарной очередности поступления расчетно-платежных документов. Существуют определенные приоритеты:</a:t>
            </a:r>
          </a:p>
          <a:p>
            <a:pPr algn="just">
              <a:buNone/>
            </a:pPr>
            <a:r>
              <a:rPr lang="ru-RU" dirty="0" smtClean="0">
                <a:latin typeface="Times New Roman" pitchFamily="18" charset="0"/>
                <a:cs typeface="Times New Roman" pitchFamily="18" charset="0"/>
              </a:rPr>
              <a:t>В первую очередь списываются денежные средства по исполнительным документам, затем по платежным документам на перечисление платежей в бюджет и в государственные внебюджетные фонды, затем перечисляются средства на оплату труда работникам предприятия и далее (всего 6 групп очередности). </a:t>
            </a:r>
            <a:endParaRPr lang="ru-RU" dirty="0">
              <a:latin typeface="Times New Roman" pitchFamily="18" charset="0"/>
              <a:cs typeface="Times New Roman" pitchFamily="18" charset="0"/>
            </a:endParaRPr>
          </a:p>
        </p:txBody>
      </p:sp>
    </p:spTree>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3.2 Документарное оформление операций по расчетному счету.</a:t>
            </a:r>
            <a:r>
              <a:rPr lang="ru-RU" dirty="0" smtClean="0"/>
              <a:t/>
            </a:r>
            <a:br>
              <a:rPr lang="ru-RU" dirty="0" smtClean="0"/>
            </a:br>
            <a:endParaRPr lang="ru-RU" dirty="0"/>
          </a:p>
        </p:txBody>
      </p:sp>
      <p:sp>
        <p:nvSpPr>
          <p:cNvPr id="3" name="Содержимое 2"/>
          <p:cNvSpPr>
            <a:spLocks noGrp="1"/>
          </p:cNvSpPr>
          <p:nvPr>
            <p:ph sz="quarter" idx="1"/>
          </p:nvPr>
        </p:nvSpPr>
        <p:spPr>
          <a:xfrm>
            <a:off x="323528" y="1337392"/>
            <a:ext cx="8219256" cy="5520608"/>
          </a:xfrm>
        </p:spPr>
        <p:txBody>
          <a:bodyPr>
            <a:normAutofit fontScale="85000" lnSpcReduction="10000"/>
          </a:bodyPr>
          <a:lstStyle/>
          <a:p>
            <a:pPr algn="just">
              <a:buNone/>
            </a:pPr>
            <a:r>
              <a:rPr lang="ru-RU" dirty="0" smtClean="0">
                <a:latin typeface="Times New Roman" pitchFamily="18" charset="0"/>
                <a:cs typeface="Times New Roman" pitchFamily="18" charset="0"/>
              </a:rPr>
              <a:t>Все операции по расчетному счету банк проводит с согласия владельца расчетного счета или по его распоряжению (в без акцептном порядке по требованию налоговой организации или внебюджетных фондов). </a:t>
            </a:r>
          </a:p>
          <a:p>
            <a:pPr algn="just">
              <a:buNone/>
            </a:pPr>
            <a:r>
              <a:rPr lang="ru-RU" dirty="0" smtClean="0">
                <a:latin typeface="Times New Roman" pitchFamily="18" charset="0"/>
                <a:cs typeface="Times New Roman" pitchFamily="18" charset="0"/>
              </a:rPr>
              <a:t>Взаимоотношение между организацией и банком строятся на основании договора на расчетно-кассовое обслуживание, в котором отражается перечень услуг банка, тарифы комиссионных вознаграждений за услуги, сроки обработки платежных документов, условия размещения средств, права, обязанности и ответственность сторон и другие положения. Наличные деньги с расчетного счета выдаются предприятию на основании денежного чека, который представляет собой распоряжение предприятия банку выдать, указанную в чеке сумму наличных денег с расчетного счета. Предприятие получает чековые книжки в обслуживающем банке, чек заполняется от руки, в нем указывается сумма, дата, сведения о назначении получаемой суммы, наименование получателя денег, чек подписывается руководителем и главным бухгалтером предприятия, заверяется печатью. Исправления в чеке не допускаются.</a:t>
            </a:r>
          </a:p>
          <a:p>
            <a:endParaRPr lang="ru-RU" dirty="0"/>
          </a:p>
        </p:txBody>
      </p:sp>
    </p:spTree>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859216" cy="6213304"/>
          </a:xfrm>
        </p:spPr>
        <p:txBody>
          <a:bodyPr/>
          <a:lstStyle/>
          <a:p>
            <a:pPr algn="just">
              <a:buNone/>
            </a:pPr>
            <a:r>
              <a:rPr lang="ru-RU" sz="2800" dirty="0" smtClean="0">
                <a:latin typeface="Times New Roman" pitchFamily="18" charset="0"/>
                <a:cs typeface="Times New Roman" pitchFamily="18" charset="0"/>
              </a:rPr>
              <a:t>Наличные деньги банк принимает на расчетный счет по объявлению на взнос наличными, которое заполняется в одном экземпляре. Квитанция от объявления на взнос наличными выдается на руки лицу, внесшему деньги, и прикладывается к расходному кассовому ордеру. Безналичные расчеты осуществляются с помощью платежных поручений и платежных требований, которые составляются в 3 или 4 экземплярах в зависимости от обслуживающего банка, подписывается руководителем и главным бухгалтером предприятия либо заместителями и заверяется печатью.</a:t>
            </a:r>
          </a:p>
          <a:p>
            <a:endParaRPr lang="ru-RU" dirty="0"/>
          </a:p>
        </p:txBody>
      </p:sp>
    </p:spTree>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a:bodyPr>
          <a:lstStyle/>
          <a:p>
            <a:pPr algn="just">
              <a:buNone/>
            </a:pPr>
            <a:r>
              <a:rPr lang="ru-RU" sz="2500" dirty="0" smtClean="0">
                <a:latin typeface="Times New Roman" pitchFamily="18" charset="0"/>
                <a:cs typeface="Times New Roman" pitchFamily="18" charset="0"/>
              </a:rPr>
              <a:t>Платежное поручение представляет собой письменное распоряжение предприятия на списание денег с его расчетного счета и зачисления их на счет получателя. Выписывает его предприятие плательщик. Платежное требование представляет собой требование поставщика к покупателю по оплате покупателем денежных сумм за товары, работы и услуги. Выписывает его предприятие получатель платежа. Списание денежных средств с расчетного счета может проводиться только по распоряжению клиента, без его согласия списание делают по решению суда или в случаях, установленных законодательством и предусмотренных договором между банком и клиентом.</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88640"/>
            <a:ext cx="8496944" cy="6858000"/>
          </a:xfrm>
        </p:spPr>
        <p:txBody>
          <a:bodyPr>
            <a:normAutofit fontScale="92500" lnSpcReduction="10000"/>
          </a:bodyPr>
          <a:lstStyle/>
          <a:p>
            <a:pPr algn="just">
              <a:buNone/>
            </a:pPr>
            <a:r>
              <a:rPr lang="ru-RU" sz="2800" dirty="0" smtClean="0"/>
              <a:t>		Традиционно сложилась строгая последовательность выполнения бухгалтерских действий или этапов.</a:t>
            </a:r>
          </a:p>
          <a:p>
            <a:pPr algn="just">
              <a:buNone/>
            </a:pPr>
            <a:r>
              <a:rPr lang="ru-RU" sz="2800" i="1" dirty="0" smtClean="0"/>
              <a:t>		Первый этап </a:t>
            </a:r>
            <a:r>
              <a:rPr lang="ru-RU" sz="2800" dirty="0" smtClean="0"/>
              <a:t>— текущее наблюдение, измерение, сбор и регистрация фактов хозяйственной деятельности организации. Обычно этот этап называют </a:t>
            </a:r>
            <a:r>
              <a:rPr lang="ru-RU" sz="2800" i="1" dirty="0" smtClean="0"/>
              <a:t>документированием. </a:t>
            </a:r>
            <a:r>
              <a:rPr lang="ru-RU" sz="2800" dirty="0" smtClean="0"/>
              <a:t>Это очень важный этап организации бухгалтерского учета. Именно поэтому бухгалтеры с такой тщательностью проверяют правильность составления и заполнения первичных учетных документов и при необходимости визируют их. От правильности оформления первичных документов зависит юридическая доказательность фактов хозяйственной деятельности и достоверность всей бухгалтерской отчетности. </a:t>
            </a:r>
          </a:p>
          <a:p>
            <a:endParaRPr lang="ru-RU" dirty="0"/>
          </a:p>
        </p:txBody>
      </p:sp>
    </p:spTree>
  </p:cSld>
  <p:clrMapOvr>
    <a:masterClrMapping/>
  </p:clrMapOvr>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3.3 Бухгалтерская обработка выписок банка.</a:t>
            </a:r>
            <a:r>
              <a:rPr lang="ru-RU" dirty="0" smtClean="0"/>
              <a:t/>
            </a:r>
            <a:br>
              <a:rPr lang="ru-RU" dirty="0" smtClean="0"/>
            </a:br>
            <a:endParaRPr lang="ru-RU" dirty="0"/>
          </a:p>
        </p:txBody>
      </p:sp>
      <p:sp>
        <p:nvSpPr>
          <p:cNvPr id="3" name="Содержимое 2"/>
          <p:cNvSpPr>
            <a:spLocks noGrp="1"/>
          </p:cNvSpPr>
          <p:nvPr>
            <p:ph sz="quarter" idx="1"/>
          </p:nvPr>
        </p:nvSpPr>
        <p:spPr>
          <a:xfrm>
            <a:off x="457200" y="1196752"/>
            <a:ext cx="7467600" cy="5277200"/>
          </a:xfrm>
        </p:spPr>
        <p:txBody>
          <a:bodyPr>
            <a:normAutofit/>
          </a:bodyPr>
          <a:lstStyle/>
          <a:p>
            <a:pPr algn="just">
              <a:buNone/>
            </a:pPr>
            <a:r>
              <a:rPr lang="ru-RU" dirty="0" smtClean="0">
                <a:latin typeface="Times New Roman" pitchFamily="18" charset="0"/>
                <a:cs typeface="Times New Roman" pitchFamily="18" charset="0"/>
              </a:rPr>
              <a:t>О всех изменениях на расчетном счете банк извещает клиента выписками из расчетного счета. В выписке показываются все поступления и списания с расчетного счета, остаток денежных средств на начало и на конец дня. Выписка банка понимается наоборот, то есть остатки средств на расчетном счете предприятия в выписке отражаются по кредиту, зачисление средств на расчетный счет отражается по кредиту, а списание средств по дебету. Бухгалтер, обрабатывая выписку банка должен помнить это и составлять правильную корреспонденцию счетов. Бухгалтер, проверяя выписку банка, устанавливает соответствие между указанными в ней суммами и приложенными оправдательными документами. </a:t>
            </a:r>
            <a:endParaRPr lang="ru-RU" dirty="0">
              <a:latin typeface="Times New Roman" pitchFamily="18" charset="0"/>
              <a:cs typeface="Times New Roman" pitchFamily="18" charset="0"/>
            </a:endParaRPr>
          </a:p>
        </p:txBody>
      </p:sp>
    </p:spTree>
  </p:cSld>
  <p:clrMapOvr>
    <a:masterClrMapping/>
  </p:clrMapOvr>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13304"/>
          </a:xfrm>
        </p:spPr>
        <p:txBody>
          <a:bodyPr>
            <a:normAutofit/>
          </a:bodyPr>
          <a:lstStyle/>
          <a:p>
            <a:pPr algn="just">
              <a:buNone/>
            </a:pPr>
            <a:r>
              <a:rPr lang="ru-RU" sz="2600" dirty="0" smtClean="0">
                <a:latin typeface="Times New Roman" pitchFamily="18" charset="0"/>
                <a:cs typeface="Times New Roman" pitchFamily="18" charset="0"/>
              </a:rPr>
              <a:t>Приложенные документы нумеруются, бухгалтер, проверяя выписку, проставляет корреспонденцию счетов и порядковые номера оправдательных документов.</a:t>
            </a:r>
          </a:p>
          <a:p>
            <a:pPr algn="just">
              <a:buNone/>
            </a:pPr>
            <a:r>
              <a:rPr lang="ru-RU" sz="2600" dirty="0" smtClean="0">
                <a:latin typeface="Times New Roman" pitchFamily="18" charset="0"/>
                <a:cs typeface="Times New Roman" pitchFamily="18" charset="0"/>
              </a:rPr>
              <a:t>Синтетический учет операций по расчетному счету ведется на </a:t>
            </a:r>
            <a:r>
              <a:rPr lang="ru-RU" sz="2600" i="1" dirty="0" smtClean="0">
                <a:latin typeface="Times New Roman" pitchFamily="18" charset="0"/>
                <a:cs typeface="Times New Roman" pitchFamily="18" charset="0"/>
              </a:rPr>
              <a:t>счете 51</a:t>
            </a:r>
            <a:r>
              <a:rPr lang="ru-RU" sz="2600" dirty="0" smtClean="0">
                <a:latin typeface="Times New Roman" pitchFamily="18" charset="0"/>
                <a:cs typeface="Times New Roman" pitchFamily="18" charset="0"/>
              </a:rPr>
              <a:t>. По </a:t>
            </a:r>
            <a:r>
              <a:rPr lang="ru-RU" sz="2600" i="1" dirty="0" smtClean="0">
                <a:latin typeface="Times New Roman" pitchFamily="18" charset="0"/>
                <a:cs typeface="Times New Roman" pitchFamily="18" charset="0"/>
              </a:rPr>
              <a:t>дебету 51 счета</a:t>
            </a:r>
            <a:r>
              <a:rPr lang="ru-RU" sz="2600" dirty="0" smtClean="0">
                <a:latin typeface="Times New Roman" pitchFamily="18" charset="0"/>
                <a:cs typeface="Times New Roman" pitchFamily="18" charset="0"/>
              </a:rPr>
              <a:t> отражается поступление средств на расчетный счет и заполняется ведомость № 2. По кредиту – списание средств с расчетного счета, и заполняется журнал-ордер № 2. Ведомость и журнал-ордер заполняются на основании выписок банка. Аналитический учет по </a:t>
            </a:r>
            <a:r>
              <a:rPr lang="ru-RU" sz="2600" i="1" dirty="0" smtClean="0">
                <a:latin typeface="Times New Roman" pitchFamily="18" charset="0"/>
                <a:cs typeface="Times New Roman" pitchFamily="18" charset="0"/>
              </a:rPr>
              <a:t>счету 51</a:t>
            </a:r>
            <a:r>
              <a:rPr lang="ru-RU" sz="2600" dirty="0" smtClean="0">
                <a:latin typeface="Times New Roman" pitchFamily="18" charset="0"/>
                <a:cs typeface="Times New Roman" pitchFamily="18" charset="0"/>
              </a:rPr>
              <a:t> ведется отдельно по каждому открытому расчетному счету. </a:t>
            </a:r>
          </a:p>
          <a:p>
            <a:endParaRPr lang="ru-RU" dirty="0"/>
          </a:p>
        </p:txBody>
      </p:sp>
    </p:spTree>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3.4 Корреспонденция счетов по счету 51 «Расчетные счета».</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nvPr>
        </p:nvGraphicFramePr>
        <p:xfrm>
          <a:off x="0" y="980730"/>
          <a:ext cx="9144000" cy="6753850"/>
        </p:xfrm>
        <a:graphic>
          <a:graphicData uri="http://schemas.openxmlformats.org/drawingml/2006/table">
            <a:tbl>
              <a:tblPr firstRow="1" bandRow="1">
                <a:tableStyleId>{5C22544A-7EE6-4342-B048-85BDC9FD1C3A}</a:tableStyleId>
              </a:tblPr>
              <a:tblGrid>
                <a:gridCol w="3048000"/>
                <a:gridCol w="3048000"/>
                <a:gridCol w="3048000"/>
              </a:tblGrid>
              <a:tr h="979545">
                <a:tc>
                  <a:txBody>
                    <a:bodyPr/>
                    <a:lstStyle/>
                    <a:p>
                      <a:pPr indent="94615" algn="ctr">
                        <a:lnSpc>
                          <a:spcPct val="115000"/>
                        </a:lnSpc>
                        <a:spcAft>
                          <a:spcPts val="0"/>
                        </a:spcAft>
                      </a:pPr>
                      <a:r>
                        <a:rPr lang="ru-RU" sz="2000" b="1" dirty="0">
                          <a:latin typeface="Times New Roman" pitchFamily="18" charset="0"/>
                          <a:ea typeface="Times New Roman"/>
                          <a:cs typeface="Times New Roman" pitchFamily="18" charset="0"/>
                        </a:rPr>
                        <a:t>Содержание операции</a:t>
                      </a:r>
                      <a:endParaRPr lang="ru-RU" sz="2000" dirty="0">
                        <a:latin typeface="Times New Roman" pitchFamily="18" charset="0"/>
                        <a:ea typeface="Times New Roman"/>
                        <a:cs typeface="Times New Roman" pitchFamily="18" charset="0"/>
                      </a:endParaRPr>
                    </a:p>
                  </a:txBody>
                  <a:tcPr marL="68580" marR="68580" marT="0" marB="0"/>
                </a:tc>
                <a:tc>
                  <a:txBody>
                    <a:bodyPr/>
                    <a:lstStyle/>
                    <a:p>
                      <a:pPr indent="94615" algn="ctr">
                        <a:lnSpc>
                          <a:spcPct val="115000"/>
                        </a:lnSpc>
                        <a:spcAft>
                          <a:spcPts val="0"/>
                        </a:spcAft>
                      </a:pPr>
                      <a:r>
                        <a:rPr lang="ru-RU" sz="2000" b="1">
                          <a:latin typeface="Times New Roman" pitchFamily="18" charset="0"/>
                          <a:ea typeface="Times New Roman"/>
                          <a:cs typeface="Times New Roman" pitchFamily="18" charset="0"/>
                        </a:rPr>
                        <a:t>Д</a:t>
                      </a:r>
                      <a:endParaRPr lang="ru-RU" sz="2000">
                        <a:latin typeface="Times New Roman" pitchFamily="18" charset="0"/>
                        <a:ea typeface="Times New Roman"/>
                        <a:cs typeface="Times New Roman" pitchFamily="18" charset="0"/>
                      </a:endParaRPr>
                    </a:p>
                  </a:txBody>
                  <a:tcPr marL="68580" marR="68580" marT="0" marB="0"/>
                </a:tc>
                <a:tc>
                  <a:txBody>
                    <a:bodyPr/>
                    <a:lstStyle/>
                    <a:p>
                      <a:pPr indent="94615" algn="ctr">
                        <a:lnSpc>
                          <a:spcPct val="115000"/>
                        </a:lnSpc>
                        <a:spcAft>
                          <a:spcPts val="0"/>
                        </a:spcAft>
                      </a:pPr>
                      <a:r>
                        <a:rPr lang="ru-RU" sz="2000" b="1" dirty="0">
                          <a:latin typeface="Times New Roman" pitchFamily="18" charset="0"/>
                          <a:ea typeface="Times New Roman"/>
                          <a:cs typeface="Times New Roman" pitchFamily="18" charset="0"/>
                        </a:rPr>
                        <a:t>К</a:t>
                      </a:r>
                      <a:endParaRPr lang="ru-RU" sz="2000" dirty="0">
                        <a:latin typeface="Times New Roman" pitchFamily="18" charset="0"/>
                        <a:ea typeface="Times New Roman"/>
                        <a:cs typeface="Times New Roman" pitchFamily="18" charset="0"/>
                      </a:endParaRPr>
                    </a:p>
                  </a:txBody>
                  <a:tcPr marL="68580" marR="68580" marT="0" marB="0"/>
                </a:tc>
              </a:tr>
              <a:tr h="979545">
                <a:tc>
                  <a:txBody>
                    <a:bodyPr/>
                    <a:lstStyle/>
                    <a:p>
                      <a:pPr indent="94615" algn="just">
                        <a:lnSpc>
                          <a:spcPct val="115000"/>
                        </a:lnSpc>
                        <a:spcAft>
                          <a:spcPts val="0"/>
                        </a:spcAft>
                      </a:pPr>
                      <a:r>
                        <a:rPr lang="ru-RU" sz="2000" dirty="0">
                          <a:latin typeface="Times New Roman" pitchFamily="18" charset="0"/>
                          <a:ea typeface="Times New Roman"/>
                          <a:cs typeface="Times New Roman" pitchFamily="18" charset="0"/>
                        </a:rPr>
                        <a:t>1. Внесены наличные средства на расчетный счет по объявлению на взнос наличными</a:t>
                      </a:r>
                    </a:p>
                  </a:txBody>
                  <a:tcPr marL="68580" marR="68580" marT="0" marB="0"/>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51</a:t>
                      </a:r>
                    </a:p>
                  </a:txBody>
                  <a:tcPr marL="68580" marR="68580" marT="0" marB="0" anchor="ctr"/>
                </a:tc>
                <a:tc>
                  <a:txBody>
                    <a:bodyPr/>
                    <a:lstStyle/>
                    <a:p>
                      <a:pPr indent="94615" algn="ctr">
                        <a:lnSpc>
                          <a:spcPct val="115000"/>
                        </a:lnSpc>
                        <a:spcAft>
                          <a:spcPts val="0"/>
                        </a:spcAft>
                      </a:pPr>
                      <a:r>
                        <a:rPr lang="ru-RU" sz="2000">
                          <a:latin typeface="Times New Roman" pitchFamily="18" charset="0"/>
                          <a:ea typeface="Times New Roman"/>
                          <a:cs typeface="Times New Roman" pitchFamily="18" charset="0"/>
                        </a:rPr>
                        <a:t>50.1</a:t>
                      </a:r>
                    </a:p>
                  </a:txBody>
                  <a:tcPr marL="68580" marR="68580" marT="0" marB="0" anchor="ctr"/>
                </a:tc>
              </a:tr>
              <a:tr h="979545">
                <a:tc>
                  <a:txBody>
                    <a:bodyPr/>
                    <a:lstStyle/>
                    <a:p>
                      <a:pPr indent="94615" algn="just">
                        <a:lnSpc>
                          <a:spcPct val="115000"/>
                        </a:lnSpc>
                        <a:spcAft>
                          <a:spcPts val="0"/>
                        </a:spcAft>
                      </a:pPr>
                      <a:r>
                        <a:rPr lang="ru-RU" sz="2000">
                          <a:latin typeface="Times New Roman" pitchFamily="18" charset="0"/>
                          <a:ea typeface="Times New Roman"/>
                          <a:cs typeface="Times New Roman" pitchFamily="18" charset="0"/>
                        </a:rPr>
                        <a:t>2. Зачислены на расчетный счет платежи от покупателей и заказчиков</a:t>
                      </a:r>
                    </a:p>
                  </a:txBody>
                  <a:tcPr marL="68580" marR="68580" marT="0" marB="0"/>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51</a:t>
                      </a:r>
                    </a:p>
                  </a:txBody>
                  <a:tcPr marL="68580" marR="68580" marT="0" marB="0" anchor="ctr"/>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62</a:t>
                      </a:r>
                    </a:p>
                  </a:txBody>
                  <a:tcPr marL="68580" marR="68580" marT="0" marB="0" anchor="ctr"/>
                </a:tc>
              </a:tr>
              <a:tr h="979545">
                <a:tc>
                  <a:txBody>
                    <a:bodyPr/>
                    <a:lstStyle/>
                    <a:p>
                      <a:pPr indent="94615" algn="just">
                        <a:lnSpc>
                          <a:spcPct val="115000"/>
                        </a:lnSpc>
                        <a:spcAft>
                          <a:spcPts val="0"/>
                        </a:spcAft>
                      </a:pPr>
                      <a:r>
                        <a:rPr lang="ru-RU" sz="2000">
                          <a:latin typeface="Times New Roman" pitchFamily="18" charset="0"/>
                          <a:ea typeface="Times New Roman"/>
                          <a:cs typeface="Times New Roman" pitchFamily="18" charset="0"/>
                        </a:rPr>
                        <a:t>3. Зачислены платежи от разных дебиторов</a:t>
                      </a:r>
                    </a:p>
                  </a:txBody>
                  <a:tcPr marL="68580" marR="68580" marT="0" marB="0"/>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51</a:t>
                      </a:r>
                    </a:p>
                  </a:txBody>
                  <a:tcPr marL="68580" marR="68580" marT="0" marB="0" anchor="ctr"/>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76</a:t>
                      </a:r>
                    </a:p>
                  </a:txBody>
                  <a:tcPr marL="68580" marR="68580" marT="0" marB="0" anchor="ctr"/>
                </a:tc>
              </a:tr>
              <a:tr h="979545">
                <a:tc>
                  <a:txBody>
                    <a:bodyPr/>
                    <a:lstStyle/>
                    <a:p>
                      <a:pPr indent="94615" algn="just">
                        <a:lnSpc>
                          <a:spcPct val="115000"/>
                        </a:lnSpc>
                        <a:spcAft>
                          <a:spcPts val="0"/>
                        </a:spcAft>
                      </a:pPr>
                      <a:r>
                        <a:rPr lang="ru-RU" sz="2000">
                          <a:latin typeface="Times New Roman" pitchFamily="18" charset="0"/>
                          <a:ea typeface="Times New Roman"/>
                          <a:cs typeface="Times New Roman" pitchFamily="18" charset="0"/>
                        </a:rPr>
                        <a:t>4. Зачислены взносы учредителей в уставный капитал предприятия</a:t>
                      </a:r>
                    </a:p>
                  </a:txBody>
                  <a:tcPr marL="68580" marR="68580" marT="0" marB="0"/>
                </a:tc>
                <a:tc>
                  <a:txBody>
                    <a:bodyPr/>
                    <a:lstStyle/>
                    <a:p>
                      <a:pPr indent="94615" algn="ctr">
                        <a:lnSpc>
                          <a:spcPct val="115000"/>
                        </a:lnSpc>
                        <a:spcAft>
                          <a:spcPts val="0"/>
                        </a:spcAft>
                      </a:pPr>
                      <a:r>
                        <a:rPr lang="ru-RU" sz="2000">
                          <a:latin typeface="Times New Roman" pitchFamily="18" charset="0"/>
                          <a:ea typeface="Times New Roman"/>
                          <a:cs typeface="Times New Roman" pitchFamily="18" charset="0"/>
                        </a:rPr>
                        <a:t>51</a:t>
                      </a:r>
                    </a:p>
                  </a:txBody>
                  <a:tcPr marL="68580" marR="68580" marT="0" marB="0" anchor="ctr"/>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75.1</a:t>
                      </a:r>
                    </a:p>
                  </a:txBody>
                  <a:tcPr marL="68580" marR="68580" marT="0" marB="0" anchor="ctr"/>
                </a:tc>
              </a:tr>
              <a:tr h="979545">
                <a:tc>
                  <a:txBody>
                    <a:bodyPr/>
                    <a:lstStyle/>
                    <a:p>
                      <a:pPr indent="94615" algn="just">
                        <a:lnSpc>
                          <a:spcPct val="115000"/>
                        </a:lnSpc>
                        <a:spcAft>
                          <a:spcPts val="0"/>
                        </a:spcAft>
                      </a:pPr>
                      <a:r>
                        <a:rPr lang="ru-RU" sz="2000">
                          <a:latin typeface="Times New Roman" pitchFamily="18" charset="0"/>
                          <a:ea typeface="Times New Roman"/>
                          <a:cs typeface="Times New Roman" pitchFamily="18" charset="0"/>
                        </a:rPr>
                        <a:t>5. Ошибочно зачислены средства на расчетный счет</a:t>
                      </a:r>
                    </a:p>
                  </a:txBody>
                  <a:tcPr marL="68580" marR="68580" marT="0" marB="0"/>
                </a:tc>
                <a:tc>
                  <a:txBody>
                    <a:bodyPr/>
                    <a:lstStyle/>
                    <a:p>
                      <a:pPr indent="94615" algn="ctr">
                        <a:lnSpc>
                          <a:spcPct val="115000"/>
                        </a:lnSpc>
                        <a:spcAft>
                          <a:spcPts val="0"/>
                        </a:spcAft>
                      </a:pPr>
                      <a:r>
                        <a:rPr lang="ru-RU" sz="2000">
                          <a:latin typeface="Times New Roman" pitchFamily="18" charset="0"/>
                          <a:ea typeface="Times New Roman"/>
                          <a:cs typeface="Times New Roman" pitchFamily="18" charset="0"/>
                        </a:rPr>
                        <a:t>51</a:t>
                      </a:r>
                    </a:p>
                  </a:txBody>
                  <a:tcPr marL="68580" marR="68580" marT="0" marB="0" anchor="ctr"/>
                </a:tc>
                <a:tc>
                  <a:txBody>
                    <a:bodyPr/>
                    <a:lstStyle/>
                    <a:p>
                      <a:pPr indent="94615" algn="ctr">
                        <a:lnSpc>
                          <a:spcPct val="115000"/>
                        </a:lnSpc>
                        <a:spcAft>
                          <a:spcPts val="0"/>
                        </a:spcAft>
                      </a:pPr>
                      <a:r>
                        <a:rPr lang="ru-RU" sz="2000" dirty="0">
                          <a:latin typeface="Times New Roman" pitchFamily="18" charset="0"/>
                          <a:ea typeface="Times New Roman"/>
                          <a:cs typeface="Times New Roman" pitchFamily="18" charset="0"/>
                        </a:rPr>
                        <a:t>76.2</a:t>
                      </a:r>
                    </a:p>
                  </a:txBody>
                  <a:tcPr marL="68580" marR="68580" marT="0" marB="0" anchor="ctr"/>
                </a:tc>
              </a:tr>
            </a:tbl>
          </a:graphicData>
        </a:graphic>
      </p:graphicFrame>
    </p:spTree>
  </p:cSld>
  <p:clrMapOvr>
    <a:masterClrMapping/>
  </p:clrMapOvr>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sz="quarter" idx="1"/>
          </p:nvPr>
        </p:nvGraphicFramePr>
        <p:xfrm>
          <a:off x="0" y="0"/>
          <a:ext cx="9144000" cy="6858000"/>
        </p:xfrm>
        <a:graphic>
          <a:graphicData uri="http://schemas.openxmlformats.org/drawingml/2006/table">
            <a:tbl>
              <a:tblPr bandRow="1">
                <a:tableStyleId>{5C22544A-7EE6-4342-B048-85BDC9FD1C3A}</a:tableStyleId>
              </a:tblPr>
              <a:tblGrid>
                <a:gridCol w="3048000"/>
                <a:gridCol w="3048000"/>
                <a:gridCol w="3048000"/>
              </a:tblGrid>
              <a:tr h="1371600">
                <a:tc>
                  <a:txBody>
                    <a:bodyPr/>
                    <a:lstStyle/>
                    <a:p>
                      <a:pPr indent="94615" algn="just">
                        <a:lnSpc>
                          <a:spcPct val="115000"/>
                        </a:lnSpc>
                        <a:spcAft>
                          <a:spcPts val="0"/>
                        </a:spcAft>
                      </a:pPr>
                      <a:r>
                        <a:rPr lang="ru-RU" sz="1800" dirty="0">
                          <a:latin typeface="Times New Roman"/>
                          <a:ea typeface="Times New Roman"/>
                        </a:rPr>
                        <a:t>6. Получено в кассу с расчетного счета наличными по чеку</a:t>
                      </a:r>
                    </a:p>
                  </a:txBody>
                  <a:tcPr marL="68580" marR="68580" marT="0" marB="0"/>
                </a:tc>
                <a:tc>
                  <a:txBody>
                    <a:bodyPr/>
                    <a:lstStyle/>
                    <a:p>
                      <a:pPr indent="94615" algn="ctr">
                        <a:lnSpc>
                          <a:spcPct val="115000"/>
                        </a:lnSpc>
                        <a:spcAft>
                          <a:spcPts val="0"/>
                        </a:spcAft>
                      </a:pPr>
                      <a:r>
                        <a:rPr lang="ru-RU" sz="1800">
                          <a:latin typeface="Times New Roman"/>
                          <a:ea typeface="Times New Roman"/>
                        </a:rPr>
                        <a:t>50.1</a:t>
                      </a:r>
                    </a:p>
                  </a:txBody>
                  <a:tcPr marL="68580" marR="68580" marT="0" marB="0" anchor="ctr"/>
                </a:tc>
                <a:tc>
                  <a:txBody>
                    <a:bodyPr/>
                    <a:lstStyle/>
                    <a:p>
                      <a:pPr indent="94615" algn="ctr">
                        <a:lnSpc>
                          <a:spcPct val="115000"/>
                        </a:lnSpc>
                        <a:spcAft>
                          <a:spcPts val="0"/>
                        </a:spcAft>
                      </a:pPr>
                      <a:r>
                        <a:rPr lang="ru-RU" sz="1800">
                          <a:latin typeface="Times New Roman"/>
                          <a:ea typeface="Times New Roman"/>
                        </a:rPr>
                        <a:t>51</a:t>
                      </a:r>
                    </a:p>
                  </a:txBody>
                  <a:tcPr marL="68580" marR="68580" marT="0" marB="0" anchor="ctr"/>
                </a:tc>
              </a:tr>
              <a:tr h="1371600">
                <a:tc>
                  <a:txBody>
                    <a:bodyPr/>
                    <a:lstStyle/>
                    <a:p>
                      <a:pPr indent="94615" algn="just">
                        <a:lnSpc>
                          <a:spcPct val="115000"/>
                        </a:lnSpc>
                        <a:spcAft>
                          <a:spcPts val="0"/>
                        </a:spcAft>
                      </a:pPr>
                      <a:r>
                        <a:rPr lang="ru-RU" sz="1800">
                          <a:latin typeface="Times New Roman"/>
                          <a:ea typeface="Times New Roman"/>
                        </a:rPr>
                        <a:t>7. Перечислены платежи поставщикам и подрядчикам</a:t>
                      </a:r>
                    </a:p>
                  </a:txBody>
                  <a:tcPr marL="68580" marR="68580" marT="0" marB="0"/>
                </a:tc>
                <a:tc>
                  <a:txBody>
                    <a:bodyPr/>
                    <a:lstStyle/>
                    <a:p>
                      <a:pPr indent="94615" algn="ctr">
                        <a:lnSpc>
                          <a:spcPct val="115000"/>
                        </a:lnSpc>
                        <a:spcAft>
                          <a:spcPts val="0"/>
                        </a:spcAft>
                      </a:pPr>
                      <a:r>
                        <a:rPr lang="ru-RU" sz="1800">
                          <a:latin typeface="Times New Roman"/>
                          <a:ea typeface="Times New Roman"/>
                        </a:rPr>
                        <a:t>60</a:t>
                      </a:r>
                    </a:p>
                  </a:txBody>
                  <a:tcPr marL="68580" marR="68580" marT="0" marB="0" anchor="ctr"/>
                </a:tc>
                <a:tc>
                  <a:txBody>
                    <a:bodyPr/>
                    <a:lstStyle/>
                    <a:p>
                      <a:pPr indent="94615" algn="ctr">
                        <a:lnSpc>
                          <a:spcPct val="115000"/>
                        </a:lnSpc>
                        <a:spcAft>
                          <a:spcPts val="0"/>
                        </a:spcAft>
                      </a:pPr>
                      <a:r>
                        <a:rPr lang="ru-RU" sz="1800">
                          <a:latin typeface="Times New Roman"/>
                          <a:ea typeface="Times New Roman"/>
                        </a:rPr>
                        <a:t>51</a:t>
                      </a:r>
                    </a:p>
                  </a:txBody>
                  <a:tcPr marL="68580" marR="68580" marT="0" marB="0" anchor="ctr"/>
                </a:tc>
              </a:tr>
              <a:tr h="1371600">
                <a:tc>
                  <a:txBody>
                    <a:bodyPr/>
                    <a:lstStyle/>
                    <a:p>
                      <a:pPr indent="94615" algn="just">
                        <a:lnSpc>
                          <a:spcPct val="115000"/>
                        </a:lnSpc>
                        <a:spcAft>
                          <a:spcPts val="0"/>
                        </a:spcAft>
                      </a:pPr>
                      <a:r>
                        <a:rPr lang="ru-RU" sz="1800" dirty="0">
                          <a:latin typeface="Times New Roman"/>
                          <a:ea typeface="Times New Roman"/>
                        </a:rPr>
                        <a:t>8. Перечислены средства разным кредиторам</a:t>
                      </a:r>
                    </a:p>
                  </a:txBody>
                  <a:tcPr marL="68580" marR="68580" marT="0" marB="0"/>
                </a:tc>
                <a:tc>
                  <a:txBody>
                    <a:bodyPr/>
                    <a:lstStyle/>
                    <a:p>
                      <a:pPr indent="94615" algn="ctr">
                        <a:lnSpc>
                          <a:spcPct val="115000"/>
                        </a:lnSpc>
                        <a:spcAft>
                          <a:spcPts val="0"/>
                        </a:spcAft>
                      </a:pPr>
                      <a:r>
                        <a:rPr lang="ru-RU" sz="1800">
                          <a:latin typeface="Times New Roman"/>
                          <a:ea typeface="Times New Roman"/>
                        </a:rPr>
                        <a:t>76</a:t>
                      </a:r>
                    </a:p>
                  </a:txBody>
                  <a:tcPr marL="68580" marR="68580" marT="0" marB="0" anchor="ctr"/>
                </a:tc>
                <a:tc>
                  <a:txBody>
                    <a:bodyPr/>
                    <a:lstStyle/>
                    <a:p>
                      <a:pPr indent="94615" algn="ctr">
                        <a:lnSpc>
                          <a:spcPct val="115000"/>
                        </a:lnSpc>
                        <a:spcAft>
                          <a:spcPts val="0"/>
                        </a:spcAft>
                      </a:pPr>
                      <a:r>
                        <a:rPr lang="ru-RU" sz="1800">
                          <a:latin typeface="Times New Roman"/>
                          <a:ea typeface="Times New Roman"/>
                        </a:rPr>
                        <a:t>51</a:t>
                      </a:r>
                    </a:p>
                  </a:txBody>
                  <a:tcPr marL="68580" marR="68580" marT="0" marB="0" anchor="ctr"/>
                </a:tc>
              </a:tr>
              <a:tr h="1371600">
                <a:tc>
                  <a:txBody>
                    <a:bodyPr/>
                    <a:lstStyle/>
                    <a:p>
                      <a:pPr indent="94615" algn="just">
                        <a:lnSpc>
                          <a:spcPct val="115000"/>
                        </a:lnSpc>
                        <a:spcAft>
                          <a:spcPts val="0"/>
                        </a:spcAft>
                      </a:pPr>
                      <a:r>
                        <a:rPr lang="ru-RU" sz="1800">
                          <a:latin typeface="Times New Roman"/>
                          <a:ea typeface="Times New Roman"/>
                        </a:rPr>
                        <a:t>9. Перечислена зарплата на лицевые счета работников</a:t>
                      </a:r>
                    </a:p>
                  </a:txBody>
                  <a:tcPr marL="68580" marR="68580" marT="0" marB="0"/>
                </a:tc>
                <a:tc>
                  <a:txBody>
                    <a:bodyPr/>
                    <a:lstStyle/>
                    <a:p>
                      <a:pPr indent="94615" algn="ctr">
                        <a:lnSpc>
                          <a:spcPct val="115000"/>
                        </a:lnSpc>
                        <a:spcAft>
                          <a:spcPts val="0"/>
                        </a:spcAft>
                      </a:pPr>
                      <a:r>
                        <a:rPr lang="ru-RU" sz="1800">
                          <a:latin typeface="Times New Roman"/>
                          <a:ea typeface="Times New Roman"/>
                        </a:rPr>
                        <a:t>70</a:t>
                      </a:r>
                    </a:p>
                  </a:txBody>
                  <a:tcPr marL="68580" marR="68580" marT="0" marB="0" anchor="ctr"/>
                </a:tc>
                <a:tc>
                  <a:txBody>
                    <a:bodyPr/>
                    <a:lstStyle/>
                    <a:p>
                      <a:pPr indent="94615" algn="ctr">
                        <a:lnSpc>
                          <a:spcPct val="115000"/>
                        </a:lnSpc>
                        <a:spcAft>
                          <a:spcPts val="0"/>
                        </a:spcAft>
                      </a:pPr>
                      <a:r>
                        <a:rPr lang="ru-RU" sz="1800">
                          <a:latin typeface="Times New Roman"/>
                          <a:ea typeface="Times New Roman"/>
                        </a:rPr>
                        <a:t>51</a:t>
                      </a:r>
                    </a:p>
                  </a:txBody>
                  <a:tcPr marL="68580" marR="68580" marT="0" marB="0" anchor="ctr"/>
                </a:tc>
              </a:tr>
              <a:tr h="1371600">
                <a:tc>
                  <a:txBody>
                    <a:bodyPr/>
                    <a:lstStyle/>
                    <a:p>
                      <a:pPr indent="94615" algn="just">
                        <a:lnSpc>
                          <a:spcPct val="115000"/>
                        </a:lnSpc>
                        <a:spcAft>
                          <a:spcPts val="0"/>
                        </a:spcAft>
                      </a:pPr>
                      <a:r>
                        <a:rPr lang="ru-RU" sz="1800">
                          <a:latin typeface="Times New Roman"/>
                          <a:ea typeface="Times New Roman"/>
                        </a:rPr>
                        <a:t>10. Перечислено в бюджет и внебюджетные фонды:</a:t>
                      </a:r>
                    </a:p>
                    <a:p>
                      <a:pPr indent="94615" algn="just">
                        <a:lnSpc>
                          <a:spcPct val="115000"/>
                        </a:lnSpc>
                        <a:spcAft>
                          <a:spcPts val="0"/>
                        </a:spcAft>
                      </a:pPr>
                      <a:r>
                        <a:rPr lang="ru-RU" sz="1800">
                          <a:latin typeface="Times New Roman"/>
                          <a:ea typeface="Times New Roman"/>
                        </a:rPr>
                        <a:t>а) налоги;</a:t>
                      </a:r>
                    </a:p>
                    <a:p>
                      <a:pPr indent="94615" algn="just">
                        <a:lnSpc>
                          <a:spcPct val="115000"/>
                        </a:lnSpc>
                        <a:spcAft>
                          <a:spcPts val="0"/>
                        </a:spcAft>
                      </a:pPr>
                      <a:r>
                        <a:rPr lang="ru-RU" sz="1800">
                          <a:latin typeface="Times New Roman"/>
                          <a:ea typeface="Times New Roman"/>
                        </a:rPr>
                        <a:t>б) страховые взносы.</a:t>
                      </a:r>
                    </a:p>
                  </a:txBody>
                  <a:tcPr marL="68580" marR="68580" marT="0" marB="0"/>
                </a:tc>
                <a:tc>
                  <a:txBody>
                    <a:bodyPr/>
                    <a:lstStyle/>
                    <a:p>
                      <a:pPr indent="94615" algn="ctr">
                        <a:lnSpc>
                          <a:spcPct val="115000"/>
                        </a:lnSpc>
                        <a:spcAft>
                          <a:spcPts val="0"/>
                        </a:spcAft>
                      </a:pPr>
                      <a:r>
                        <a:rPr lang="ru-RU" sz="1800">
                          <a:latin typeface="Times New Roman"/>
                          <a:ea typeface="Times New Roman"/>
                        </a:rPr>
                        <a:t>68</a:t>
                      </a:r>
                    </a:p>
                    <a:p>
                      <a:pPr indent="94615" algn="ctr">
                        <a:lnSpc>
                          <a:spcPct val="115000"/>
                        </a:lnSpc>
                        <a:spcAft>
                          <a:spcPts val="0"/>
                        </a:spcAft>
                      </a:pPr>
                      <a:r>
                        <a:rPr lang="ru-RU" sz="1800">
                          <a:latin typeface="Times New Roman"/>
                          <a:ea typeface="Times New Roman"/>
                        </a:rPr>
                        <a:t>69</a:t>
                      </a:r>
                    </a:p>
                  </a:txBody>
                  <a:tcPr marL="68580" marR="68580" marT="0" marB="0" anchor="b"/>
                </a:tc>
                <a:tc>
                  <a:txBody>
                    <a:bodyPr/>
                    <a:lstStyle/>
                    <a:p>
                      <a:pPr indent="94615" algn="ctr">
                        <a:lnSpc>
                          <a:spcPct val="115000"/>
                        </a:lnSpc>
                        <a:spcAft>
                          <a:spcPts val="0"/>
                        </a:spcAft>
                      </a:pPr>
                      <a:r>
                        <a:rPr lang="ru-RU" sz="1800" dirty="0">
                          <a:latin typeface="Times New Roman"/>
                          <a:ea typeface="Times New Roman"/>
                        </a:rPr>
                        <a:t>51</a:t>
                      </a:r>
                    </a:p>
                    <a:p>
                      <a:pPr indent="94615" algn="ctr">
                        <a:lnSpc>
                          <a:spcPct val="115000"/>
                        </a:lnSpc>
                        <a:spcAft>
                          <a:spcPts val="0"/>
                        </a:spcAft>
                      </a:pPr>
                      <a:r>
                        <a:rPr lang="ru-RU" sz="1800" dirty="0">
                          <a:latin typeface="Times New Roman"/>
                          <a:ea typeface="Times New Roman"/>
                        </a:rPr>
                        <a:t>51</a:t>
                      </a:r>
                    </a:p>
                  </a:txBody>
                  <a:tcPr marL="68580" marR="68580" marT="0" marB="0" anchor="b"/>
                </a:tc>
              </a:tr>
            </a:tbl>
          </a:graphicData>
        </a:graphic>
      </p:graphicFrame>
    </p:spTree>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4.Учет операций на прочих счетах в банках и переводов в пути</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lnSpcReduction="10000"/>
          </a:bodyPr>
          <a:lstStyle/>
          <a:p>
            <a:pPr algn="ctr">
              <a:buNone/>
            </a:pPr>
            <a:r>
              <a:rPr lang="ru-RU" sz="2600" b="1" i="1" dirty="0" smtClean="0">
                <a:latin typeface="Times New Roman" pitchFamily="18" charset="0"/>
                <a:cs typeface="Times New Roman" pitchFamily="18" charset="0"/>
              </a:rPr>
              <a:t>4.1 Организация учета денежных средств на прочих счетах в банках</a:t>
            </a:r>
            <a:endParaRPr lang="ru-RU" sz="26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счете 55</a:t>
            </a:r>
            <a:r>
              <a:rPr lang="ru-RU" dirty="0" smtClean="0">
                <a:latin typeface="Times New Roman" pitchFamily="18" charset="0"/>
                <a:cs typeface="Times New Roman" pitchFamily="18" charset="0"/>
              </a:rPr>
              <a:t> учитываются денежные средства в аккредитивах, чековых книжках, на депозитных счетах и другие денежные средства. </a:t>
            </a:r>
            <a:r>
              <a:rPr lang="ru-RU" i="1" dirty="0" smtClean="0">
                <a:latin typeface="Times New Roman" pitchFamily="18" charset="0"/>
                <a:cs typeface="Times New Roman" pitchFamily="18" charset="0"/>
              </a:rPr>
              <a:t>Счет 55</a:t>
            </a:r>
            <a:r>
              <a:rPr lang="ru-RU" dirty="0" smtClean="0">
                <a:latin typeface="Times New Roman" pitchFamily="18" charset="0"/>
                <a:cs typeface="Times New Roman" pitchFamily="18" charset="0"/>
              </a:rPr>
              <a:t> предназначен для обобщения информации о наличии и движении денежных средств как в рублях так и в иностранной валюте, находящихся на территории РФ и за ее пределами в аккредитивах, чековых книжках и иных платежных документах кроме векселей на текущих, особых и иных специальных счетах, о движении средств целевого финансирования в той части, которая подлежит обособленному хранению.</a:t>
            </a:r>
          </a:p>
          <a:p>
            <a:endParaRPr lang="ru-RU" dirty="0"/>
          </a:p>
        </p:txBody>
      </p:sp>
    </p:spTree>
  </p:cSld>
  <p:clrMapOvr>
    <a:masterClrMapping/>
  </p:clrMapOvr>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2800" dirty="0" smtClean="0">
                <a:latin typeface="Times New Roman" pitchFamily="18" charset="0"/>
                <a:cs typeface="Times New Roman" pitchFamily="18" charset="0"/>
              </a:rPr>
              <a:t>К </a:t>
            </a:r>
            <a:r>
              <a:rPr lang="ru-RU" sz="2800" i="1" dirty="0" smtClean="0">
                <a:latin typeface="Times New Roman" pitchFamily="18" charset="0"/>
                <a:cs typeface="Times New Roman" pitchFamily="18" charset="0"/>
              </a:rPr>
              <a:t>счету 55 </a:t>
            </a:r>
            <a:r>
              <a:rPr lang="ru-RU" sz="2800" dirty="0" smtClean="0">
                <a:latin typeface="Times New Roman" pitchFamily="18" charset="0"/>
                <a:cs typeface="Times New Roman" pitchFamily="18" charset="0"/>
              </a:rPr>
              <a:t>могут открываться следующие субсчета:</a:t>
            </a:r>
          </a:p>
          <a:p>
            <a:pPr algn="just"/>
            <a:r>
              <a:rPr lang="ru-RU" sz="2800" i="1" dirty="0" smtClean="0">
                <a:latin typeface="Times New Roman" pitchFamily="18" charset="0"/>
                <a:cs typeface="Times New Roman" pitchFamily="18" charset="0"/>
              </a:rPr>
              <a:t>55.1 «Аккредитивы»;</a:t>
            </a:r>
            <a:endParaRPr lang="ru-RU" sz="2800" dirty="0" smtClean="0">
              <a:latin typeface="Times New Roman" pitchFamily="18" charset="0"/>
              <a:cs typeface="Times New Roman" pitchFamily="18" charset="0"/>
            </a:endParaRPr>
          </a:p>
          <a:p>
            <a:pPr algn="just"/>
            <a:r>
              <a:rPr lang="ru-RU" sz="2800" i="1" dirty="0" smtClean="0">
                <a:latin typeface="Times New Roman" pitchFamily="18" charset="0"/>
                <a:cs typeface="Times New Roman" pitchFamily="18" charset="0"/>
              </a:rPr>
              <a:t>55.2 «Чековые книжки»;</a:t>
            </a:r>
            <a:endParaRPr lang="ru-RU" sz="2800" dirty="0" smtClean="0">
              <a:latin typeface="Times New Roman" pitchFamily="18" charset="0"/>
              <a:cs typeface="Times New Roman" pitchFamily="18" charset="0"/>
            </a:endParaRPr>
          </a:p>
          <a:p>
            <a:pPr algn="just"/>
            <a:r>
              <a:rPr lang="ru-RU" sz="2800" i="1" dirty="0" smtClean="0">
                <a:latin typeface="Times New Roman" pitchFamily="18" charset="0"/>
                <a:cs typeface="Times New Roman" pitchFamily="18" charset="0"/>
              </a:rPr>
              <a:t>55.3 «Депозитные счета».</a:t>
            </a:r>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и другие субсчета при необходимости.</a:t>
            </a:r>
          </a:p>
          <a:p>
            <a:pPr algn="just">
              <a:buNone/>
            </a:pPr>
            <a:r>
              <a:rPr lang="ru-RU" sz="2800" dirty="0" smtClean="0">
                <a:latin typeface="Times New Roman" pitchFamily="18" charset="0"/>
                <a:cs typeface="Times New Roman" pitchFamily="18" charset="0"/>
              </a:rPr>
              <a:t>По </a:t>
            </a:r>
            <a:r>
              <a:rPr lang="ru-RU" sz="2800" i="1" dirty="0" smtClean="0">
                <a:latin typeface="Times New Roman" pitchFamily="18" charset="0"/>
                <a:cs typeface="Times New Roman" pitchFamily="18" charset="0"/>
              </a:rPr>
              <a:t>дебету счета 55</a:t>
            </a:r>
            <a:r>
              <a:rPr lang="ru-RU" sz="2800" dirty="0" smtClean="0">
                <a:latin typeface="Times New Roman" pitchFamily="18" charset="0"/>
                <a:cs typeface="Times New Roman" pitchFamily="18" charset="0"/>
              </a:rPr>
              <a:t> отражается поступление средств на специальные счета и заполняется ведомость № 3. </a:t>
            </a:r>
            <a:r>
              <a:rPr lang="ru-RU" sz="2800" i="1" dirty="0" smtClean="0">
                <a:latin typeface="Times New Roman" pitchFamily="18" charset="0"/>
                <a:cs typeface="Times New Roman" pitchFamily="18" charset="0"/>
              </a:rPr>
              <a:t>По кредиту 55</a:t>
            </a:r>
            <a:r>
              <a:rPr lang="ru-RU" sz="2800" dirty="0" smtClean="0">
                <a:latin typeface="Times New Roman" pitchFamily="18" charset="0"/>
                <a:cs typeface="Times New Roman" pitchFamily="18" charset="0"/>
              </a:rPr>
              <a:t> счета отражается списание средств со специальных счетов и заполняется журнал-ордер № 3. Ведомость и журнал-ордер № 3 заполняются на основании выписок банка из специальных счетов в банке.</a:t>
            </a:r>
          </a:p>
          <a:p>
            <a:endParaRPr lang="ru-RU" dirty="0"/>
          </a:p>
        </p:txBody>
      </p:sp>
    </p:spTree>
  </p:cSld>
  <p:clrMapOvr>
    <a:masterClrMapping/>
  </p:clrMapOvr>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latin typeface="Times New Roman" pitchFamily="18" charset="0"/>
                <a:cs typeface="Times New Roman" pitchFamily="18" charset="0"/>
              </a:rPr>
              <a:t>4.2 Учет аккредитивов.</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124744"/>
            <a:ext cx="7467600" cy="5501208"/>
          </a:xfrm>
        </p:spPr>
        <p:txBody>
          <a:bodyPr>
            <a:normAutofit fontScale="85000" lnSpcReduction="20000"/>
          </a:bodyPr>
          <a:lstStyle/>
          <a:p>
            <a:pPr algn="just">
              <a:buNone/>
            </a:pPr>
            <a:r>
              <a:rPr lang="ru-RU" dirty="0" smtClean="0">
                <a:latin typeface="Times New Roman" pitchFamily="18" charset="0"/>
                <a:cs typeface="Times New Roman" pitchFamily="18" charset="0"/>
              </a:rPr>
              <a:t>Аккредитив – условное денежное обязательство банка, выдаваемое по поручению клиента, по которому банк может произвести платеж поставщику при условии предъявления им документов и выполнении других условий предусмотренных договором.</a:t>
            </a:r>
          </a:p>
          <a:p>
            <a:pPr algn="just">
              <a:buNone/>
            </a:pPr>
            <a:r>
              <a:rPr lang="ru-RU" dirty="0" smtClean="0">
                <a:latin typeface="Times New Roman" pitchFamily="18" charset="0"/>
                <a:cs typeface="Times New Roman" pitchFamily="18" charset="0"/>
              </a:rPr>
              <a:t>Для открытия аккредитива предприятию покупатель подает в обслуживающий банк заявление на аккредитив, где указывает дату, номер, банковские реквизиты поставщика и покупателя, срок действия договора, сумму и другие необходимые реквизиты.</a:t>
            </a:r>
          </a:p>
          <a:p>
            <a:pPr algn="just">
              <a:buNone/>
            </a:pPr>
            <a:r>
              <a:rPr lang="ru-RU" dirty="0" smtClean="0">
                <a:latin typeface="Times New Roman" pitchFamily="18" charset="0"/>
                <a:cs typeface="Times New Roman" pitchFamily="18" charset="0"/>
              </a:rPr>
              <a:t>Движение средств, находящихся в аккредитивах, учитывается на </a:t>
            </a:r>
            <a:r>
              <a:rPr lang="ru-RU" i="1" dirty="0" smtClean="0">
                <a:latin typeface="Times New Roman" pitchFamily="18" charset="0"/>
                <a:cs typeface="Times New Roman" pitchFamily="18" charset="0"/>
              </a:rPr>
              <a:t>счете 55.1:</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Д-55.1   К-51, 52, 66</a:t>
            </a:r>
            <a:r>
              <a:rPr lang="ru-RU" dirty="0" smtClean="0">
                <a:latin typeface="Times New Roman" pitchFamily="18" charset="0"/>
                <a:cs typeface="Times New Roman" pitchFamily="18" charset="0"/>
              </a:rPr>
              <a:t> отражается открытие аккредитива;</a:t>
            </a:r>
          </a:p>
          <a:p>
            <a:pPr algn="just">
              <a:buNone/>
            </a:pPr>
            <a:r>
              <a:rPr lang="ru-RU" b="1" dirty="0" smtClean="0">
                <a:latin typeface="Times New Roman" pitchFamily="18" charset="0"/>
                <a:cs typeface="Times New Roman" pitchFamily="18" charset="0"/>
              </a:rPr>
              <a:t>Д-60, 76   К-55.1</a:t>
            </a:r>
            <a:r>
              <a:rPr lang="ru-RU" dirty="0" smtClean="0">
                <a:latin typeface="Times New Roman" pitchFamily="18" charset="0"/>
                <a:cs typeface="Times New Roman" pitchFamily="18" charset="0"/>
              </a:rPr>
              <a:t> принятые на учет средства в аккредитивах списываются по мере их использования согласно выпискам банка;</a:t>
            </a:r>
          </a:p>
          <a:p>
            <a:pPr algn="just">
              <a:buNone/>
            </a:pPr>
            <a:r>
              <a:rPr lang="ru-RU" b="1" dirty="0" smtClean="0">
                <a:latin typeface="Times New Roman" pitchFamily="18" charset="0"/>
                <a:cs typeface="Times New Roman" pitchFamily="18" charset="0"/>
              </a:rPr>
              <a:t>Д-51, 52, 66   К-55.1 </a:t>
            </a:r>
            <a:r>
              <a:rPr lang="ru-RU" dirty="0" smtClean="0">
                <a:latin typeface="Times New Roman" pitchFamily="18" charset="0"/>
                <a:cs typeface="Times New Roman" pitchFamily="18" charset="0"/>
              </a:rPr>
              <a:t>неиспользованные средства в аккредитивах восстанавливаются на тот счет, с которого они были открыты.</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счету 55.1</a:t>
            </a:r>
            <a:r>
              <a:rPr lang="ru-RU" dirty="0" smtClean="0">
                <a:latin typeface="Times New Roman" pitchFamily="18" charset="0"/>
                <a:cs typeface="Times New Roman" pitchFamily="18" charset="0"/>
              </a:rPr>
              <a:t> ведется по каждому, выставленному организацией аккредитиву.</a:t>
            </a:r>
          </a:p>
        </p:txBody>
      </p:sp>
    </p:spTree>
  </p:cSld>
  <p:clrMapOvr>
    <a:masterClrMapping/>
  </p:clrMapOvr>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latin typeface="Times New Roman" pitchFamily="18" charset="0"/>
                <a:cs typeface="Times New Roman" pitchFamily="18" charset="0"/>
              </a:rPr>
              <a:t>4.3 Учет расчетных чеков.</a:t>
            </a:r>
            <a:r>
              <a:rPr lang="ru-RU" dirty="0" smtClean="0"/>
              <a:t/>
            </a:r>
            <a:br>
              <a:rPr lang="ru-RU" dirty="0" smtClean="0"/>
            </a:br>
            <a:endParaRPr lang="ru-RU" dirty="0"/>
          </a:p>
        </p:txBody>
      </p:sp>
      <p:sp>
        <p:nvSpPr>
          <p:cNvPr id="3" name="Содержимое 2"/>
          <p:cNvSpPr>
            <a:spLocks noGrp="1"/>
          </p:cNvSpPr>
          <p:nvPr>
            <p:ph sz="quarter" idx="1"/>
          </p:nvPr>
        </p:nvSpPr>
        <p:spPr>
          <a:xfrm>
            <a:off x="467544" y="1052736"/>
            <a:ext cx="7467600" cy="5493224"/>
          </a:xfrm>
        </p:spPr>
        <p:txBody>
          <a:bodyPr>
            <a:normAutofit fontScale="85000" lnSpcReduction="20000"/>
          </a:bodyPr>
          <a:lstStyle/>
          <a:p>
            <a:pPr algn="just">
              <a:buNone/>
            </a:pPr>
            <a:r>
              <a:rPr lang="ru-RU" dirty="0" smtClean="0">
                <a:latin typeface="Times New Roman" pitchFamily="18" charset="0"/>
                <a:cs typeface="Times New Roman" pitchFamily="18" charset="0"/>
              </a:rPr>
              <a:t>Чек – документ установленной формы, содержащий письменное поручение чекодателя (покупателя) плательщику (банку) произвести платеж чекодержателю (поставщику) указанную в чеке денежную сумму.</a:t>
            </a:r>
          </a:p>
          <a:p>
            <a:pPr algn="just">
              <a:buNone/>
            </a:pPr>
            <a:r>
              <a:rPr lang="ru-RU" dirty="0" smtClean="0">
                <a:latin typeface="Times New Roman" pitchFamily="18" charset="0"/>
                <a:cs typeface="Times New Roman" pitchFamily="18" charset="0"/>
              </a:rPr>
              <a:t>Образец чека утверждается ЦБ РФ  и включает в себя:</a:t>
            </a:r>
          </a:p>
          <a:p>
            <a:pPr lvl="0" algn="just">
              <a:buNone/>
            </a:pPr>
            <a:r>
              <a:rPr lang="ru-RU" dirty="0" smtClean="0">
                <a:latin typeface="Times New Roman" pitchFamily="18" charset="0"/>
                <a:cs typeface="Times New Roman" pitchFamily="18" charset="0"/>
              </a:rPr>
              <a:t>Поручение плательщику выплатить определенную денежную сумму;</a:t>
            </a:r>
          </a:p>
          <a:p>
            <a:pPr lvl="0" algn="just">
              <a:buNone/>
            </a:pPr>
            <a:r>
              <a:rPr lang="ru-RU" dirty="0" smtClean="0">
                <a:latin typeface="Times New Roman" pitchFamily="18" charset="0"/>
                <a:cs typeface="Times New Roman" pitchFamily="18" charset="0"/>
              </a:rPr>
              <a:t>Наименование плательщика и указание счета с которого должен быть произведен платеж;</a:t>
            </a:r>
          </a:p>
          <a:p>
            <a:pPr lvl="0" algn="just">
              <a:buNone/>
            </a:pPr>
            <a:r>
              <a:rPr lang="ru-RU" dirty="0" smtClean="0">
                <a:latin typeface="Times New Roman" pitchFamily="18" charset="0"/>
                <a:cs typeface="Times New Roman" pitchFamily="18" charset="0"/>
              </a:rPr>
              <a:t>Указание валюты платежа;</a:t>
            </a:r>
          </a:p>
          <a:p>
            <a:pPr lvl="0" algn="just">
              <a:buNone/>
            </a:pPr>
            <a:r>
              <a:rPr lang="ru-RU" dirty="0" smtClean="0">
                <a:latin typeface="Times New Roman" pitchFamily="18" charset="0"/>
                <a:cs typeface="Times New Roman" pitchFamily="18" charset="0"/>
              </a:rPr>
              <a:t>Указание даты и место составления чека;</a:t>
            </a:r>
          </a:p>
          <a:p>
            <a:pPr lvl="0" algn="just">
              <a:buNone/>
            </a:pPr>
            <a:r>
              <a:rPr lang="ru-RU" dirty="0" smtClean="0">
                <a:latin typeface="Times New Roman" pitchFamily="18" charset="0"/>
                <a:cs typeface="Times New Roman" pitchFamily="18" charset="0"/>
              </a:rPr>
              <a:t>Подпись чекодателя.</a:t>
            </a:r>
          </a:p>
          <a:p>
            <a:pPr algn="just">
              <a:buNone/>
            </a:pPr>
            <a:r>
              <a:rPr lang="ru-RU" dirty="0" smtClean="0">
                <a:latin typeface="Times New Roman" pitchFamily="18" charset="0"/>
                <a:cs typeface="Times New Roman" pitchFamily="18" charset="0"/>
              </a:rPr>
              <a:t>Чек может быть именным и предъявительским. Именной чек – выписанный в пользу определенного лица (чекодержателя). Законодателем запрещается передача именных чеков другим лицам за исключением случаев обращения взыскания на имущество чекодержателя. Предъявительский чек, – оплата которого происходит его предъявителю, такой чек может быть передан новому владельцу.</a:t>
            </a:r>
          </a:p>
          <a:p>
            <a:endParaRPr lang="ru-RU" dirty="0"/>
          </a:p>
        </p:txBody>
      </p:sp>
    </p:spTree>
  </p:cSld>
  <p:clrMapOvr>
    <a:masterClrMapping/>
  </p:clrMapOvr>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lnSpcReduction="10000"/>
          </a:bodyPr>
          <a:lstStyle/>
          <a:p>
            <a:pPr algn="just">
              <a:buNone/>
            </a:pPr>
            <a:r>
              <a:rPr lang="ru-RU" dirty="0" smtClean="0">
                <a:latin typeface="Times New Roman" pitchFamily="18" charset="0"/>
                <a:cs typeface="Times New Roman" pitchFamily="18" charset="0"/>
              </a:rPr>
              <a:t>Синтетический учет наличия и движения денежных средств, находящихся в чековых книжках отражается на </a:t>
            </a:r>
            <a:r>
              <a:rPr lang="ru-RU" i="1" dirty="0" smtClean="0">
                <a:latin typeface="Times New Roman" pitchFamily="18" charset="0"/>
                <a:cs typeface="Times New Roman" pitchFamily="18" charset="0"/>
              </a:rPr>
              <a:t>счете 55.2:</a:t>
            </a:r>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Д-55.2   К-51, 52</a:t>
            </a:r>
            <a:r>
              <a:rPr lang="ru-RU" dirty="0" smtClean="0">
                <a:latin typeface="Times New Roman" pitchFamily="18" charset="0"/>
                <a:cs typeface="Times New Roman" pitchFamily="18" charset="0"/>
              </a:rPr>
              <a:t> депонированы средства на специальном чековом счете при выдаче чекодателю чековой книжки;</a:t>
            </a:r>
          </a:p>
          <a:p>
            <a:pPr algn="just"/>
            <a:r>
              <a:rPr lang="ru-RU" b="1" dirty="0" smtClean="0">
                <a:latin typeface="Times New Roman" pitchFamily="18" charset="0"/>
                <a:cs typeface="Times New Roman" pitchFamily="18" charset="0"/>
              </a:rPr>
              <a:t>Д-60, 76   К-55.2 </a:t>
            </a:r>
            <a:r>
              <a:rPr lang="ru-RU" dirty="0" smtClean="0">
                <a:latin typeface="Times New Roman" pitchFamily="18" charset="0"/>
                <a:cs typeface="Times New Roman" pitchFamily="18" charset="0"/>
              </a:rPr>
              <a:t>суммы по полученным в банке чековым книжкам списываются по мере оплаты чеков согласно выписок банка;</a:t>
            </a:r>
          </a:p>
          <a:p>
            <a:pPr algn="just"/>
            <a:r>
              <a:rPr lang="ru-RU" b="1" dirty="0" smtClean="0">
                <a:latin typeface="Times New Roman" pitchFamily="18" charset="0"/>
                <a:cs typeface="Times New Roman" pitchFamily="18" charset="0"/>
              </a:rPr>
              <a:t>Д-51, 52   К-55.2 </a:t>
            </a:r>
            <a:r>
              <a:rPr lang="ru-RU" dirty="0" smtClean="0">
                <a:latin typeface="Times New Roman" pitchFamily="18" charset="0"/>
                <a:cs typeface="Times New Roman" pitchFamily="18" charset="0"/>
              </a:rPr>
              <a:t>отражены суммы не использованных чеков при закрытии специального чекового счета.</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счету 55.2</a:t>
            </a:r>
            <a:r>
              <a:rPr lang="ru-RU" dirty="0" smtClean="0">
                <a:latin typeface="Times New Roman" pitchFamily="18" charset="0"/>
                <a:cs typeface="Times New Roman" pitchFamily="18" charset="0"/>
              </a:rPr>
              <a:t> ведется по каждой полученной чековой книжке и к этому субсчету рекомендуется открыть следующие аналитические позиции:</a:t>
            </a:r>
          </a:p>
          <a:p>
            <a:pPr algn="just">
              <a:buNone/>
            </a:pPr>
            <a:r>
              <a:rPr lang="ru-RU" dirty="0" smtClean="0">
                <a:latin typeface="Times New Roman" pitchFamily="18" charset="0"/>
                <a:cs typeface="Times New Roman" pitchFamily="18" charset="0"/>
              </a:rPr>
              <a:t>1) неиспользованные чеки;</a:t>
            </a:r>
          </a:p>
          <a:p>
            <a:pPr algn="just">
              <a:buNone/>
            </a:pPr>
            <a:r>
              <a:rPr lang="ru-RU" dirty="0" smtClean="0">
                <a:latin typeface="Times New Roman" pitchFamily="18" charset="0"/>
                <a:cs typeface="Times New Roman" pitchFamily="18" charset="0"/>
              </a:rPr>
              <a:t>2) выданные чеки;</a:t>
            </a:r>
          </a:p>
          <a:p>
            <a:pPr algn="just">
              <a:buNone/>
            </a:pPr>
            <a:r>
              <a:rPr lang="ru-RU" dirty="0" smtClean="0">
                <a:latin typeface="Times New Roman" pitchFamily="18" charset="0"/>
                <a:cs typeface="Times New Roman" pitchFamily="18" charset="0"/>
              </a:rPr>
              <a:t>3) аннулированные чеки.</a:t>
            </a:r>
          </a:p>
          <a:p>
            <a:endParaRPr lang="ru-RU" dirty="0"/>
          </a:p>
        </p:txBody>
      </p:sp>
    </p:spTree>
  </p:cSld>
  <p:clrMapOvr>
    <a:masterClrMapping/>
  </p:clrMapOvr>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latin typeface="Times New Roman" pitchFamily="18" charset="0"/>
                <a:cs typeface="Times New Roman" pitchFamily="18" charset="0"/>
              </a:rPr>
              <a:t>4.4 Учет депозитных счетов и прочих счетов в банке.</a:t>
            </a:r>
            <a:r>
              <a:rPr lang="ru-RU" dirty="0" smtClean="0"/>
              <a:t/>
            </a:r>
            <a:br>
              <a:rPr lang="ru-RU" dirty="0" smtClean="0"/>
            </a:br>
            <a:endParaRPr lang="ru-RU" dirty="0"/>
          </a:p>
        </p:txBody>
      </p:sp>
      <p:sp>
        <p:nvSpPr>
          <p:cNvPr id="3" name="Содержимое 2"/>
          <p:cNvSpPr>
            <a:spLocks noGrp="1"/>
          </p:cNvSpPr>
          <p:nvPr>
            <p:ph sz="quarter" idx="1"/>
          </p:nvPr>
        </p:nvSpPr>
        <p:spPr>
          <a:xfrm>
            <a:off x="539552" y="1268760"/>
            <a:ext cx="7467600" cy="5421216"/>
          </a:xfrm>
        </p:spPr>
        <p:txBody>
          <a:bodyPr>
            <a:normAutofit fontScale="92500" lnSpcReduction="10000"/>
          </a:bodyPr>
          <a:lstStyle/>
          <a:p>
            <a:pPr algn="just">
              <a:buNone/>
            </a:pPr>
            <a:r>
              <a:rPr lang="ru-RU" dirty="0" smtClean="0">
                <a:latin typeface="Times New Roman" pitchFamily="18" charset="0"/>
                <a:cs typeface="Times New Roman" pitchFamily="18" charset="0"/>
              </a:rPr>
              <a:t>Движение средств, вложенных организацией в банковские и другие вклады, отражается на </a:t>
            </a:r>
            <a:r>
              <a:rPr lang="ru-RU" i="1" dirty="0" smtClean="0">
                <a:latin typeface="Times New Roman" pitchFamily="18" charset="0"/>
                <a:cs typeface="Times New Roman" pitchFamily="18" charset="0"/>
              </a:rPr>
              <a:t>счете 55.3:</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Д-55.3   К-51, 52</a:t>
            </a:r>
            <a:r>
              <a:rPr lang="ru-RU" dirty="0" smtClean="0">
                <a:latin typeface="Times New Roman" pitchFamily="18" charset="0"/>
                <a:cs typeface="Times New Roman" pitchFamily="18" charset="0"/>
              </a:rPr>
              <a:t> перечислены денежные средства во вклады;</a:t>
            </a:r>
          </a:p>
          <a:p>
            <a:pPr algn="just">
              <a:buNone/>
            </a:pPr>
            <a:r>
              <a:rPr lang="ru-RU" b="1" dirty="0" smtClean="0">
                <a:latin typeface="Times New Roman" pitchFamily="18" charset="0"/>
                <a:cs typeface="Times New Roman" pitchFamily="18" charset="0"/>
              </a:rPr>
              <a:t>Д-51, 52   К-55.3 </a:t>
            </a:r>
            <a:r>
              <a:rPr lang="ru-RU" dirty="0" smtClean="0">
                <a:latin typeface="Times New Roman" pitchFamily="18" charset="0"/>
                <a:cs typeface="Times New Roman" pitchFamily="18" charset="0"/>
              </a:rPr>
              <a:t>делают обратную запись при возврате банком суммы вкладов;</a:t>
            </a:r>
          </a:p>
          <a:p>
            <a:pPr algn="just">
              <a:buNone/>
            </a:pPr>
            <a:r>
              <a:rPr lang="ru-RU" b="1" dirty="0" smtClean="0">
                <a:latin typeface="Times New Roman" pitchFamily="18" charset="0"/>
                <a:cs typeface="Times New Roman" pitchFamily="18" charset="0"/>
              </a:rPr>
              <a:t>Д-55.3   К-91.1 </a:t>
            </a:r>
            <a:r>
              <a:rPr lang="ru-RU" dirty="0" smtClean="0">
                <a:latin typeface="Times New Roman" pitchFamily="18" charset="0"/>
                <a:cs typeface="Times New Roman" pitchFamily="18" charset="0"/>
              </a:rPr>
              <a:t>проценты, начисляемые по вкладам, учитываются в составе прочих доходов организации.</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счету 55.3</a:t>
            </a:r>
            <a:r>
              <a:rPr lang="ru-RU" dirty="0" smtClean="0">
                <a:latin typeface="Times New Roman" pitchFamily="18" charset="0"/>
                <a:cs typeface="Times New Roman" pitchFamily="18" charset="0"/>
              </a:rPr>
              <a:t> ведется по каждому вкладу. На отдельных субсчетах, открытых к </a:t>
            </a:r>
            <a:r>
              <a:rPr lang="ru-RU" i="1" dirty="0" smtClean="0">
                <a:latin typeface="Times New Roman" pitchFamily="18" charset="0"/>
                <a:cs typeface="Times New Roman" pitchFamily="18" charset="0"/>
              </a:rPr>
              <a:t>55 счету</a:t>
            </a:r>
            <a:r>
              <a:rPr lang="ru-RU" dirty="0" smtClean="0">
                <a:latin typeface="Times New Roman" pitchFamily="18" charset="0"/>
                <a:cs typeface="Times New Roman" pitchFamily="18" charset="0"/>
              </a:rPr>
              <a:t> учитывается движение средств целевого финансирования, обособленно хранящихся в банке. При поступлении бюджетных средств на финансирование капитальных вложений и другие расходы оформляется проводка:</a:t>
            </a:r>
          </a:p>
          <a:p>
            <a:pPr algn="just">
              <a:buNone/>
            </a:pPr>
            <a:r>
              <a:rPr lang="ru-RU" b="1" dirty="0" smtClean="0">
                <a:latin typeface="Times New Roman" pitchFamily="18" charset="0"/>
                <a:cs typeface="Times New Roman" pitchFamily="18" charset="0"/>
              </a:rPr>
              <a:t>Д-55.4 «Средства целевого финансирования»   К-86</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676456" cy="6858000"/>
          </a:xfrm>
        </p:spPr>
        <p:txBody>
          <a:bodyPr>
            <a:noAutofit/>
          </a:bodyPr>
          <a:lstStyle/>
          <a:p>
            <a:pPr algn="just">
              <a:buNone/>
            </a:pPr>
            <a:r>
              <a:rPr lang="ru-RU" sz="2800" i="1" dirty="0" smtClean="0"/>
              <a:t>		Второй этап </a:t>
            </a:r>
            <a:r>
              <a:rPr lang="ru-RU" sz="2800" dirty="0" smtClean="0"/>
              <a:t>— систематизация, группировка и обобщение учетной информации, содержащейся в первичных учетных документах, т.е. выполняются процедуры, позволяющие охватить и упорядочить сведения обо всей хозяйственной деятельности организации. Этот этап называется </a:t>
            </a:r>
            <a:r>
              <a:rPr lang="ru-RU" sz="2800" i="1" dirty="0" smtClean="0"/>
              <a:t>регистрацией. </a:t>
            </a:r>
            <a:r>
              <a:rPr lang="ru-RU" sz="2800" dirty="0" smtClean="0"/>
              <a:t>В зависимости от организационной формы ведения бухгалтерского учета регистрация и ведение записей могут производиться в различных учетных регистрах — на счетах бухгалтерского учета, систематизированный перечень которых устанавливается Планом счетов бухгалтерского учета финансово-хозяйственной деятельности организаций.</a:t>
            </a:r>
          </a:p>
          <a:p>
            <a:endParaRPr lang="ru-RU" sz="2800" b="1" dirty="0"/>
          </a:p>
        </p:txBody>
      </p:sp>
    </p:spTree>
  </p:cSld>
  <p:clrMapOvr>
    <a:masterClrMapping/>
  </p:clrMapOvr>
</p:sld>
</file>

<file path=ppt/slides/slide3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rmAutofit/>
          </a:bodyPr>
          <a:lstStyle/>
          <a:p>
            <a:pPr algn="just">
              <a:buNone/>
            </a:pPr>
            <a:r>
              <a:rPr lang="ru-RU" dirty="0" smtClean="0">
                <a:latin typeface="Times New Roman" pitchFamily="18" charset="0"/>
                <a:cs typeface="Times New Roman" pitchFamily="18" charset="0"/>
              </a:rPr>
              <a:t>Филиалы, представительства и другие структурные подразделения организации выделены на самостоятельный баланс, которым банком открываются текущие счета для осуществления текущих расходов (оплата труда, командировочные и др.). </a:t>
            </a:r>
          </a:p>
          <a:p>
            <a:pPr algn="just">
              <a:buNone/>
            </a:pPr>
            <a:r>
              <a:rPr lang="ru-RU" dirty="0" smtClean="0">
                <a:latin typeface="Times New Roman" pitchFamily="18" charset="0"/>
                <a:cs typeface="Times New Roman" pitchFamily="18" charset="0"/>
              </a:rPr>
              <a:t>В связи с распространением расчетов с использованием пластиковых корпоративных карт их учет ведется так же на </a:t>
            </a:r>
            <a:r>
              <a:rPr lang="ru-RU" i="1" dirty="0" smtClean="0">
                <a:latin typeface="Times New Roman" pitchFamily="18" charset="0"/>
                <a:cs typeface="Times New Roman" pitchFamily="18" charset="0"/>
              </a:rPr>
              <a:t>счете 55</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Банковская пластиковая карта – персонифицированное платежное средство, предназначенное для оплаты товаров, работ, услуг, а так же для получения наличных денежных средств в банкоматах и в учреждениях банков. </a:t>
            </a:r>
          </a:p>
          <a:p>
            <a:endParaRPr lang="ru-RU" dirty="0"/>
          </a:p>
        </p:txBody>
      </p:sp>
    </p:spTree>
  </p:cSld>
  <p:clrMapOvr>
    <a:masterClrMapping/>
  </p:clrMapOvr>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467600" cy="6213304"/>
          </a:xfrm>
        </p:spPr>
        <p:txBody>
          <a:bodyPr/>
          <a:lstStyle/>
          <a:p>
            <a:pPr algn="just">
              <a:buNone/>
            </a:pPr>
            <a:r>
              <a:rPr lang="ru-RU" dirty="0" smtClean="0">
                <a:latin typeface="Times New Roman" pitchFamily="18" charset="0"/>
                <a:cs typeface="Times New Roman" pitchFamily="18" charset="0"/>
              </a:rPr>
              <a:t>Корпоративные банковские карты бывают двух видов:</a:t>
            </a:r>
          </a:p>
          <a:p>
            <a:pPr lvl="0" algn="just">
              <a:buNone/>
            </a:pPr>
            <a:r>
              <a:rPr lang="ru-RU" dirty="0" smtClean="0">
                <a:latin typeface="Times New Roman" pitchFamily="18" charset="0"/>
                <a:cs typeface="Times New Roman" pitchFamily="18" charset="0"/>
              </a:rPr>
              <a:t>Расчетная (дебетовая) – банковская карта, использование которой позволяет держателю, уполномоченному организацией, распоряжаться денежными средствами со счета организации в пределах расходного лимита, установленного договором между банком и клиентом.</a:t>
            </a:r>
          </a:p>
          <a:p>
            <a:pPr lvl="0" algn="just">
              <a:buNone/>
            </a:pPr>
            <a:r>
              <a:rPr lang="ru-RU" dirty="0" smtClean="0">
                <a:latin typeface="Times New Roman" pitchFamily="18" charset="0"/>
                <a:cs typeface="Times New Roman" pitchFamily="18" charset="0"/>
              </a:rPr>
              <a:t>Кредитная карта – банковская карта, которая позволяет ее держателю, осуществлять операции в размере предоставленной банком кредитной линии, то есть заемные средства.</a:t>
            </a:r>
          </a:p>
          <a:p>
            <a:pPr algn="just">
              <a:buNone/>
            </a:pPr>
            <a:r>
              <a:rPr lang="ru-RU" dirty="0" smtClean="0">
                <a:latin typeface="Times New Roman" pitchFamily="18" charset="0"/>
                <a:cs typeface="Times New Roman" pitchFamily="18" charset="0"/>
              </a:rPr>
              <a:t>Для перечисления средств с расчетного счета на специальный карточный счет организация подает в обслуживающий банк платежное поручение на перевод средств.</a:t>
            </a:r>
          </a:p>
          <a:p>
            <a:endParaRPr lang="ru-RU" dirty="0"/>
          </a:p>
        </p:txBody>
      </p:sp>
    </p:spTree>
  </p:cSld>
  <p:clrMapOvr>
    <a:masterClrMapping/>
  </p:clrMapOvr>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В бухгалтерском учете средства, перечисленные на специальный карточный счет, учитываются на </a:t>
            </a:r>
            <a:r>
              <a:rPr lang="ru-RU" i="1" dirty="0" smtClean="0">
                <a:latin typeface="Times New Roman" pitchFamily="18" charset="0"/>
                <a:cs typeface="Times New Roman" pitchFamily="18" charset="0"/>
              </a:rPr>
              <a:t>счете 55.5</a:t>
            </a:r>
            <a:r>
              <a:rPr lang="ru-RU" dirty="0" smtClean="0">
                <a:latin typeface="Times New Roman" pitchFamily="18" charset="0"/>
                <a:cs typeface="Times New Roman" pitchFamily="18" charset="0"/>
              </a:rPr>
              <a:t>. Все записи по нему производят на основании выписок банка из специального карточного счета. По дебету этого субсчета отражаются суммы, поступившие на специальный карточный счет, по кредиту – суммы, списанные в оплату расходов, произведенных по карте и суммы комиссионных, уплачиваемых банку за обслуживание.</a:t>
            </a:r>
          </a:p>
          <a:p>
            <a:pPr algn="just">
              <a:buNone/>
            </a:pPr>
            <a:r>
              <a:rPr lang="ru-RU" dirty="0" smtClean="0">
                <a:latin typeface="Times New Roman" pitchFamily="18" charset="0"/>
                <a:cs typeface="Times New Roman" pitchFamily="18" charset="0"/>
              </a:rPr>
              <a:t>Сальдо по данному субсчету отражает остаток средств, не использованных по карте на конец месяца.</a:t>
            </a:r>
          </a:p>
          <a:p>
            <a:pPr algn="just">
              <a:buNone/>
            </a:pPr>
            <a:r>
              <a:rPr lang="ru-RU" dirty="0" smtClean="0">
                <a:latin typeface="Times New Roman" pitchFamily="18" charset="0"/>
                <a:cs typeface="Times New Roman" pitchFamily="18" charset="0"/>
              </a:rPr>
              <a:t>Сотрудник, которому выдали карту, приобретает возможность покупать материальные ценности и услуги с оплатой через карту. При проведении операции с пластиковыми картами необходимо составлять документы на бумажных носителях, предусмотренные правилами банка и договором между участниками расчетов. При выдаче работнику в подотчет пластиковой карты составляется запись </a:t>
            </a:r>
            <a:r>
              <a:rPr lang="ru-RU" b="1" dirty="0" smtClean="0">
                <a:latin typeface="Times New Roman" pitchFamily="18" charset="0"/>
                <a:cs typeface="Times New Roman" pitchFamily="18" charset="0"/>
              </a:rPr>
              <a:t>Д-71   К-55.5</a:t>
            </a:r>
            <a:r>
              <a:rPr lang="ru-RU" dirty="0" smtClean="0">
                <a:latin typeface="Times New Roman" pitchFamily="18" charset="0"/>
                <a:cs typeface="Times New Roman" pitchFamily="18" charset="0"/>
              </a:rPr>
              <a:t>.</a:t>
            </a:r>
            <a:r>
              <a:rPr lang="ru-RU" dirty="0" smtClean="0"/>
              <a:t> </a:t>
            </a:r>
            <a:r>
              <a:rPr lang="ru-RU" dirty="0" smtClean="0">
                <a:latin typeface="Times New Roman" pitchFamily="18" charset="0"/>
                <a:cs typeface="Times New Roman" pitchFamily="18" charset="0"/>
              </a:rPr>
              <a:t>После предоставления и утверждения авансового отчета подотчетным лицом о произведенных расходах составляется запись    </a:t>
            </a:r>
            <a:r>
              <a:rPr lang="ru-RU" b="1" dirty="0" smtClean="0">
                <a:latin typeface="Times New Roman" pitchFamily="18" charset="0"/>
                <a:cs typeface="Times New Roman" pitchFamily="18" charset="0"/>
              </a:rPr>
              <a:t>Д-10, 26, 44   К-71</a:t>
            </a:r>
            <a:r>
              <a:rPr lang="ru-RU" dirty="0" smtClean="0">
                <a:latin typeface="Times New Roman" pitchFamily="18" charset="0"/>
                <a:cs typeface="Times New Roman" pitchFamily="18" charset="0"/>
              </a:rPr>
              <a:t>.</a:t>
            </a:r>
          </a:p>
          <a:p>
            <a:pPr algn="just">
              <a:buNone/>
            </a:pP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652934"/>
          </a:xfrm>
        </p:spPr>
        <p:txBody>
          <a:bodyPr/>
          <a:lstStyle/>
          <a:p>
            <a:pPr algn="ctr"/>
            <a:r>
              <a:rPr lang="ru-RU" b="1" i="1" dirty="0" smtClean="0">
                <a:latin typeface="Times New Roman" pitchFamily="18" charset="0"/>
                <a:cs typeface="Times New Roman" pitchFamily="18" charset="0"/>
              </a:rPr>
              <a:t>4.5. Учет денежных средств в пути.</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08720"/>
            <a:ext cx="7931224" cy="5565232"/>
          </a:xfrm>
        </p:spPr>
        <p:txBody>
          <a:bodyPr>
            <a:normAutofit fontScale="92500" lnSpcReduction="10000"/>
          </a:bodyPr>
          <a:lstStyle/>
          <a:p>
            <a:pPr algn="just">
              <a:buNone/>
            </a:pPr>
            <a:r>
              <a:rPr lang="ru-RU" dirty="0" smtClean="0">
                <a:latin typeface="Times New Roman" pitchFamily="18" charset="0"/>
                <a:cs typeface="Times New Roman" pitchFamily="18" charset="0"/>
              </a:rPr>
              <a:t>К денежным средствам в пути относится выручка предприятия, полученная в кассу от покупателей за реализованную продукцию, работы, услуги, внесенная в отделение банка или переданная инкассатору банка для зачисления на расчетный счет.</a:t>
            </a:r>
          </a:p>
          <a:p>
            <a:pPr algn="just">
              <a:buNone/>
            </a:pPr>
            <a:r>
              <a:rPr lang="ru-RU" dirty="0" smtClean="0">
                <a:latin typeface="Times New Roman" pitchFamily="18" charset="0"/>
                <a:cs typeface="Times New Roman" pitchFamily="18" charset="0"/>
              </a:rPr>
              <a:t>Сумма наличности отражается в учете на основании квитанции на сдачу наличности в банк или копии сопроводительных ведомостей на сдачу выручки инкассатору, при этом составляется запись </a:t>
            </a:r>
            <a:r>
              <a:rPr lang="ru-RU" b="1" dirty="0" smtClean="0">
                <a:latin typeface="Times New Roman" pitchFamily="18" charset="0"/>
                <a:cs typeface="Times New Roman" pitchFamily="18" charset="0"/>
              </a:rPr>
              <a:t>Д-57   К-50.1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Суммы, числящиеся в пути, зачисляются на расчетный счет предприятия </a:t>
            </a:r>
            <a:r>
              <a:rPr lang="ru-RU" b="1" dirty="0" smtClean="0">
                <a:latin typeface="Times New Roman" pitchFamily="18" charset="0"/>
                <a:cs typeface="Times New Roman" pitchFamily="18" charset="0"/>
              </a:rPr>
              <a:t>Д-51   К-57</a:t>
            </a:r>
            <a:r>
              <a:rPr lang="ru-RU" dirty="0" smtClean="0">
                <a:latin typeface="Times New Roman" pitchFamily="18" charset="0"/>
                <a:cs typeface="Times New Roman" pitchFamily="18" charset="0"/>
              </a:rPr>
              <a:t>.</a:t>
            </a:r>
          </a:p>
          <a:p>
            <a:pPr algn="just">
              <a:buNone/>
            </a:pPr>
            <a:r>
              <a:rPr lang="ru-RU" i="1" dirty="0" smtClean="0">
                <a:latin typeface="Times New Roman" pitchFamily="18" charset="0"/>
                <a:cs typeface="Times New Roman" pitchFamily="18" charset="0"/>
              </a:rPr>
              <a:t>Счет 57</a:t>
            </a:r>
            <a:r>
              <a:rPr lang="ru-RU" dirty="0" smtClean="0">
                <a:latin typeface="Times New Roman" pitchFamily="18" charset="0"/>
                <a:cs typeface="Times New Roman" pitchFamily="18" charset="0"/>
              </a:rPr>
              <a:t> так же используется торговыми организациями при расчетах с покупателями с использованием пластиковых карт:</a:t>
            </a:r>
          </a:p>
          <a:p>
            <a:pPr algn="just">
              <a:buNone/>
            </a:pPr>
            <a:r>
              <a:rPr lang="ru-RU" b="1" dirty="0" smtClean="0">
                <a:latin typeface="Times New Roman" pitchFamily="18" charset="0"/>
                <a:cs typeface="Times New Roman" pitchFamily="18" charset="0"/>
              </a:rPr>
              <a:t>Д-57   К-90.1</a:t>
            </a:r>
            <a:r>
              <a:rPr lang="ru-RU" dirty="0" smtClean="0">
                <a:latin typeface="Times New Roman" pitchFamily="18" charset="0"/>
                <a:cs typeface="Times New Roman" pitchFamily="18" charset="0"/>
              </a:rPr>
              <a:t>. отражена выручка от продажи;</a:t>
            </a:r>
          </a:p>
          <a:p>
            <a:pPr algn="just">
              <a:buNone/>
            </a:pPr>
            <a:r>
              <a:rPr lang="ru-RU" b="1" dirty="0" smtClean="0">
                <a:latin typeface="Times New Roman" pitchFamily="18" charset="0"/>
                <a:cs typeface="Times New Roman" pitchFamily="18" charset="0"/>
              </a:rPr>
              <a:t>Д-91.2   К-57</a:t>
            </a:r>
            <a:r>
              <a:rPr lang="ru-RU" dirty="0" smtClean="0">
                <a:latin typeface="Times New Roman" pitchFamily="18" charset="0"/>
                <a:cs typeface="Times New Roman" pitchFamily="18" charset="0"/>
              </a:rPr>
              <a:t> списана комиссия банку;</a:t>
            </a:r>
          </a:p>
          <a:p>
            <a:pPr algn="just">
              <a:buNone/>
            </a:pPr>
            <a:r>
              <a:rPr lang="ru-RU" b="1" dirty="0" smtClean="0">
                <a:latin typeface="Times New Roman" pitchFamily="18" charset="0"/>
                <a:cs typeface="Times New Roman" pitchFamily="18" charset="0"/>
              </a:rPr>
              <a:t>Д-51 К-57 </a:t>
            </a:r>
            <a:r>
              <a:rPr lang="ru-RU" dirty="0" smtClean="0">
                <a:latin typeface="Times New Roman" pitchFamily="18" charset="0"/>
                <a:cs typeface="Times New Roman" pitchFamily="18" charset="0"/>
              </a:rPr>
              <a:t>сумма остатка зачисляется на расчетный счет.</a:t>
            </a:r>
          </a:p>
          <a:p>
            <a:endParaRPr lang="ru-RU" dirty="0"/>
          </a:p>
        </p:txBody>
      </p:sp>
    </p:spTree>
  </p:cSld>
  <p:clrMapOvr>
    <a:masterClrMapping/>
  </p:clrMapOvr>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5.Особенности учета операций на валютных счетах.</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8"/>
            <a:ext cx="7467600" cy="5493224"/>
          </a:xfrm>
        </p:spPr>
        <p:txBody>
          <a:bodyPr>
            <a:normAutofit fontScale="92500"/>
          </a:bodyPr>
          <a:lstStyle/>
          <a:p>
            <a:pPr algn="just">
              <a:buNone/>
            </a:pPr>
            <a:r>
              <a:rPr lang="ru-RU" dirty="0" smtClean="0">
                <a:latin typeface="Times New Roman" pitchFamily="18" charset="0"/>
                <a:cs typeface="Times New Roman" pitchFamily="18" charset="0"/>
              </a:rPr>
              <a:t>Закон «О валютном регулировании и валютном контроле» от 10.12.2003 г. № 173-ФЗ, в ред. от 18.07.20__ г.</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236-ФЗ.</a:t>
            </a:r>
          </a:p>
          <a:p>
            <a:pPr algn="just">
              <a:buNone/>
            </a:pPr>
            <a:r>
              <a:rPr lang="ru-RU" dirty="0" smtClean="0">
                <a:latin typeface="Times New Roman" pitchFamily="18" charset="0"/>
                <a:cs typeface="Times New Roman" pitchFamily="18" charset="0"/>
              </a:rPr>
              <a:t>Положение по бухгалтерскому учету «Учет активов и обязательств, стоимость которых выражена в иностранной валюте» (ПБУ 3/2006), утверждено приказом Минфина РФ от 27.11.2006 г. № 154н, в ред. от 24.12.2010 г. № 186н</a:t>
            </a:r>
          </a:p>
          <a:p>
            <a:pPr algn="just">
              <a:buNone/>
            </a:pPr>
            <a:r>
              <a:rPr lang="ru-RU" dirty="0" smtClean="0">
                <a:latin typeface="Times New Roman" pitchFamily="18" charset="0"/>
                <a:cs typeface="Times New Roman" pitchFamily="18" charset="0"/>
              </a:rPr>
              <a:t>Инструкция ЦБ РФ «Об обязательной продаже валютной выручки на внутреннем валютном рынке РФ» от 30.03.2004 г. № 111-И, в ред. от 29.03.2006 г. № 1676-У.</a:t>
            </a:r>
          </a:p>
          <a:p>
            <a:pPr algn="ctr">
              <a:buNone/>
            </a:pPr>
            <a:r>
              <a:rPr lang="ru-RU" sz="2600" b="1" i="1" dirty="0" smtClean="0">
                <a:latin typeface="Times New Roman" pitchFamily="18" charset="0"/>
                <a:cs typeface="Times New Roman" pitchFamily="18" charset="0"/>
              </a:rPr>
              <a:t>5.1. Режим валютных счетов предприятия.</a:t>
            </a:r>
            <a:endParaRPr lang="ru-RU" sz="26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В соответствии с законом «О валютном регулировании и валютном контроле» определены основные субъекты и операции, связанные с движением валютных средств. Субъектами валютных операций являются резиденты и нерезиденты. </a:t>
            </a:r>
          </a:p>
          <a:p>
            <a:endParaRPr lang="ru-RU" dirty="0"/>
          </a:p>
        </p:txBody>
      </p:sp>
    </p:spTree>
  </p:cSld>
  <p:clrMapOvr>
    <a:masterClrMapping/>
  </p:clrMapOvr>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a:bodyPr>
          <a:lstStyle/>
          <a:p>
            <a:pPr algn="just">
              <a:buNone/>
            </a:pPr>
            <a:r>
              <a:rPr lang="ru-RU" sz="2800" dirty="0" smtClean="0">
                <a:latin typeface="Times New Roman" pitchFamily="18" charset="0"/>
                <a:cs typeface="Times New Roman" pitchFamily="18" charset="0"/>
              </a:rPr>
              <a:t>Резиденты:</a:t>
            </a:r>
          </a:p>
          <a:p>
            <a:pPr algn="just"/>
            <a:r>
              <a:rPr lang="ru-RU" sz="2800" dirty="0" smtClean="0">
                <a:latin typeface="Times New Roman" pitchFamily="18" charset="0"/>
                <a:cs typeface="Times New Roman" pitchFamily="18" charset="0"/>
              </a:rPr>
              <a:t>физические лица, имеющие постоянное место жительства в РФ, в том числе временно находящиеся за пределами РФ;</a:t>
            </a:r>
          </a:p>
          <a:p>
            <a:pPr algn="just"/>
            <a:r>
              <a:rPr lang="ru-RU" sz="2800" dirty="0" smtClean="0">
                <a:latin typeface="Times New Roman" pitchFamily="18" charset="0"/>
                <a:cs typeface="Times New Roman" pitchFamily="18" charset="0"/>
              </a:rPr>
              <a:t>юридические лица, созданные в соответствии с законодательством РФ с местом нахождения на территории РФ;</a:t>
            </a:r>
          </a:p>
          <a:p>
            <a:pPr algn="just"/>
            <a:r>
              <a:rPr lang="ru-RU" sz="2800" dirty="0" smtClean="0">
                <a:latin typeface="Times New Roman" pitchFamily="18" charset="0"/>
                <a:cs typeface="Times New Roman" pitchFamily="18" charset="0"/>
              </a:rPr>
              <a:t>предприятия и организации не являющиеся юридическими лицами, созданные в соответствии с законодательством РФ с местонахождением в РФ;</a:t>
            </a:r>
          </a:p>
          <a:p>
            <a:pPr algn="just"/>
            <a:r>
              <a:rPr lang="ru-RU" sz="2800" dirty="0" smtClean="0">
                <a:latin typeface="Times New Roman" pitchFamily="18" charset="0"/>
                <a:cs typeface="Times New Roman" pitchFamily="18" charset="0"/>
              </a:rPr>
              <a:t>дипломатические и иные представительства РФ, находящиеся за пределами РФ.</a:t>
            </a:r>
          </a:p>
          <a:p>
            <a:endParaRPr lang="ru-RU" dirty="0"/>
          </a:p>
        </p:txBody>
      </p:sp>
    </p:spTree>
  </p:cSld>
  <p:clrMapOvr>
    <a:masterClrMapping/>
  </p:clrMapOvr>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Нерезиденты:</a:t>
            </a:r>
          </a:p>
          <a:p>
            <a:pPr algn="just"/>
            <a:r>
              <a:rPr lang="ru-RU" dirty="0" smtClean="0">
                <a:latin typeface="Times New Roman" pitchFamily="18" charset="0"/>
                <a:cs typeface="Times New Roman" pitchFamily="18" charset="0"/>
              </a:rPr>
              <a:t>физические лица, имеющие постоянное место жительства за пределами РФ, в том числе временно находящиеся в РФ;</a:t>
            </a:r>
          </a:p>
          <a:p>
            <a:pPr algn="just"/>
            <a:r>
              <a:rPr lang="ru-RU" dirty="0" smtClean="0">
                <a:latin typeface="Times New Roman" pitchFamily="18" charset="0"/>
                <a:cs typeface="Times New Roman" pitchFamily="18" charset="0"/>
              </a:rPr>
              <a:t>юридические лица, созданные в соответствии с законодательством иностранных государств с местом нахождения на территории РФ;</a:t>
            </a:r>
          </a:p>
          <a:p>
            <a:pPr algn="just"/>
            <a:r>
              <a:rPr lang="ru-RU" dirty="0" smtClean="0">
                <a:latin typeface="Times New Roman" pitchFamily="18" charset="0"/>
                <a:cs typeface="Times New Roman" pitchFamily="18" charset="0"/>
              </a:rPr>
              <a:t>предприятия и организации не являющиеся юридическими лицами, созданные в соответствии с законодательством иностранных государств с местонахождением за пределами РФ;</a:t>
            </a:r>
          </a:p>
          <a:p>
            <a:pPr algn="just"/>
            <a:r>
              <a:rPr lang="ru-RU" dirty="0" smtClean="0">
                <a:latin typeface="Times New Roman" pitchFamily="18" charset="0"/>
                <a:cs typeface="Times New Roman" pitchFamily="18" charset="0"/>
              </a:rPr>
              <a:t>находящиеся в РФ иностранные дипломатические и иные официальные представительства, а также международные организации, их филиалы и представительства.</a:t>
            </a:r>
          </a:p>
          <a:p>
            <a:endParaRPr lang="ru-RU" dirty="0"/>
          </a:p>
        </p:txBody>
      </p:sp>
    </p:spTree>
  </p:cSld>
  <p:clrMapOvr>
    <a:masterClrMapping/>
  </p:clrMapOvr>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Валютные операции – это операции, связанные с переходом права собственности и иных прав на валютные ценности, в том числе операции связанные с использованием в качестве средств платежа иностранной валюты и платежных документов в иностранной валюте; </a:t>
            </a:r>
          </a:p>
          <a:p>
            <a:pPr algn="just">
              <a:buNone/>
            </a:pPr>
            <a:r>
              <a:rPr lang="ru-RU" dirty="0" smtClean="0">
                <a:latin typeface="Times New Roman" pitchFamily="18" charset="0"/>
                <a:cs typeface="Times New Roman" pitchFamily="18" charset="0"/>
              </a:rPr>
              <a:t>- это ввоз и пересылка в РФ, а также вывоз и пересылка из РФ валютных ценностей; </a:t>
            </a:r>
          </a:p>
          <a:p>
            <a:pPr algn="just">
              <a:buNone/>
            </a:pPr>
            <a:r>
              <a:rPr lang="ru-RU" dirty="0" smtClean="0">
                <a:latin typeface="Times New Roman" pitchFamily="18" charset="0"/>
                <a:cs typeface="Times New Roman" pitchFamily="18" charset="0"/>
              </a:rPr>
              <a:t>- это осуществление международных денежных переводов; </a:t>
            </a:r>
          </a:p>
          <a:p>
            <a:pPr algn="just">
              <a:buNone/>
            </a:pPr>
            <a:r>
              <a:rPr lang="ru-RU" dirty="0" smtClean="0">
                <a:latin typeface="Times New Roman" pitchFamily="18" charset="0"/>
                <a:cs typeface="Times New Roman" pitchFamily="18" charset="0"/>
              </a:rPr>
              <a:t>- это расчеты между резидентами и нерезидентами в валюте РФ.</a:t>
            </a:r>
          </a:p>
          <a:p>
            <a:pPr algn="just">
              <a:buNone/>
            </a:pPr>
            <a:r>
              <a:rPr lang="ru-RU" dirty="0" smtClean="0">
                <a:latin typeface="Times New Roman" pitchFamily="18" charset="0"/>
                <a:cs typeface="Times New Roman" pitchFamily="18" charset="0"/>
              </a:rPr>
              <a:t>Операции с иностранной валютой подразделяются на текущие валютные операции и валютные операции, связанные с движением капитала.</a:t>
            </a:r>
          </a:p>
          <a:p>
            <a:endParaRPr lang="ru-RU" dirty="0"/>
          </a:p>
        </p:txBody>
      </p:sp>
    </p:spTree>
  </p:cSld>
  <p:clrMapOvr>
    <a:masterClrMapping/>
  </p:clrMapOvr>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13304"/>
          </a:xfrm>
        </p:spPr>
        <p:txBody>
          <a:bodyPr>
            <a:normAutofit fontScale="92500"/>
          </a:bodyPr>
          <a:lstStyle/>
          <a:p>
            <a:pPr algn="just">
              <a:buNone/>
            </a:pPr>
            <a:r>
              <a:rPr lang="ru-RU" i="1" dirty="0" smtClean="0">
                <a:latin typeface="Times New Roman" pitchFamily="18" charset="0"/>
                <a:cs typeface="Times New Roman" pitchFamily="18" charset="0"/>
              </a:rPr>
              <a:t>Текущие валютные операции:</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переводы в РФ и из РФ иностранной валюты для осуществления расчетов без отсрочки платежа по экспорту и импорту товаров, работ, услуг и результатов интеллектуальной деятельности, а также для осуществления расчетов связанных с кредитованием экспортных и импортных операций на срок не более 90 дней;</a:t>
            </a:r>
          </a:p>
          <a:p>
            <a:pPr algn="just"/>
            <a:r>
              <a:rPr lang="ru-RU" dirty="0" smtClean="0">
                <a:latin typeface="Times New Roman" pitchFamily="18" charset="0"/>
                <a:cs typeface="Times New Roman" pitchFamily="18" charset="0"/>
              </a:rPr>
              <a:t>получение и предоставление финансовых кредитов на срок не более 180 дней;</a:t>
            </a:r>
          </a:p>
          <a:p>
            <a:pPr algn="just"/>
            <a:r>
              <a:rPr lang="ru-RU" dirty="0" smtClean="0">
                <a:latin typeface="Times New Roman" pitchFamily="18" charset="0"/>
                <a:cs typeface="Times New Roman" pitchFamily="18" charset="0"/>
              </a:rPr>
              <a:t>переводы в РФ и из РФ процентов, дивидендов и иных доходов по вкладам, инвестициям, кредитам и прочим операциям, связанным с движением капитала;</a:t>
            </a:r>
          </a:p>
          <a:p>
            <a:pPr algn="just"/>
            <a:r>
              <a:rPr lang="ru-RU" dirty="0" smtClean="0">
                <a:latin typeface="Times New Roman" pitchFamily="18" charset="0"/>
                <a:cs typeface="Times New Roman" pitchFamily="18" charset="0"/>
              </a:rPr>
              <a:t>переводы неторгового характера в РФ и из РФ, включающие переводы зарплаты, стипендий, пенсий, алиментов, государственных пособий, доплат, компенсаций.</a:t>
            </a:r>
          </a:p>
          <a:p>
            <a:endParaRPr lang="ru-RU" dirty="0"/>
          </a:p>
        </p:txBody>
      </p:sp>
    </p:spTree>
  </p:cSld>
  <p:clrMapOvr>
    <a:masterClrMapping/>
  </p:clrMapOvr>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a:bodyPr>
          <a:lstStyle/>
          <a:p>
            <a:pPr algn="just">
              <a:buNone/>
            </a:pPr>
            <a:r>
              <a:rPr lang="ru-RU" i="1" dirty="0" smtClean="0">
                <a:latin typeface="Times New Roman" pitchFamily="18" charset="0"/>
                <a:cs typeface="Times New Roman" pitchFamily="18" charset="0"/>
              </a:rPr>
              <a:t>Валютные операции, связанные с движением капитала:</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dirty="0" smtClean="0">
                <a:latin typeface="Times New Roman" pitchFamily="18" charset="0"/>
                <a:cs typeface="Times New Roman" pitchFamily="18" charset="0"/>
              </a:rPr>
              <a:t>прямые инвестиции, т.е. вложения в уставный капитал предприятия с целью извлечения дохода и получения прав на участие в управление предприятия;</a:t>
            </a:r>
          </a:p>
          <a:p>
            <a:pPr marL="457200" lvl="0" indent="-457200" algn="just">
              <a:buFont typeface="+mj-lt"/>
              <a:buAutoNum type="arabicPeriod"/>
            </a:pPr>
            <a:r>
              <a:rPr lang="ru-RU" dirty="0" smtClean="0">
                <a:latin typeface="Times New Roman" pitchFamily="18" charset="0"/>
                <a:cs typeface="Times New Roman" pitchFamily="18" charset="0"/>
              </a:rPr>
              <a:t>портфельные инвестиции, т.е. приобретение ценных бумаг;</a:t>
            </a:r>
          </a:p>
          <a:p>
            <a:pPr marL="457200" lvl="0" indent="-457200" algn="just">
              <a:buFont typeface="+mj-lt"/>
              <a:buAutoNum type="arabicPeriod"/>
            </a:pPr>
            <a:r>
              <a:rPr lang="ru-RU" dirty="0" smtClean="0">
                <a:latin typeface="Times New Roman" pitchFamily="18" charset="0"/>
                <a:cs typeface="Times New Roman" pitchFamily="18" charset="0"/>
              </a:rPr>
              <a:t>переводы в оплату права собственности на здания, сооружения и иное имущество, включая землю и недра, относимые по законодательству страны его местонахождения к недвижимому имуществу, а также в оплату и иных прав на недвижимость;</a:t>
            </a:r>
          </a:p>
          <a:p>
            <a:pPr marL="457200" lvl="0" indent="-457200" algn="just">
              <a:buFont typeface="+mj-lt"/>
              <a:buAutoNum type="arabicPeriod"/>
            </a:pPr>
            <a:r>
              <a:rPr lang="ru-RU" dirty="0" smtClean="0">
                <a:latin typeface="Times New Roman" pitchFamily="18" charset="0"/>
                <a:cs typeface="Times New Roman" pitchFamily="18" charset="0"/>
              </a:rPr>
              <a:t>предоставление и получение отсрочки платежа на срок более 90 дней по экспорту и импорту товаров, работ, услуг и результатов интеллектуальной деятельности;</a:t>
            </a:r>
          </a:p>
          <a:p>
            <a:pPr marL="457200" lvl="0" indent="-457200" algn="just">
              <a:buFont typeface="+mj-lt"/>
              <a:buAutoNum type="arabicPeriod"/>
            </a:pPr>
            <a:r>
              <a:rPr lang="ru-RU" dirty="0" smtClean="0">
                <a:latin typeface="Times New Roman" pitchFamily="18" charset="0"/>
                <a:cs typeface="Times New Roman" pitchFamily="18" charset="0"/>
              </a:rPr>
              <a:t>предоставление и получение финансовых кредитов на срок более 180 дней.</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normAutofit fontScale="90000"/>
          </a:bodyPr>
          <a:lstStyle/>
          <a:p>
            <a:pPr algn="ctr"/>
            <a:r>
              <a:rPr lang="ru-RU" b="1" dirty="0">
                <a:latin typeface="Times New Roman" pitchFamily="18" charset="0"/>
                <a:cs typeface="Times New Roman" pitchFamily="18" charset="0"/>
              </a:rPr>
              <a:t>1.  Нормативное регулирование бухгалтерского учета.</a:t>
            </a:r>
            <a:r>
              <a:rPr lang="ru-RU" dirty="0"/>
              <a:t/>
            </a:r>
            <a:br>
              <a:rPr lang="ru-RU" dirty="0"/>
            </a:br>
            <a:endParaRPr lang="ru-RU" dirty="0"/>
          </a:p>
        </p:txBody>
      </p:sp>
      <p:sp>
        <p:nvSpPr>
          <p:cNvPr id="3" name="Содержимое 2"/>
          <p:cNvSpPr>
            <a:spLocks noGrp="1"/>
          </p:cNvSpPr>
          <p:nvPr>
            <p:ph sz="quarter" idx="1"/>
          </p:nvPr>
        </p:nvSpPr>
        <p:spPr/>
        <p:txBody>
          <a:bodyPr/>
          <a:lstStyle/>
          <a:p>
            <a:pPr algn="just">
              <a:buNone/>
            </a:pPr>
            <a:r>
              <a:rPr lang="ru-RU" sz="3200" dirty="0">
                <a:latin typeface="Times New Roman" pitchFamily="18" charset="0"/>
                <a:cs typeface="Times New Roman" pitchFamily="18" charset="0"/>
              </a:rPr>
              <a:t>В соответствии со ст. 71 Конституции РФ бухгалтерский учет находится в ведении Российской Федерации, т.е. государства. Государство в лице Правительства РФ осуществляет общее методологическое руководство бухгалтерским учетом в целях его упорядоченности, обеспечения единообразия и сопоставимости. </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676456" cy="6858000"/>
          </a:xfrm>
        </p:spPr>
        <p:txBody>
          <a:bodyPr>
            <a:normAutofit lnSpcReduction="10000"/>
          </a:bodyPr>
          <a:lstStyle/>
          <a:p>
            <a:pPr algn="just">
              <a:buNone/>
            </a:pPr>
            <a:r>
              <a:rPr lang="ru-RU" dirty="0" smtClean="0"/>
              <a:t>		</a:t>
            </a:r>
            <a:r>
              <a:rPr lang="ru-RU" sz="3200" dirty="0" smtClean="0"/>
              <a:t>Организации, финансируемые из бюджетов различных уровней, и кредитные организации имеют много специфических особенностей в ведении бухгалтерского учета, поэтому в настоящее время действуют разные планы счетов: План счетов бухгалтерского учета финансово-хозяйственной деятельности организаций; План счетов бухгалтерского учета для казенных, бюджетных и автономных учреждений; План счетов бухгалтерского учета в кредитных организациях.</a:t>
            </a:r>
            <a:endParaRPr lang="ru-RU" dirty="0" smtClean="0"/>
          </a:p>
          <a:p>
            <a:endParaRPr lang="ru-RU" dirty="0"/>
          </a:p>
        </p:txBody>
      </p:sp>
    </p:spTree>
  </p:cSld>
  <p:clrMapOvr>
    <a:masterClrMapping/>
  </p:clrMapOvr>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Текущие валютные операции считаются операциями без ограничения, а операции, связанные с движением капитала, являются операциями с ограничением. Существующее ограничение заключается в установлении следующих требований:</a:t>
            </a:r>
          </a:p>
          <a:p>
            <a:pPr algn="just"/>
            <a:r>
              <a:rPr lang="ru-RU" dirty="0" smtClean="0">
                <a:latin typeface="Times New Roman" pitchFamily="18" charset="0"/>
                <a:cs typeface="Times New Roman" pitchFamily="18" charset="0"/>
              </a:rPr>
              <a:t>Резервирование сумм при расчетах между резидентами и нерезидентами на отдельный счет в уполномоченном банке в валюте РФ;</a:t>
            </a:r>
          </a:p>
          <a:p>
            <a:pPr algn="just"/>
            <a:r>
              <a:rPr lang="ru-RU" dirty="0" smtClean="0">
                <a:latin typeface="Times New Roman" pitchFamily="18" charset="0"/>
                <a:cs typeface="Times New Roman" pitchFamily="18" charset="0"/>
              </a:rPr>
              <a:t>Использование специальных счетов резидентами.</a:t>
            </a:r>
          </a:p>
          <a:p>
            <a:pPr algn="just">
              <a:buNone/>
            </a:pPr>
            <a:r>
              <a:rPr lang="ru-RU" dirty="0" smtClean="0">
                <a:latin typeface="Times New Roman" pitchFamily="18" charset="0"/>
                <a:cs typeface="Times New Roman" pitchFamily="18" charset="0"/>
              </a:rPr>
              <a:t>Если организация зарегистрирована как участник внешнеэкономических операций, уполномоченный банк открывает ему валютный счет в соответствие с инструкцией ЦБ РФ № 111-И. На основании договора банковского счета может открываться: традиционный валютный счет и текущий валютный счет. Для учета операций в иностранной валюте применяется активный синтетический </a:t>
            </a:r>
            <a:r>
              <a:rPr lang="ru-RU" i="1" dirty="0" smtClean="0">
                <a:latin typeface="Times New Roman" pitchFamily="18" charset="0"/>
                <a:cs typeface="Times New Roman" pitchFamily="18" charset="0"/>
              </a:rPr>
              <a:t>счет 52 «Валютные счета»</a:t>
            </a:r>
            <a:r>
              <a:rPr lang="ru-RU" dirty="0" smtClean="0">
                <a:latin typeface="Times New Roman" pitchFamily="18" charset="0"/>
                <a:cs typeface="Times New Roman" pitchFamily="18" charset="0"/>
              </a:rPr>
              <a:t>. По </a:t>
            </a:r>
            <a:r>
              <a:rPr lang="ru-RU" i="1" dirty="0" smtClean="0">
                <a:latin typeface="Times New Roman" pitchFamily="18" charset="0"/>
                <a:cs typeface="Times New Roman" pitchFamily="18" charset="0"/>
              </a:rPr>
              <a:t>дебету 52</a:t>
            </a:r>
            <a:r>
              <a:rPr lang="ru-RU" dirty="0" smtClean="0">
                <a:latin typeface="Times New Roman" pitchFamily="18" charset="0"/>
                <a:cs typeface="Times New Roman" pitchFamily="18" charset="0"/>
              </a:rPr>
              <a:t> отражается поступление валюты на валютный счет и заполняется ведомость № 2/1. По </a:t>
            </a:r>
            <a:r>
              <a:rPr lang="ru-RU" i="1" dirty="0" smtClean="0">
                <a:latin typeface="Times New Roman" pitchFamily="18" charset="0"/>
                <a:cs typeface="Times New Roman" pitchFamily="18" charset="0"/>
              </a:rPr>
              <a:t>кредиту 52</a:t>
            </a:r>
            <a:r>
              <a:rPr lang="ru-RU" dirty="0" smtClean="0">
                <a:latin typeface="Times New Roman" pitchFamily="18" charset="0"/>
                <a:cs typeface="Times New Roman" pitchFamily="18" charset="0"/>
              </a:rPr>
              <a:t> отражается списание средств с расчетного счета и заполняется журнал-ордер № 2/1. </a:t>
            </a:r>
          </a:p>
          <a:p>
            <a:endParaRPr lang="ru-RU" dirty="0"/>
          </a:p>
        </p:txBody>
      </p:sp>
    </p:spTree>
  </p:cSld>
  <p:clrMapOvr>
    <a:masterClrMapping/>
  </p:clrMapOvr>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Как правило, первый субсчет к </a:t>
            </a:r>
            <a:r>
              <a:rPr lang="ru-RU" i="1" dirty="0" smtClean="0">
                <a:latin typeface="Times New Roman" pitchFamily="18" charset="0"/>
                <a:cs typeface="Times New Roman" pitchFamily="18" charset="0"/>
              </a:rPr>
              <a:t>счету 52</a:t>
            </a:r>
            <a:r>
              <a:rPr lang="ru-RU" dirty="0" smtClean="0">
                <a:latin typeface="Times New Roman" pitchFamily="18" charset="0"/>
                <a:cs typeface="Times New Roman" pitchFamily="18" charset="0"/>
              </a:rPr>
              <a:t> называется «Транзитный валютный счет». На транзитный валютный счет поступления в иностранной валюте зачисляются в полном объеме, согласно инструкции № 111-И, за исключением:</a:t>
            </a:r>
          </a:p>
          <a:p>
            <a:pPr algn="just">
              <a:buNone/>
            </a:pPr>
            <a:r>
              <a:rPr lang="ru-RU" dirty="0" smtClean="0">
                <a:latin typeface="Times New Roman" pitchFamily="18" charset="0"/>
                <a:cs typeface="Times New Roman" pitchFamily="18" charset="0"/>
              </a:rPr>
              <a:t>- денежных средств, поступивших с одного текущего валютного счета резидента на другой текущий валютный счет, открытые в одном уполномоченном банке;</a:t>
            </a:r>
          </a:p>
          <a:p>
            <a:pPr algn="just">
              <a:buNone/>
            </a:pPr>
            <a:r>
              <a:rPr lang="ru-RU" dirty="0" smtClean="0">
                <a:latin typeface="Times New Roman" pitchFamily="18" charset="0"/>
                <a:cs typeface="Times New Roman" pitchFamily="18" charset="0"/>
              </a:rPr>
              <a:t>-денежных средств, поступивших от уполномоченного банка, в котором открыт текущий валютный счет резидента, по заключаемым между ними договорам;</a:t>
            </a:r>
          </a:p>
          <a:p>
            <a:pPr algn="just">
              <a:buNone/>
            </a:pPr>
            <a:r>
              <a:rPr lang="ru-RU" dirty="0" smtClean="0">
                <a:latin typeface="Times New Roman" pitchFamily="18" charset="0"/>
                <a:cs typeface="Times New Roman" pitchFamily="18" charset="0"/>
              </a:rPr>
              <a:t>-денежных средств, поступивших с текущего валютного счета одного резидента на текущий валютный счет другого резидента, открытых в одном уполномоченном банке.</a:t>
            </a:r>
          </a:p>
          <a:p>
            <a:endParaRPr lang="ru-RU" dirty="0"/>
          </a:p>
        </p:txBody>
      </p:sp>
    </p:spTree>
  </p:cSld>
  <p:clrMapOvr>
    <a:masterClrMapping/>
  </p:clrMapOvr>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2800" dirty="0" smtClean="0">
                <a:latin typeface="Times New Roman" pitchFamily="18" charset="0"/>
                <a:cs typeface="Times New Roman" pitchFamily="18" charset="0"/>
              </a:rPr>
              <a:t>С транзитного валютного счета денежные средства списываются:</a:t>
            </a:r>
          </a:p>
          <a:p>
            <a:pPr algn="just">
              <a:buNone/>
            </a:pPr>
            <a:r>
              <a:rPr lang="ru-RU" sz="2800" dirty="0" smtClean="0">
                <a:latin typeface="Times New Roman" pitchFamily="18" charset="0"/>
                <a:cs typeface="Times New Roman" pitchFamily="18" charset="0"/>
              </a:rPr>
              <a:t>а) для оплаты расходов и иных платежей, указанных в законе 173-ФЗ;</a:t>
            </a:r>
          </a:p>
          <a:p>
            <a:pPr algn="just">
              <a:buNone/>
            </a:pPr>
            <a:r>
              <a:rPr lang="ru-RU" sz="2800" dirty="0" smtClean="0">
                <a:latin typeface="Times New Roman" pitchFamily="18" charset="0"/>
                <a:cs typeface="Times New Roman" pitchFamily="18" charset="0"/>
              </a:rPr>
              <a:t>б) для зачисления на текущий валютный счет резидента, открытый в этом или другом уполномоченном банке с предварительным зачислением на транзитный валютный счет;</a:t>
            </a:r>
          </a:p>
          <a:p>
            <a:pPr algn="just">
              <a:buNone/>
            </a:pPr>
            <a:r>
              <a:rPr lang="ru-RU" sz="2800" dirty="0" smtClean="0">
                <a:latin typeface="Times New Roman" pitchFamily="18" charset="0"/>
                <a:cs typeface="Times New Roman" pitchFamily="18" charset="0"/>
              </a:rPr>
              <a:t>в) для возврата ошибочно поступивших в пользу резидента денежных средств;</a:t>
            </a:r>
          </a:p>
          <a:p>
            <a:pPr algn="just">
              <a:buNone/>
            </a:pPr>
            <a:r>
              <a:rPr lang="ru-RU" sz="2800" dirty="0" smtClean="0">
                <a:latin typeface="Times New Roman" pitchFamily="18" charset="0"/>
                <a:cs typeface="Times New Roman" pitchFamily="18" charset="0"/>
              </a:rPr>
              <a:t>г) для зачисления поступления иностранной валюты, не подлежащей зачислению на текущий валютный счет резидента в соответствии с нормативными актами ЦБ РФ.</a:t>
            </a:r>
          </a:p>
          <a:p>
            <a:endParaRPr lang="ru-RU" dirty="0"/>
          </a:p>
        </p:txBody>
      </p:sp>
    </p:spTree>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Для учета операций по текущему валютному счету применяется </a:t>
            </a:r>
            <a:r>
              <a:rPr lang="ru-RU" i="1" dirty="0" smtClean="0">
                <a:latin typeface="Times New Roman" pitchFamily="18" charset="0"/>
                <a:cs typeface="Times New Roman" pitchFamily="18" charset="0"/>
              </a:rPr>
              <a:t>счет 52.2 «текущий валютный счет»</a:t>
            </a:r>
            <a:r>
              <a:rPr lang="ru-RU" dirty="0" smtClean="0">
                <a:latin typeface="Times New Roman" pitchFamily="18" charset="0"/>
                <a:cs typeface="Times New Roman" pitchFamily="18" charset="0"/>
              </a:rPr>
              <a:t>. По текущему валютному счету отражаются следующие операции:</a:t>
            </a:r>
          </a:p>
          <a:p>
            <a:pPr algn="just">
              <a:buNone/>
            </a:pPr>
            <a:r>
              <a:rPr lang="ru-RU" dirty="0" smtClean="0">
                <a:latin typeface="Times New Roman" pitchFamily="18" charset="0"/>
                <a:cs typeface="Times New Roman" pitchFamily="18" charset="0"/>
              </a:rPr>
              <a:t>-суммы, перечисленные с транзитного валютного счета;</a:t>
            </a:r>
          </a:p>
          <a:p>
            <a:pPr algn="just">
              <a:buNone/>
            </a:pPr>
            <a:r>
              <a:rPr lang="ru-RU" dirty="0" smtClean="0">
                <a:latin typeface="Times New Roman" pitchFamily="18" charset="0"/>
                <a:cs typeface="Times New Roman" pitchFamily="18" charset="0"/>
              </a:rPr>
              <a:t>-поступление от резидентов;</a:t>
            </a:r>
          </a:p>
          <a:p>
            <a:pPr algn="just">
              <a:buNone/>
            </a:pPr>
            <a:r>
              <a:rPr lang="ru-RU" dirty="0" smtClean="0">
                <a:latin typeface="Times New Roman" pitchFamily="18" charset="0"/>
                <a:cs typeface="Times New Roman" pitchFamily="18" charset="0"/>
              </a:rPr>
              <a:t>-возврат наличной иностранной валюты;</a:t>
            </a:r>
          </a:p>
          <a:p>
            <a:pPr algn="just">
              <a:buNone/>
            </a:pPr>
            <a:r>
              <a:rPr lang="ru-RU" dirty="0" smtClean="0">
                <a:latin typeface="Times New Roman" pitchFamily="18" charset="0"/>
                <a:cs typeface="Times New Roman" pitchFamily="18" charset="0"/>
              </a:rPr>
              <a:t>-переводы иностранной валюты в порядке расчетов на любые цели в соответствие с законодательством;</a:t>
            </a:r>
          </a:p>
          <a:p>
            <a:pPr algn="just">
              <a:buNone/>
            </a:pPr>
            <a:r>
              <a:rPr lang="ru-RU" dirty="0" smtClean="0">
                <a:latin typeface="Times New Roman" pitchFamily="18" charset="0"/>
                <a:cs typeface="Times New Roman" pitchFamily="18" charset="0"/>
              </a:rPr>
              <a:t>-продажа иностранной валюты;</a:t>
            </a:r>
          </a:p>
          <a:p>
            <a:pPr algn="just">
              <a:buNone/>
            </a:pPr>
            <a:r>
              <a:rPr lang="ru-RU" dirty="0" smtClean="0">
                <a:latin typeface="Times New Roman" pitchFamily="18" charset="0"/>
                <a:cs typeface="Times New Roman" pitchFamily="18" charset="0"/>
              </a:rPr>
              <a:t>-перевод иностранной валюты для зачисления на валютный счет за границей;</a:t>
            </a:r>
          </a:p>
          <a:p>
            <a:pPr algn="just">
              <a:buNone/>
            </a:pPr>
            <a:r>
              <a:rPr lang="ru-RU" dirty="0" smtClean="0">
                <a:latin typeface="Times New Roman" pitchFamily="18" charset="0"/>
                <a:cs typeface="Times New Roman" pitchFamily="18" charset="0"/>
              </a:rPr>
              <a:t>-снятие наличной иностранной валюты на командировочные расходы.</a:t>
            </a:r>
          </a:p>
          <a:p>
            <a:endParaRPr lang="ru-RU" dirty="0"/>
          </a:p>
        </p:txBody>
      </p:sp>
    </p:spTree>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Для открытия валютного счета организация предоставляет в банк документы такие же, как для открытия расчетного счета и копию документа участника внеэкономических операций. Между предприятием и обслуживающим банком заключается договор на рассчетно-кассовое обслуживание. Основным первичным документам, на основании которого зачисляется и снимается валюта с валютного счета, является заявление на перевод. О всех произведенных операциях по валютному счету банк сообщает предприятию в выписке из валютного счета. За открытие валютного счета и совершаемые на нем операции банк взимает комиссионные вознаграждения в валюте. Ежеквартально банк начисляет предприятию проценты по остатку на валютном счете. Расходы по обслуживанию валютного счета относятся на прочие расходы </a:t>
            </a:r>
            <a:r>
              <a:rPr lang="ru-RU" b="1" dirty="0" smtClean="0">
                <a:latin typeface="Times New Roman" pitchFamily="18" charset="0"/>
                <a:cs typeface="Times New Roman" pitchFamily="18" charset="0"/>
              </a:rPr>
              <a:t>Д-52 К-91.1</a:t>
            </a:r>
            <a:r>
              <a:rPr lang="ru-RU" dirty="0" smtClean="0">
                <a:latin typeface="Times New Roman" pitchFamily="18" charset="0"/>
                <a:cs typeface="Times New Roman" pitchFamily="18" charset="0"/>
              </a:rPr>
              <a:t>.</a:t>
            </a:r>
            <a:r>
              <a:rPr lang="ru-RU" dirty="0" smtClean="0"/>
              <a:t> </a:t>
            </a:r>
            <a:r>
              <a:rPr lang="ru-RU" dirty="0" smtClean="0">
                <a:latin typeface="Times New Roman" pitchFamily="18" charset="0"/>
                <a:cs typeface="Times New Roman" pitchFamily="18" charset="0"/>
              </a:rPr>
              <a:t>Записи операций по валютному счету ведут в валюте платежа, а так же в рублевом эквиваленте по курсу центрального банка РФ, действующему на дату поступления, списания средств с валютного счета. Аналитический учет по </a:t>
            </a:r>
            <a:r>
              <a:rPr lang="ru-RU" i="1" dirty="0" smtClean="0">
                <a:latin typeface="Times New Roman" pitchFamily="18" charset="0"/>
                <a:cs typeface="Times New Roman" pitchFamily="18" charset="0"/>
              </a:rPr>
              <a:t>счету 52</a:t>
            </a:r>
            <a:r>
              <a:rPr lang="ru-RU" dirty="0" smtClean="0">
                <a:latin typeface="Times New Roman" pitchFamily="18" charset="0"/>
                <a:cs typeface="Times New Roman" pitchFamily="18" charset="0"/>
              </a:rPr>
              <a:t> ведется иностранной валюте, а синтетический учет ведется в рублях.</a:t>
            </a:r>
          </a:p>
          <a:p>
            <a:pPr algn="just">
              <a:buNone/>
            </a:pP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7467600" cy="508918"/>
          </a:xfrm>
        </p:spPr>
        <p:txBody>
          <a:bodyPr>
            <a:normAutofit fontScale="90000"/>
          </a:bodyPr>
          <a:lstStyle/>
          <a:p>
            <a:pPr algn="ctr"/>
            <a:r>
              <a:rPr lang="ru-RU" b="1" dirty="0" smtClean="0">
                <a:latin typeface="Times New Roman" pitchFamily="18" charset="0"/>
                <a:cs typeface="Times New Roman" pitchFamily="18" charset="0"/>
              </a:rPr>
              <a:t>5.2. Корреспонденция счетов по счету 52 «Валютные счета».</a:t>
            </a:r>
            <a:r>
              <a:rPr lang="ru-RU" dirty="0" smtClean="0"/>
              <a:t/>
            </a:r>
            <a:br>
              <a:rPr lang="ru-RU" dirty="0" smtClean="0"/>
            </a:br>
            <a:endParaRPr lang="ru-RU" dirty="0"/>
          </a:p>
        </p:txBody>
      </p:sp>
      <p:graphicFrame>
        <p:nvGraphicFramePr>
          <p:cNvPr id="4" name="Содержимое 3"/>
          <p:cNvGraphicFramePr>
            <a:graphicFrameLocks noGrp="1"/>
          </p:cNvGraphicFramePr>
          <p:nvPr>
            <p:ph sz="quarter" idx="1"/>
          </p:nvPr>
        </p:nvGraphicFramePr>
        <p:xfrm>
          <a:off x="0" y="981071"/>
          <a:ext cx="9144000" cy="6449507"/>
        </p:xfrm>
        <a:graphic>
          <a:graphicData uri="http://schemas.openxmlformats.org/drawingml/2006/table">
            <a:tbl>
              <a:tblPr firstRow="1" bandRow="1">
                <a:tableStyleId>{5C22544A-7EE6-4342-B048-85BDC9FD1C3A}</a:tableStyleId>
              </a:tblPr>
              <a:tblGrid>
                <a:gridCol w="3048000"/>
                <a:gridCol w="3048000"/>
                <a:gridCol w="3048000"/>
              </a:tblGrid>
              <a:tr h="979488">
                <a:tc>
                  <a:txBody>
                    <a:bodyPr/>
                    <a:lstStyle/>
                    <a:p>
                      <a:pPr indent="45720" algn="ctr">
                        <a:lnSpc>
                          <a:spcPct val="115000"/>
                        </a:lnSpc>
                        <a:spcAft>
                          <a:spcPts val="0"/>
                        </a:spcAft>
                        <a:tabLst>
                          <a:tab pos="228600" algn="l"/>
                          <a:tab pos="474980" algn="l"/>
                        </a:tabLst>
                      </a:pPr>
                      <a:r>
                        <a:rPr lang="ru-RU" sz="1800" b="1" baseline="0" dirty="0">
                          <a:solidFill>
                            <a:schemeClr val="tx1"/>
                          </a:solidFill>
                          <a:latin typeface="Times New Roman" pitchFamily="18" charset="0"/>
                          <a:ea typeface="Times New Roman"/>
                          <a:cs typeface="Times New Roman" pitchFamily="18" charset="0"/>
                        </a:rPr>
                        <a:t>Содержание операции</a:t>
                      </a:r>
                      <a:endParaRPr lang="ru-RU" sz="1800" baseline="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indent="45720" algn="ctr">
                        <a:lnSpc>
                          <a:spcPct val="115000"/>
                        </a:lnSpc>
                        <a:spcAft>
                          <a:spcPts val="0"/>
                        </a:spcAft>
                        <a:tabLst>
                          <a:tab pos="228600" algn="l"/>
                          <a:tab pos="474980" algn="l"/>
                        </a:tabLst>
                      </a:pPr>
                      <a:r>
                        <a:rPr lang="ru-RU" sz="1800" b="1" baseline="0">
                          <a:solidFill>
                            <a:schemeClr val="tx1"/>
                          </a:solidFill>
                          <a:latin typeface="Times New Roman" pitchFamily="18" charset="0"/>
                          <a:ea typeface="Times New Roman"/>
                          <a:cs typeface="Times New Roman" pitchFamily="18" charset="0"/>
                        </a:rPr>
                        <a:t>Д</a:t>
                      </a:r>
                      <a:endParaRPr lang="ru-RU" sz="1800" baseline="0">
                        <a:solidFill>
                          <a:schemeClr val="tx1"/>
                        </a:solidFill>
                        <a:latin typeface="Times New Roman" pitchFamily="18" charset="0"/>
                        <a:ea typeface="Times New Roman"/>
                        <a:cs typeface="Times New Roman" pitchFamily="18" charset="0"/>
                      </a:endParaRPr>
                    </a:p>
                  </a:txBody>
                  <a:tcPr marL="68580" marR="68580" marT="0" marB="0"/>
                </a:tc>
                <a:tc>
                  <a:txBody>
                    <a:bodyPr/>
                    <a:lstStyle/>
                    <a:p>
                      <a:pPr indent="45720" algn="ctr">
                        <a:lnSpc>
                          <a:spcPct val="115000"/>
                        </a:lnSpc>
                        <a:spcAft>
                          <a:spcPts val="0"/>
                        </a:spcAft>
                        <a:tabLst>
                          <a:tab pos="228600" algn="l"/>
                          <a:tab pos="474980" algn="l"/>
                        </a:tabLst>
                      </a:pPr>
                      <a:r>
                        <a:rPr lang="ru-RU" sz="1800" b="1" baseline="0" dirty="0">
                          <a:solidFill>
                            <a:schemeClr val="tx1"/>
                          </a:solidFill>
                          <a:latin typeface="Times New Roman" pitchFamily="18" charset="0"/>
                          <a:ea typeface="Times New Roman"/>
                          <a:cs typeface="Times New Roman" pitchFamily="18" charset="0"/>
                        </a:rPr>
                        <a:t>К</a:t>
                      </a:r>
                      <a:endParaRPr lang="ru-RU" sz="1800" baseline="0" dirty="0">
                        <a:solidFill>
                          <a:schemeClr val="tx1"/>
                        </a:solidFill>
                        <a:latin typeface="Times New Roman" pitchFamily="18" charset="0"/>
                        <a:ea typeface="Times New Roman"/>
                        <a:cs typeface="Times New Roman" pitchFamily="18" charset="0"/>
                      </a:endParaRPr>
                    </a:p>
                  </a:txBody>
                  <a:tcPr marL="68580" marR="68580" marT="0" marB="0"/>
                </a:tc>
              </a:tr>
              <a:tr h="979488">
                <a:tc>
                  <a:txBody>
                    <a:bodyPr/>
                    <a:lstStyle/>
                    <a:p>
                      <a:pPr indent="45720" algn="just">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1. Перечислены банку средства с расчетного счета на покупку валюты</a:t>
                      </a:r>
                    </a:p>
                  </a:txBody>
                  <a:tcPr marL="68580" marR="68580" marT="0" marB="0"/>
                </a:tc>
                <a:tc>
                  <a:txBody>
                    <a:bodyPr/>
                    <a:lstStyle/>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76</a:t>
                      </a:r>
                    </a:p>
                  </a:txBody>
                  <a:tcPr marL="68580" marR="68580" marT="0" marB="0" anchor="ctr"/>
                </a:tc>
                <a:tc>
                  <a:txBody>
                    <a:bodyPr/>
                    <a:lstStyle/>
                    <a:p>
                      <a:pPr indent="45720" algn="ctr">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51</a:t>
                      </a:r>
                    </a:p>
                  </a:txBody>
                  <a:tcPr marL="68580" marR="68580" marT="0" marB="0" anchor="ctr"/>
                </a:tc>
              </a:tr>
              <a:tr h="979488">
                <a:tc>
                  <a:txBody>
                    <a:bodyPr/>
                    <a:lstStyle/>
                    <a:p>
                      <a:pPr indent="45720" algn="just">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2. Поступившая валюта зачислена на валютный счет предприятия</a:t>
                      </a:r>
                    </a:p>
                  </a:txBody>
                  <a:tcPr marL="68580" marR="68580" marT="0" marB="0"/>
                </a:tc>
                <a:tc>
                  <a:txBody>
                    <a:bodyPr/>
                    <a:lstStyle/>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52.2</a:t>
                      </a:r>
                    </a:p>
                  </a:txBody>
                  <a:tcPr marL="68580" marR="68580" marT="0" marB="0" anchor="ctr"/>
                </a:tc>
                <a:tc>
                  <a:txBody>
                    <a:bodyPr/>
                    <a:lstStyle/>
                    <a:p>
                      <a:pPr indent="45720" algn="ctr">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76</a:t>
                      </a:r>
                    </a:p>
                  </a:txBody>
                  <a:tcPr marL="68580" marR="68580" marT="0" marB="0" anchor="ctr"/>
                </a:tc>
              </a:tr>
              <a:tr h="979488">
                <a:tc>
                  <a:txBody>
                    <a:bodyPr/>
                    <a:lstStyle/>
                    <a:p>
                      <a:pPr indent="45720" algn="just">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3. Списаны комиссионные банку за покупку валюты</a:t>
                      </a:r>
                    </a:p>
                  </a:txBody>
                  <a:tcPr marL="68580" marR="68580" marT="0" marB="0"/>
                </a:tc>
                <a:tc>
                  <a:txBody>
                    <a:bodyPr/>
                    <a:lstStyle/>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76</a:t>
                      </a:r>
                    </a:p>
                  </a:txBody>
                  <a:tcPr marL="68580" marR="68580" marT="0" marB="0" anchor="ctr"/>
                </a:tc>
                <a:tc>
                  <a:txBody>
                    <a:bodyPr/>
                    <a:lstStyle/>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52.2</a:t>
                      </a:r>
                    </a:p>
                  </a:txBody>
                  <a:tcPr marL="68580" marR="68580" marT="0" marB="0" anchor="ctr"/>
                </a:tc>
              </a:tr>
              <a:tr h="979488">
                <a:tc>
                  <a:txBody>
                    <a:bodyPr/>
                    <a:lstStyle/>
                    <a:p>
                      <a:pPr indent="45720" algn="just">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4. Сумма комиссионных отнесена на расходы предприятия</a:t>
                      </a:r>
                    </a:p>
                  </a:txBody>
                  <a:tcPr marL="68580" marR="68580" marT="0" marB="0"/>
                </a:tc>
                <a:tc>
                  <a:txBody>
                    <a:bodyPr/>
                    <a:lstStyle/>
                    <a:p>
                      <a:pPr indent="45720" algn="ctr">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91.2</a:t>
                      </a:r>
                    </a:p>
                  </a:txBody>
                  <a:tcPr marL="68580" marR="68580" marT="0" marB="0" anchor="ctr"/>
                </a:tc>
                <a:tc>
                  <a:txBody>
                    <a:bodyPr/>
                    <a:lstStyle/>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76</a:t>
                      </a:r>
                    </a:p>
                  </a:txBody>
                  <a:tcPr marL="68580" marR="68580" marT="0" marB="0" anchor="ctr"/>
                </a:tc>
              </a:tr>
              <a:tr h="979488">
                <a:tc>
                  <a:txBody>
                    <a:bodyPr/>
                    <a:lstStyle/>
                    <a:p>
                      <a:pPr indent="45720" algn="just">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5. Выявлен финансовый результат от покупки валюты:</a:t>
                      </a:r>
                    </a:p>
                    <a:p>
                      <a:pPr indent="45720" algn="just">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а) прибыль;</a:t>
                      </a:r>
                    </a:p>
                    <a:p>
                      <a:pPr indent="45720" algn="just">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б) убыток</a:t>
                      </a:r>
                    </a:p>
                  </a:txBody>
                  <a:tcPr marL="68580" marR="68580" marT="0" marB="0"/>
                </a:tc>
                <a:tc>
                  <a:txBody>
                    <a:bodyPr/>
                    <a:lstStyle/>
                    <a:p>
                      <a:pPr algn="just">
                        <a:lnSpc>
                          <a:spcPct val="115000"/>
                        </a:lnSpc>
                        <a:spcAft>
                          <a:spcPts val="0"/>
                        </a:spcAft>
                        <a:tabLst>
                          <a:tab pos="228600" algn="l"/>
                          <a:tab pos="474980" algn="l"/>
                        </a:tabLst>
                      </a:pPr>
                      <a:endParaRPr lang="ru-RU" sz="1800" baseline="0">
                        <a:solidFill>
                          <a:schemeClr val="tx1"/>
                        </a:solidFill>
                        <a:latin typeface="Times New Roman" pitchFamily="18" charset="0"/>
                        <a:ea typeface="Times New Roman"/>
                        <a:cs typeface="Times New Roman" pitchFamily="18" charset="0"/>
                      </a:endParaRPr>
                    </a:p>
                    <a:p>
                      <a:pPr indent="45720" algn="ctr">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76</a:t>
                      </a:r>
                    </a:p>
                    <a:p>
                      <a:pPr indent="45720" algn="ctr">
                        <a:lnSpc>
                          <a:spcPct val="115000"/>
                        </a:lnSpc>
                        <a:spcAft>
                          <a:spcPts val="0"/>
                        </a:spcAft>
                        <a:tabLst>
                          <a:tab pos="228600" algn="l"/>
                          <a:tab pos="474980" algn="l"/>
                        </a:tabLst>
                      </a:pPr>
                      <a:r>
                        <a:rPr lang="ru-RU" sz="1800" baseline="0">
                          <a:solidFill>
                            <a:schemeClr val="tx1"/>
                          </a:solidFill>
                          <a:latin typeface="Times New Roman" pitchFamily="18" charset="0"/>
                          <a:ea typeface="Times New Roman"/>
                          <a:cs typeface="Times New Roman" pitchFamily="18" charset="0"/>
                        </a:rPr>
                        <a:t>91.2</a:t>
                      </a:r>
                    </a:p>
                  </a:txBody>
                  <a:tcPr marL="68580" marR="68580" marT="0" marB="0" anchor="b"/>
                </a:tc>
                <a:tc>
                  <a:txBody>
                    <a:bodyPr/>
                    <a:lstStyle/>
                    <a:p>
                      <a:pPr indent="45720" algn="ctr">
                        <a:lnSpc>
                          <a:spcPct val="115000"/>
                        </a:lnSpc>
                        <a:spcAft>
                          <a:spcPts val="0"/>
                        </a:spcAft>
                        <a:tabLst>
                          <a:tab pos="228600" algn="l"/>
                          <a:tab pos="474980" algn="l"/>
                        </a:tabLst>
                      </a:pPr>
                      <a:endParaRPr lang="ru-RU" sz="1800" baseline="0" dirty="0">
                        <a:solidFill>
                          <a:schemeClr val="tx1"/>
                        </a:solidFill>
                        <a:latin typeface="Times New Roman" pitchFamily="18" charset="0"/>
                        <a:ea typeface="Times New Roman"/>
                        <a:cs typeface="Times New Roman" pitchFamily="18" charset="0"/>
                      </a:endParaRPr>
                    </a:p>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91.1</a:t>
                      </a:r>
                    </a:p>
                    <a:p>
                      <a:pPr indent="45720" algn="ctr">
                        <a:lnSpc>
                          <a:spcPct val="115000"/>
                        </a:lnSpc>
                        <a:spcAft>
                          <a:spcPts val="0"/>
                        </a:spcAft>
                        <a:tabLst>
                          <a:tab pos="228600" algn="l"/>
                          <a:tab pos="474980" algn="l"/>
                        </a:tabLst>
                      </a:pPr>
                      <a:r>
                        <a:rPr lang="ru-RU" sz="1800" baseline="0" dirty="0">
                          <a:solidFill>
                            <a:schemeClr val="tx1"/>
                          </a:solidFill>
                          <a:latin typeface="Times New Roman" pitchFamily="18" charset="0"/>
                          <a:ea typeface="Times New Roman"/>
                          <a:cs typeface="Times New Roman" pitchFamily="18" charset="0"/>
                        </a:rPr>
                        <a:t>76</a:t>
                      </a:r>
                    </a:p>
                  </a:txBody>
                  <a:tcPr marL="68580" marR="68580" marT="0" marB="0" anchor="b"/>
                </a:tc>
              </a:tr>
            </a:tbl>
          </a:graphicData>
        </a:graphic>
      </p:graphicFrame>
    </p:spTree>
  </p:cSld>
  <p:clrMapOvr>
    <a:masterClrMapping/>
  </p:clrMapOvr>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7467600" cy="580926"/>
          </a:xfrm>
        </p:spPr>
        <p:txBody>
          <a:bodyPr>
            <a:noAutofit/>
          </a:bodyPr>
          <a:lstStyle/>
          <a:p>
            <a:r>
              <a:rPr lang="ru-RU" sz="2200" b="1" i="1" dirty="0" smtClean="0">
                <a:latin typeface="Times New Roman" pitchFamily="18" charset="0"/>
                <a:cs typeface="Times New Roman" pitchFamily="18" charset="0"/>
              </a:rPr>
              <a:t>Схемы операций по продаже и покупке валюты</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p>
        </p:txBody>
      </p:sp>
      <p:graphicFrame>
        <p:nvGraphicFramePr>
          <p:cNvPr id="4" name="Содержимое 3"/>
          <p:cNvGraphicFramePr>
            <a:graphicFrameLocks noGrp="1"/>
          </p:cNvGraphicFramePr>
          <p:nvPr>
            <p:ph sz="quarter" idx="1"/>
          </p:nvPr>
        </p:nvGraphicFramePr>
        <p:xfrm>
          <a:off x="0" y="1484785"/>
          <a:ext cx="9144000" cy="6762357"/>
        </p:xfrm>
        <a:graphic>
          <a:graphicData uri="http://schemas.openxmlformats.org/drawingml/2006/table">
            <a:tbl>
              <a:tblPr firstRow="1" bandRow="1">
                <a:tableStyleId>{5C22544A-7EE6-4342-B048-85BDC9FD1C3A}</a:tableStyleId>
              </a:tblPr>
              <a:tblGrid>
                <a:gridCol w="3048000"/>
                <a:gridCol w="3048000"/>
                <a:gridCol w="3048000"/>
              </a:tblGrid>
              <a:tr h="597024">
                <a:tc>
                  <a:txBody>
                    <a:bodyPr/>
                    <a:lstStyle/>
                    <a:p>
                      <a:pPr algn="ctr"/>
                      <a:r>
                        <a:rPr lang="ru-RU" dirty="0" smtClean="0"/>
                        <a:t>Содержание операции</a:t>
                      </a:r>
                      <a:endParaRPr lang="ru-RU" dirty="0"/>
                    </a:p>
                  </a:txBody>
                  <a:tcPr/>
                </a:tc>
                <a:tc>
                  <a:txBody>
                    <a:bodyPr/>
                    <a:lstStyle/>
                    <a:p>
                      <a:pPr algn="ctr"/>
                      <a:r>
                        <a:rPr lang="ru-RU" dirty="0" smtClean="0"/>
                        <a:t>Д</a:t>
                      </a:r>
                      <a:endParaRPr lang="ru-RU" dirty="0"/>
                    </a:p>
                  </a:txBody>
                  <a:tcPr/>
                </a:tc>
                <a:tc>
                  <a:txBody>
                    <a:bodyPr/>
                    <a:lstStyle/>
                    <a:p>
                      <a:pPr algn="ctr"/>
                      <a:r>
                        <a:rPr lang="ru-RU" dirty="0" smtClean="0"/>
                        <a:t>К</a:t>
                      </a:r>
                      <a:endParaRPr lang="ru-RU" dirty="0"/>
                    </a:p>
                  </a:txBody>
                  <a:tcPr/>
                </a:tc>
              </a:tr>
              <a:tr h="597024">
                <a:tc>
                  <a:txBody>
                    <a:bodyPr/>
                    <a:lstStyle/>
                    <a:p>
                      <a:pPr algn="just">
                        <a:lnSpc>
                          <a:spcPct val="115000"/>
                        </a:lnSpc>
                        <a:spcAft>
                          <a:spcPts val="0"/>
                        </a:spcAft>
                        <a:tabLst>
                          <a:tab pos="228600" algn="l"/>
                          <a:tab pos="474980" algn="l"/>
                        </a:tabLst>
                      </a:pPr>
                      <a:r>
                        <a:rPr lang="ru-RU" sz="1600" baseline="0" dirty="0">
                          <a:solidFill>
                            <a:schemeClr val="tx1"/>
                          </a:solidFill>
                          <a:latin typeface="Times New Roman"/>
                          <a:ea typeface="Times New Roman"/>
                        </a:rPr>
                        <a:t>1. Зачислена экспортная валютная выручка на валютный счет</a:t>
                      </a:r>
                    </a:p>
                  </a:txBody>
                  <a:tcPr marL="68580" marR="68580" marT="0" marB="0"/>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52.1</a:t>
                      </a:r>
                    </a:p>
                  </a:txBody>
                  <a:tcPr marL="68580" marR="68580" marT="0" marB="0" anchor="ctr"/>
                </a:tc>
                <a:tc>
                  <a:txBody>
                    <a:bodyPr/>
                    <a:lstStyle/>
                    <a:p>
                      <a:pPr algn="ctr">
                        <a:lnSpc>
                          <a:spcPct val="115000"/>
                        </a:lnSpc>
                        <a:spcAft>
                          <a:spcPts val="0"/>
                        </a:spcAft>
                        <a:tabLst>
                          <a:tab pos="228600" algn="l"/>
                          <a:tab pos="474980" algn="l"/>
                        </a:tabLst>
                      </a:pPr>
                      <a:r>
                        <a:rPr lang="ru-RU" sz="1600" baseline="0" dirty="0">
                          <a:solidFill>
                            <a:schemeClr val="tx1"/>
                          </a:solidFill>
                          <a:latin typeface="Times New Roman"/>
                          <a:ea typeface="Times New Roman"/>
                        </a:rPr>
                        <a:t>62</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dirty="0">
                          <a:solidFill>
                            <a:schemeClr val="tx1"/>
                          </a:solidFill>
                          <a:latin typeface="Times New Roman"/>
                          <a:ea typeface="Times New Roman"/>
                        </a:rPr>
                        <a:t>2. Списана валюта для продажи</a:t>
                      </a:r>
                    </a:p>
                  </a:txBody>
                  <a:tcPr marL="68580" marR="68580" marT="0" marB="0"/>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57</a:t>
                      </a:r>
                    </a:p>
                  </a:txBody>
                  <a:tcPr marL="68580" marR="68580" marT="0" marB="0" anchor="ctr"/>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52.1</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dirty="0">
                          <a:solidFill>
                            <a:schemeClr val="tx1"/>
                          </a:solidFill>
                          <a:latin typeface="Times New Roman"/>
                          <a:ea typeface="Times New Roman"/>
                        </a:rPr>
                        <a:t>3. Зачислен на расчетный счет рублевый эквивалент проданной валюты</a:t>
                      </a:r>
                    </a:p>
                  </a:txBody>
                  <a:tcPr marL="68580" marR="68580" marT="0" marB="0"/>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51</a:t>
                      </a:r>
                    </a:p>
                  </a:txBody>
                  <a:tcPr marL="68580" marR="68580" marT="0" marB="0" anchor="ctr"/>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91.1</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dirty="0">
                          <a:solidFill>
                            <a:schemeClr val="tx1"/>
                          </a:solidFill>
                          <a:latin typeface="Times New Roman"/>
                          <a:ea typeface="Times New Roman"/>
                        </a:rPr>
                        <a:t>4. Списана себестоимость проданной валюты</a:t>
                      </a:r>
                    </a:p>
                  </a:txBody>
                  <a:tcPr marL="68580" marR="68580" marT="0" marB="0"/>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91.2</a:t>
                      </a:r>
                    </a:p>
                  </a:txBody>
                  <a:tcPr marL="68580" marR="68580" marT="0" marB="0" anchor="ctr"/>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57</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dirty="0">
                          <a:solidFill>
                            <a:schemeClr val="tx1"/>
                          </a:solidFill>
                          <a:latin typeface="Times New Roman"/>
                          <a:ea typeface="Times New Roman"/>
                        </a:rPr>
                        <a:t>5. Оставшаяся часть валюты зачисляется на текущий валютный счет</a:t>
                      </a:r>
                    </a:p>
                  </a:txBody>
                  <a:tcPr marL="68580" marR="68580" marT="0" marB="0"/>
                </a:tc>
                <a:tc>
                  <a:txBody>
                    <a:bodyPr/>
                    <a:lstStyle/>
                    <a:p>
                      <a:pPr algn="ctr">
                        <a:lnSpc>
                          <a:spcPct val="115000"/>
                        </a:lnSpc>
                        <a:spcAft>
                          <a:spcPts val="0"/>
                        </a:spcAft>
                        <a:tabLst>
                          <a:tab pos="228600" algn="l"/>
                          <a:tab pos="474980" algn="l"/>
                        </a:tabLst>
                      </a:pPr>
                      <a:r>
                        <a:rPr lang="ru-RU" sz="1600" baseline="0" dirty="0">
                          <a:solidFill>
                            <a:schemeClr val="tx1"/>
                          </a:solidFill>
                          <a:latin typeface="Times New Roman"/>
                          <a:ea typeface="Times New Roman"/>
                        </a:rPr>
                        <a:t>52.2</a:t>
                      </a:r>
                    </a:p>
                  </a:txBody>
                  <a:tcPr marL="68580" marR="68580" marT="0" marB="0" anchor="ctr"/>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52.1</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a:solidFill>
                            <a:schemeClr val="tx1"/>
                          </a:solidFill>
                          <a:latin typeface="Times New Roman"/>
                          <a:ea typeface="Times New Roman"/>
                        </a:rPr>
                        <a:t>6. Списано банку за услуги по продаже валюты</a:t>
                      </a:r>
                    </a:p>
                  </a:txBody>
                  <a:tcPr marL="68580" marR="68580" marT="0" marB="0"/>
                </a:tc>
                <a:tc>
                  <a:txBody>
                    <a:bodyPr/>
                    <a:lstStyle/>
                    <a:p>
                      <a:pPr algn="ctr">
                        <a:lnSpc>
                          <a:spcPct val="115000"/>
                        </a:lnSpc>
                        <a:spcAft>
                          <a:spcPts val="0"/>
                        </a:spcAft>
                        <a:tabLst>
                          <a:tab pos="228600" algn="l"/>
                          <a:tab pos="474980" algn="l"/>
                        </a:tabLst>
                      </a:pPr>
                      <a:r>
                        <a:rPr lang="ru-RU" sz="1600" baseline="0" dirty="0">
                          <a:solidFill>
                            <a:schemeClr val="tx1"/>
                          </a:solidFill>
                          <a:latin typeface="Times New Roman"/>
                          <a:ea typeface="Times New Roman"/>
                        </a:rPr>
                        <a:t>76</a:t>
                      </a:r>
                    </a:p>
                  </a:txBody>
                  <a:tcPr marL="68580" marR="68580" marT="0" marB="0" anchor="ctr"/>
                </a:tc>
                <a:tc>
                  <a:txBody>
                    <a:bodyPr/>
                    <a:lstStyle/>
                    <a:p>
                      <a:pPr algn="ctr">
                        <a:lnSpc>
                          <a:spcPct val="115000"/>
                        </a:lnSpc>
                        <a:spcAft>
                          <a:spcPts val="0"/>
                        </a:spcAft>
                        <a:tabLst>
                          <a:tab pos="228600" algn="l"/>
                          <a:tab pos="474980" algn="l"/>
                        </a:tabLst>
                      </a:pPr>
                      <a:r>
                        <a:rPr lang="ru-RU" sz="1600" baseline="0">
                          <a:solidFill>
                            <a:schemeClr val="tx1"/>
                          </a:solidFill>
                          <a:latin typeface="Times New Roman"/>
                          <a:ea typeface="Times New Roman"/>
                        </a:rPr>
                        <a:t>51</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a:solidFill>
                            <a:schemeClr val="tx1"/>
                          </a:solidFill>
                          <a:latin typeface="Times New Roman"/>
                          <a:ea typeface="Times New Roman"/>
                        </a:rPr>
                        <a:t>7. Отражены расходы по комиссионному вознаграждению банку</a:t>
                      </a:r>
                    </a:p>
                  </a:txBody>
                  <a:tcPr marL="68580" marR="68580" marT="0" marB="0"/>
                </a:tc>
                <a:tc>
                  <a:txBody>
                    <a:bodyPr/>
                    <a:lstStyle/>
                    <a:p>
                      <a:pPr algn="ctr">
                        <a:lnSpc>
                          <a:spcPct val="115000"/>
                        </a:lnSpc>
                        <a:spcAft>
                          <a:spcPts val="0"/>
                        </a:spcAft>
                        <a:tabLst>
                          <a:tab pos="228600" algn="l"/>
                          <a:tab pos="474980" algn="l"/>
                        </a:tabLst>
                      </a:pPr>
                      <a:r>
                        <a:rPr lang="ru-RU" sz="1600" baseline="0" dirty="0">
                          <a:solidFill>
                            <a:schemeClr val="tx1"/>
                          </a:solidFill>
                          <a:latin typeface="Times New Roman"/>
                          <a:ea typeface="Times New Roman"/>
                        </a:rPr>
                        <a:t>91.2</a:t>
                      </a:r>
                    </a:p>
                  </a:txBody>
                  <a:tcPr marL="68580" marR="68580" marT="0" marB="0" anchor="ctr"/>
                </a:tc>
                <a:tc>
                  <a:txBody>
                    <a:bodyPr/>
                    <a:lstStyle/>
                    <a:p>
                      <a:pPr algn="ctr">
                        <a:lnSpc>
                          <a:spcPct val="115000"/>
                        </a:lnSpc>
                        <a:spcAft>
                          <a:spcPts val="0"/>
                        </a:spcAft>
                        <a:tabLst>
                          <a:tab pos="228600" algn="l"/>
                          <a:tab pos="474980" algn="l"/>
                        </a:tabLst>
                      </a:pPr>
                      <a:r>
                        <a:rPr lang="ru-RU" sz="1600" baseline="0" dirty="0">
                          <a:solidFill>
                            <a:schemeClr val="tx1"/>
                          </a:solidFill>
                          <a:latin typeface="Times New Roman"/>
                          <a:ea typeface="Times New Roman"/>
                        </a:rPr>
                        <a:t>76</a:t>
                      </a:r>
                    </a:p>
                  </a:txBody>
                  <a:tcPr marL="68580" marR="68580" marT="0" marB="0" anchor="ctr"/>
                </a:tc>
              </a:tr>
              <a:tr h="597024">
                <a:tc>
                  <a:txBody>
                    <a:bodyPr/>
                    <a:lstStyle/>
                    <a:p>
                      <a:pPr algn="just">
                        <a:lnSpc>
                          <a:spcPct val="115000"/>
                        </a:lnSpc>
                        <a:spcAft>
                          <a:spcPts val="0"/>
                        </a:spcAft>
                        <a:tabLst>
                          <a:tab pos="228600" algn="l"/>
                          <a:tab pos="474980" algn="l"/>
                        </a:tabLst>
                      </a:pPr>
                      <a:r>
                        <a:rPr lang="ru-RU" sz="1600" baseline="0">
                          <a:solidFill>
                            <a:schemeClr val="tx1"/>
                          </a:solidFill>
                          <a:latin typeface="Times New Roman"/>
                          <a:ea typeface="Times New Roman"/>
                        </a:rPr>
                        <a:t>8. Выявлен финансовый результат от продажи валюты:</a:t>
                      </a:r>
                    </a:p>
                    <a:p>
                      <a:pPr algn="just">
                        <a:lnSpc>
                          <a:spcPct val="115000"/>
                        </a:lnSpc>
                        <a:spcAft>
                          <a:spcPts val="0"/>
                        </a:spcAft>
                        <a:tabLst>
                          <a:tab pos="228600" algn="l"/>
                          <a:tab pos="474980" algn="l"/>
                        </a:tabLst>
                      </a:pPr>
                      <a:r>
                        <a:rPr lang="ru-RU" sz="1600" baseline="0">
                          <a:solidFill>
                            <a:schemeClr val="tx1"/>
                          </a:solidFill>
                          <a:latin typeface="Times New Roman"/>
                          <a:ea typeface="Times New Roman"/>
                        </a:rPr>
                        <a:t>- прибыль</a:t>
                      </a:r>
                    </a:p>
                    <a:p>
                      <a:pPr algn="just">
                        <a:lnSpc>
                          <a:spcPct val="115000"/>
                        </a:lnSpc>
                        <a:spcAft>
                          <a:spcPts val="0"/>
                        </a:spcAft>
                        <a:tabLst>
                          <a:tab pos="2969895" algn="ctr"/>
                          <a:tab pos="5940425" algn="r"/>
                          <a:tab pos="228600" algn="l"/>
                          <a:tab pos="474980" algn="l"/>
                          <a:tab pos="2969895" algn="ctr"/>
                          <a:tab pos="5940425" algn="r"/>
                        </a:tabLst>
                      </a:pPr>
                      <a:r>
                        <a:rPr lang="ru-RU" sz="1600" baseline="0">
                          <a:solidFill>
                            <a:schemeClr val="tx1"/>
                          </a:solidFill>
                          <a:latin typeface="Times New Roman"/>
                          <a:ea typeface="Times New Roman"/>
                        </a:rPr>
                        <a:t>- убыток</a:t>
                      </a:r>
                    </a:p>
                  </a:txBody>
                  <a:tcPr marL="68580" marR="68580" marT="0" marB="0"/>
                </a:tc>
                <a:tc>
                  <a:txBody>
                    <a:bodyPr/>
                    <a:lstStyle/>
                    <a:p>
                      <a:pPr algn="ctr">
                        <a:lnSpc>
                          <a:spcPct val="115000"/>
                        </a:lnSpc>
                        <a:spcAft>
                          <a:spcPts val="0"/>
                        </a:spcAft>
                        <a:tabLst>
                          <a:tab pos="2969895" algn="ctr"/>
                          <a:tab pos="5940425" algn="r"/>
                          <a:tab pos="228600" algn="l"/>
                          <a:tab pos="474980" algn="l"/>
                          <a:tab pos="2969895" algn="ctr"/>
                          <a:tab pos="5940425" algn="r"/>
                        </a:tabLst>
                      </a:pPr>
                      <a:endParaRPr lang="ru-RU" sz="1600" baseline="0" dirty="0">
                        <a:solidFill>
                          <a:schemeClr val="tx1"/>
                        </a:solidFill>
                        <a:latin typeface="Times New Roman"/>
                        <a:ea typeface="Times New Roman"/>
                      </a:endParaRPr>
                    </a:p>
                    <a:p>
                      <a:pPr algn="ctr">
                        <a:lnSpc>
                          <a:spcPct val="115000"/>
                        </a:lnSpc>
                        <a:spcAft>
                          <a:spcPts val="0"/>
                        </a:spcAft>
                        <a:tabLst>
                          <a:tab pos="2969895" algn="ctr"/>
                          <a:tab pos="5940425" algn="r"/>
                          <a:tab pos="228600" algn="l"/>
                          <a:tab pos="474980" algn="l"/>
                          <a:tab pos="2969895" algn="ctr"/>
                          <a:tab pos="5940425" algn="r"/>
                        </a:tabLst>
                      </a:pPr>
                      <a:r>
                        <a:rPr lang="ru-RU" sz="1600" baseline="0" dirty="0">
                          <a:solidFill>
                            <a:schemeClr val="tx1"/>
                          </a:solidFill>
                          <a:latin typeface="Times New Roman"/>
                          <a:ea typeface="Times New Roman"/>
                        </a:rPr>
                        <a:t>91.9</a:t>
                      </a:r>
                    </a:p>
                    <a:p>
                      <a:pPr algn="ctr">
                        <a:lnSpc>
                          <a:spcPct val="115000"/>
                        </a:lnSpc>
                        <a:spcAft>
                          <a:spcPts val="0"/>
                        </a:spcAft>
                        <a:tabLst>
                          <a:tab pos="2969895" algn="ctr"/>
                          <a:tab pos="5940425" algn="r"/>
                          <a:tab pos="228600" algn="l"/>
                          <a:tab pos="474980" algn="l"/>
                          <a:tab pos="2969895" algn="ctr"/>
                          <a:tab pos="5940425" algn="r"/>
                        </a:tabLst>
                      </a:pPr>
                      <a:r>
                        <a:rPr lang="ru-RU" sz="1600" baseline="0" dirty="0">
                          <a:solidFill>
                            <a:schemeClr val="tx1"/>
                          </a:solidFill>
                          <a:latin typeface="Times New Roman"/>
                          <a:ea typeface="Times New Roman"/>
                        </a:rPr>
                        <a:t>99</a:t>
                      </a:r>
                    </a:p>
                  </a:txBody>
                  <a:tcPr marL="68580" marR="68580" marT="0" marB="0" anchor="ctr"/>
                </a:tc>
                <a:tc>
                  <a:txBody>
                    <a:bodyPr/>
                    <a:lstStyle/>
                    <a:p>
                      <a:pPr algn="ctr">
                        <a:lnSpc>
                          <a:spcPct val="115000"/>
                        </a:lnSpc>
                        <a:spcAft>
                          <a:spcPts val="0"/>
                        </a:spcAft>
                        <a:tabLst>
                          <a:tab pos="2969895" algn="ctr"/>
                          <a:tab pos="5940425" algn="r"/>
                          <a:tab pos="228600" algn="l"/>
                          <a:tab pos="474980" algn="l"/>
                          <a:tab pos="2969895" algn="ctr"/>
                          <a:tab pos="5940425" algn="r"/>
                        </a:tabLst>
                      </a:pPr>
                      <a:endParaRPr lang="ru-RU" sz="1600" baseline="0" dirty="0">
                        <a:solidFill>
                          <a:schemeClr val="tx1"/>
                        </a:solidFill>
                        <a:latin typeface="Times New Roman"/>
                        <a:ea typeface="Times New Roman"/>
                      </a:endParaRPr>
                    </a:p>
                    <a:p>
                      <a:pPr algn="ctr">
                        <a:lnSpc>
                          <a:spcPct val="115000"/>
                        </a:lnSpc>
                        <a:spcAft>
                          <a:spcPts val="0"/>
                        </a:spcAft>
                        <a:tabLst>
                          <a:tab pos="2969895" algn="ctr"/>
                          <a:tab pos="5940425" algn="r"/>
                          <a:tab pos="228600" algn="l"/>
                          <a:tab pos="474980" algn="l"/>
                          <a:tab pos="2969895" algn="ctr"/>
                          <a:tab pos="5940425" algn="r"/>
                        </a:tabLst>
                      </a:pPr>
                      <a:r>
                        <a:rPr lang="ru-RU" sz="1600" baseline="0" dirty="0">
                          <a:solidFill>
                            <a:schemeClr val="tx1"/>
                          </a:solidFill>
                          <a:latin typeface="Times New Roman"/>
                          <a:ea typeface="Times New Roman"/>
                        </a:rPr>
                        <a:t>99</a:t>
                      </a:r>
                    </a:p>
                    <a:p>
                      <a:pPr algn="ctr">
                        <a:lnSpc>
                          <a:spcPct val="115000"/>
                        </a:lnSpc>
                        <a:spcAft>
                          <a:spcPts val="0"/>
                        </a:spcAft>
                        <a:tabLst>
                          <a:tab pos="2969895" algn="ctr"/>
                          <a:tab pos="5940425" algn="r"/>
                          <a:tab pos="228600" algn="l"/>
                          <a:tab pos="474980" algn="l"/>
                          <a:tab pos="2969895" algn="ctr"/>
                          <a:tab pos="5940425" algn="r"/>
                        </a:tabLst>
                      </a:pPr>
                      <a:r>
                        <a:rPr lang="ru-RU" sz="1600" baseline="0" dirty="0">
                          <a:solidFill>
                            <a:schemeClr val="tx1"/>
                          </a:solidFill>
                          <a:latin typeface="Times New Roman"/>
                          <a:ea typeface="Times New Roman"/>
                        </a:rPr>
                        <a:t>91.9</a:t>
                      </a:r>
                    </a:p>
                  </a:txBody>
                  <a:tcPr marL="68580" marR="68580" marT="0" marB="0" anchor="ctr"/>
                </a:tc>
              </a:tr>
            </a:tbl>
          </a:graphicData>
        </a:graphic>
      </p:graphicFrame>
      <p:sp>
        <p:nvSpPr>
          <p:cNvPr id="5" name="Прямоугольник 4"/>
          <p:cNvSpPr/>
          <p:nvPr/>
        </p:nvSpPr>
        <p:spPr>
          <a:xfrm>
            <a:off x="323528" y="260648"/>
            <a:ext cx="8280920" cy="1477328"/>
          </a:xfrm>
          <a:prstGeom prst="rect">
            <a:avLst/>
          </a:prstGeom>
        </p:spPr>
        <p:txBody>
          <a:bodyPr wrap="square">
            <a:spAutoFit/>
          </a:bodyPr>
          <a:lstStyle/>
          <a:p>
            <a:r>
              <a:rPr lang="ru-RU" dirty="0" smtClean="0">
                <a:latin typeface="Times New Roman" pitchFamily="18" charset="0"/>
                <a:cs typeface="Times New Roman" pitchFamily="18" charset="0"/>
              </a:rPr>
              <a:t>Поступающие в адрес организации средства организация может продать в добровольном порядке на внутреннем валютном рынке. При этом следует руководствоваться инструкцией центрального банка РФ № 111-И от 30.03.2004 г. в редакции от 29.03.2006 г.</a:t>
            </a:r>
            <a:br>
              <a:rPr lang="ru-RU" dirty="0" smtClean="0">
                <a:latin typeface="Times New Roman" pitchFamily="18" charset="0"/>
                <a:cs typeface="Times New Roman" pitchFamily="18" charset="0"/>
              </a:rPr>
            </a:br>
            <a:endParaRPr lang="ru-RU" dirty="0"/>
          </a:p>
        </p:txBody>
      </p:sp>
    </p:spTree>
  </p:cSld>
  <p:clrMapOvr>
    <a:masterClrMapping/>
  </p:clrMapOvr>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7467600" cy="508918"/>
          </a:xfrm>
        </p:spPr>
        <p:txBody>
          <a:bodyPr>
            <a:normAutofit fontScale="90000"/>
          </a:bodyPr>
          <a:lstStyle/>
          <a:p>
            <a:pPr algn="ctr"/>
            <a:r>
              <a:rPr lang="ru-RU" dirty="0" smtClean="0"/>
              <a:t>Схема операций по покупке валюты</a:t>
            </a:r>
            <a:endParaRPr lang="ru-RU" dirty="0"/>
          </a:p>
        </p:txBody>
      </p:sp>
      <p:graphicFrame>
        <p:nvGraphicFramePr>
          <p:cNvPr id="4" name="Содержимое 3"/>
          <p:cNvGraphicFramePr>
            <a:graphicFrameLocks noGrp="1"/>
          </p:cNvGraphicFramePr>
          <p:nvPr>
            <p:ph sz="quarter" idx="1"/>
          </p:nvPr>
        </p:nvGraphicFramePr>
        <p:xfrm>
          <a:off x="0" y="548681"/>
          <a:ext cx="9144000" cy="6329117"/>
        </p:xfrm>
        <a:graphic>
          <a:graphicData uri="http://schemas.openxmlformats.org/drawingml/2006/table">
            <a:tbl>
              <a:tblPr firstRow="1" bandRow="1">
                <a:tableStyleId>{5C22544A-7EE6-4342-B048-85BDC9FD1C3A}</a:tableStyleId>
              </a:tblPr>
              <a:tblGrid>
                <a:gridCol w="3048000"/>
                <a:gridCol w="3048000"/>
                <a:gridCol w="3048000"/>
              </a:tblGrid>
              <a:tr h="901331">
                <a:tc>
                  <a:txBody>
                    <a:bodyPr/>
                    <a:lstStyle/>
                    <a:p>
                      <a:pPr algn="ctr"/>
                      <a:r>
                        <a:rPr lang="ru-RU" dirty="0" smtClean="0"/>
                        <a:t>Содержание</a:t>
                      </a:r>
                      <a:r>
                        <a:rPr lang="ru-RU" baseline="0" dirty="0" smtClean="0"/>
                        <a:t> операции</a:t>
                      </a:r>
                      <a:endParaRPr lang="ru-RU" dirty="0"/>
                    </a:p>
                  </a:txBody>
                  <a:tcPr/>
                </a:tc>
                <a:tc>
                  <a:txBody>
                    <a:bodyPr/>
                    <a:lstStyle/>
                    <a:p>
                      <a:pPr algn="ctr"/>
                      <a:r>
                        <a:rPr lang="ru-RU" dirty="0" smtClean="0"/>
                        <a:t>Д</a:t>
                      </a:r>
                      <a:endParaRPr lang="ru-RU" dirty="0"/>
                    </a:p>
                  </a:txBody>
                  <a:tcPr/>
                </a:tc>
                <a:tc>
                  <a:txBody>
                    <a:bodyPr/>
                    <a:lstStyle/>
                    <a:p>
                      <a:pPr algn="ctr"/>
                      <a:r>
                        <a:rPr lang="ru-RU" dirty="0" smtClean="0"/>
                        <a:t>К</a:t>
                      </a:r>
                      <a:endParaRPr lang="ru-RU" dirty="0"/>
                    </a:p>
                  </a:txBody>
                  <a:tcPr/>
                </a:tc>
              </a:tr>
              <a:tr h="901331">
                <a:tc>
                  <a:txBody>
                    <a:bodyPr/>
                    <a:lstStyle/>
                    <a:p>
                      <a:pPr>
                        <a:lnSpc>
                          <a:spcPct val="115000"/>
                        </a:lnSpc>
                        <a:spcAft>
                          <a:spcPts val="0"/>
                        </a:spcAft>
                      </a:pPr>
                      <a:r>
                        <a:rPr lang="ru-RU" sz="1800" dirty="0">
                          <a:latin typeface="Times New Roman"/>
                          <a:ea typeface="Times New Roman"/>
                        </a:rPr>
                        <a:t>1. Зачислены платежи от иностранных покупателей</a:t>
                      </a:r>
                    </a:p>
                  </a:txBody>
                  <a:tcPr marL="68580" marR="68580" marT="0" marB="0"/>
                </a:tc>
                <a:tc>
                  <a:txBody>
                    <a:bodyPr/>
                    <a:lstStyle/>
                    <a:p>
                      <a:pPr algn="ctr">
                        <a:lnSpc>
                          <a:spcPct val="115000"/>
                        </a:lnSpc>
                        <a:spcAft>
                          <a:spcPts val="0"/>
                        </a:spcAft>
                      </a:pPr>
                      <a:r>
                        <a:rPr lang="ru-RU" sz="1800">
                          <a:latin typeface="Times New Roman"/>
                          <a:ea typeface="Times New Roman"/>
                        </a:rPr>
                        <a:t>52</a:t>
                      </a:r>
                    </a:p>
                  </a:txBody>
                  <a:tcPr marL="68580" marR="68580" marT="0" marB="0" anchor="ctr"/>
                </a:tc>
                <a:tc>
                  <a:txBody>
                    <a:bodyPr/>
                    <a:lstStyle/>
                    <a:p>
                      <a:pPr algn="ctr">
                        <a:lnSpc>
                          <a:spcPct val="115000"/>
                        </a:lnSpc>
                        <a:spcAft>
                          <a:spcPts val="0"/>
                        </a:spcAft>
                      </a:pPr>
                      <a:r>
                        <a:rPr lang="ru-RU" sz="1800">
                          <a:latin typeface="Times New Roman"/>
                          <a:ea typeface="Times New Roman"/>
                        </a:rPr>
                        <a:t>62</a:t>
                      </a:r>
                    </a:p>
                  </a:txBody>
                  <a:tcPr marL="68580" marR="68580" marT="0" marB="0" anchor="ctr"/>
                </a:tc>
              </a:tr>
              <a:tr h="901331">
                <a:tc>
                  <a:txBody>
                    <a:bodyPr/>
                    <a:lstStyle/>
                    <a:p>
                      <a:pPr>
                        <a:lnSpc>
                          <a:spcPct val="115000"/>
                        </a:lnSpc>
                        <a:spcAft>
                          <a:spcPts val="0"/>
                        </a:spcAft>
                      </a:pPr>
                      <a:r>
                        <a:rPr lang="ru-RU" sz="1800" dirty="0">
                          <a:latin typeface="Times New Roman"/>
                          <a:ea typeface="Times New Roman"/>
                        </a:rPr>
                        <a:t>2. Зачислены платежи от разных дебиторов</a:t>
                      </a:r>
                    </a:p>
                  </a:txBody>
                  <a:tcPr marL="68580" marR="68580" marT="0" marB="0"/>
                </a:tc>
                <a:tc>
                  <a:txBody>
                    <a:bodyPr/>
                    <a:lstStyle/>
                    <a:p>
                      <a:pPr algn="ctr">
                        <a:lnSpc>
                          <a:spcPct val="115000"/>
                        </a:lnSpc>
                        <a:spcAft>
                          <a:spcPts val="0"/>
                        </a:spcAft>
                      </a:pPr>
                      <a:r>
                        <a:rPr lang="ru-RU" sz="1800">
                          <a:latin typeface="Times New Roman"/>
                          <a:ea typeface="Times New Roman"/>
                        </a:rPr>
                        <a:t>52</a:t>
                      </a:r>
                    </a:p>
                  </a:txBody>
                  <a:tcPr marL="68580" marR="68580" marT="0" marB="0" anchor="ctr"/>
                </a:tc>
                <a:tc>
                  <a:txBody>
                    <a:bodyPr/>
                    <a:lstStyle/>
                    <a:p>
                      <a:pPr algn="ctr">
                        <a:lnSpc>
                          <a:spcPct val="115000"/>
                        </a:lnSpc>
                        <a:spcAft>
                          <a:spcPts val="0"/>
                        </a:spcAft>
                      </a:pPr>
                      <a:r>
                        <a:rPr lang="ru-RU" sz="1800">
                          <a:latin typeface="Times New Roman"/>
                          <a:ea typeface="Times New Roman"/>
                        </a:rPr>
                        <a:t>76</a:t>
                      </a:r>
                    </a:p>
                  </a:txBody>
                  <a:tcPr marL="68580" marR="68580" marT="0" marB="0" anchor="ctr"/>
                </a:tc>
              </a:tr>
              <a:tr h="901331">
                <a:tc>
                  <a:txBody>
                    <a:bodyPr/>
                    <a:lstStyle/>
                    <a:p>
                      <a:pPr>
                        <a:lnSpc>
                          <a:spcPct val="115000"/>
                        </a:lnSpc>
                        <a:spcAft>
                          <a:spcPts val="0"/>
                        </a:spcAft>
                      </a:pPr>
                      <a:r>
                        <a:rPr lang="ru-RU" sz="1800">
                          <a:latin typeface="Times New Roman"/>
                          <a:ea typeface="Times New Roman"/>
                        </a:rPr>
                        <a:t>3. Зачислены кредиты от иностранных банков</a:t>
                      </a:r>
                    </a:p>
                  </a:txBody>
                  <a:tcPr marL="68580" marR="68580" marT="0" marB="0"/>
                </a:tc>
                <a:tc>
                  <a:txBody>
                    <a:bodyPr/>
                    <a:lstStyle/>
                    <a:p>
                      <a:pPr algn="ctr">
                        <a:lnSpc>
                          <a:spcPct val="115000"/>
                        </a:lnSpc>
                        <a:spcAft>
                          <a:spcPts val="0"/>
                        </a:spcAft>
                      </a:pPr>
                      <a:r>
                        <a:rPr lang="ru-RU" sz="1800" dirty="0">
                          <a:latin typeface="Times New Roman"/>
                          <a:ea typeface="Times New Roman"/>
                        </a:rPr>
                        <a:t>52</a:t>
                      </a:r>
                    </a:p>
                  </a:txBody>
                  <a:tcPr marL="68580" marR="68580" marT="0" marB="0" anchor="ctr"/>
                </a:tc>
                <a:tc>
                  <a:txBody>
                    <a:bodyPr/>
                    <a:lstStyle/>
                    <a:p>
                      <a:pPr algn="ctr">
                        <a:lnSpc>
                          <a:spcPct val="115000"/>
                        </a:lnSpc>
                        <a:spcAft>
                          <a:spcPts val="0"/>
                        </a:spcAft>
                      </a:pPr>
                      <a:r>
                        <a:rPr lang="ru-RU" sz="1800">
                          <a:latin typeface="Times New Roman"/>
                          <a:ea typeface="Times New Roman"/>
                        </a:rPr>
                        <a:t>66, 67</a:t>
                      </a:r>
                    </a:p>
                  </a:txBody>
                  <a:tcPr marL="68580" marR="68580" marT="0" marB="0" anchor="ctr"/>
                </a:tc>
              </a:tr>
              <a:tr h="901331">
                <a:tc>
                  <a:txBody>
                    <a:bodyPr/>
                    <a:lstStyle/>
                    <a:p>
                      <a:pPr>
                        <a:lnSpc>
                          <a:spcPct val="115000"/>
                        </a:lnSpc>
                        <a:spcAft>
                          <a:spcPts val="0"/>
                        </a:spcAft>
                      </a:pPr>
                      <a:r>
                        <a:rPr lang="ru-RU" sz="1800">
                          <a:latin typeface="Times New Roman"/>
                          <a:ea typeface="Times New Roman"/>
                        </a:rPr>
                        <a:t>4. Погашены полученные ранее кредиты</a:t>
                      </a:r>
                    </a:p>
                  </a:txBody>
                  <a:tcPr marL="68580" marR="68580" marT="0" marB="0"/>
                </a:tc>
                <a:tc>
                  <a:txBody>
                    <a:bodyPr/>
                    <a:lstStyle/>
                    <a:p>
                      <a:pPr algn="ctr">
                        <a:lnSpc>
                          <a:spcPct val="115000"/>
                        </a:lnSpc>
                        <a:spcAft>
                          <a:spcPts val="0"/>
                        </a:spcAft>
                      </a:pPr>
                      <a:r>
                        <a:rPr lang="ru-RU" sz="1800" dirty="0">
                          <a:latin typeface="Times New Roman"/>
                          <a:ea typeface="Times New Roman"/>
                        </a:rPr>
                        <a:t>66, 67</a:t>
                      </a:r>
                    </a:p>
                  </a:txBody>
                  <a:tcPr marL="68580" marR="68580" marT="0" marB="0" anchor="ctr"/>
                </a:tc>
                <a:tc>
                  <a:txBody>
                    <a:bodyPr/>
                    <a:lstStyle/>
                    <a:p>
                      <a:pPr algn="ctr">
                        <a:lnSpc>
                          <a:spcPct val="115000"/>
                        </a:lnSpc>
                        <a:spcAft>
                          <a:spcPts val="0"/>
                        </a:spcAft>
                      </a:pPr>
                      <a:r>
                        <a:rPr lang="ru-RU" sz="1800" dirty="0">
                          <a:latin typeface="Times New Roman"/>
                          <a:ea typeface="Times New Roman"/>
                        </a:rPr>
                        <a:t>52</a:t>
                      </a:r>
                    </a:p>
                  </a:txBody>
                  <a:tcPr marL="68580" marR="68580" marT="0" marB="0" anchor="ctr"/>
                </a:tc>
              </a:tr>
              <a:tr h="901331">
                <a:tc>
                  <a:txBody>
                    <a:bodyPr/>
                    <a:lstStyle/>
                    <a:p>
                      <a:pPr>
                        <a:lnSpc>
                          <a:spcPct val="115000"/>
                        </a:lnSpc>
                        <a:spcAft>
                          <a:spcPts val="0"/>
                        </a:spcAft>
                      </a:pPr>
                      <a:r>
                        <a:rPr lang="ru-RU" sz="1800">
                          <a:latin typeface="Times New Roman"/>
                          <a:ea typeface="Times New Roman"/>
                        </a:rPr>
                        <a:t>5. Перечислены валютные средства иностранным поставщикам</a:t>
                      </a:r>
                    </a:p>
                  </a:txBody>
                  <a:tcPr marL="68580" marR="68580" marT="0" marB="0"/>
                </a:tc>
                <a:tc>
                  <a:txBody>
                    <a:bodyPr/>
                    <a:lstStyle/>
                    <a:p>
                      <a:pPr algn="ctr">
                        <a:lnSpc>
                          <a:spcPct val="115000"/>
                        </a:lnSpc>
                        <a:spcAft>
                          <a:spcPts val="0"/>
                        </a:spcAft>
                      </a:pPr>
                      <a:r>
                        <a:rPr lang="ru-RU" sz="1800">
                          <a:latin typeface="Times New Roman"/>
                          <a:ea typeface="Times New Roman"/>
                        </a:rPr>
                        <a:t>60</a:t>
                      </a:r>
                    </a:p>
                  </a:txBody>
                  <a:tcPr marL="68580" marR="68580" marT="0" marB="0" anchor="ctr"/>
                </a:tc>
                <a:tc>
                  <a:txBody>
                    <a:bodyPr/>
                    <a:lstStyle/>
                    <a:p>
                      <a:pPr algn="ctr">
                        <a:lnSpc>
                          <a:spcPct val="115000"/>
                        </a:lnSpc>
                        <a:spcAft>
                          <a:spcPts val="0"/>
                        </a:spcAft>
                      </a:pPr>
                      <a:r>
                        <a:rPr lang="ru-RU" sz="1800" dirty="0">
                          <a:latin typeface="Times New Roman"/>
                          <a:ea typeface="Times New Roman"/>
                        </a:rPr>
                        <a:t>52</a:t>
                      </a:r>
                    </a:p>
                  </a:txBody>
                  <a:tcPr marL="68580" marR="68580" marT="0" marB="0" anchor="ctr"/>
                </a:tc>
              </a:tr>
              <a:tr h="901331">
                <a:tc>
                  <a:txBody>
                    <a:bodyPr/>
                    <a:lstStyle/>
                    <a:p>
                      <a:pPr>
                        <a:lnSpc>
                          <a:spcPct val="115000"/>
                        </a:lnSpc>
                        <a:spcAft>
                          <a:spcPts val="0"/>
                        </a:spcAft>
                      </a:pPr>
                      <a:r>
                        <a:rPr lang="ru-RU" sz="1800">
                          <a:latin typeface="Times New Roman"/>
                          <a:ea typeface="Times New Roman"/>
                        </a:rPr>
                        <a:t>6. Перечислены валютные средства разным кредиторам</a:t>
                      </a:r>
                    </a:p>
                  </a:txBody>
                  <a:tcPr marL="68580" marR="68580" marT="0" marB="0"/>
                </a:tc>
                <a:tc>
                  <a:txBody>
                    <a:bodyPr/>
                    <a:lstStyle/>
                    <a:p>
                      <a:pPr algn="ctr">
                        <a:lnSpc>
                          <a:spcPct val="115000"/>
                        </a:lnSpc>
                        <a:spcAft>
                          <a:spcPts val="0"/>
                        </a:spcAft>
                      </a:pPr>
                      <a:r>
                        <a:rPr lang="ru-RU" sz="1800">
                          <a:latin typeface="Times New Roman"/>
                          <a:ea typeface="Times New Roman"/>
                        </a:rPr>
                        <a:t>76</a:t>
                      </a:r>
                    </a:p>
                  </a:txBody>
                  <a:tcPr marL="68580" marR="68580" marT="0" marB="0" anchor="ctr"/>
                </a:tc>
                <a:tc>
                  <a:txBody>
                    <a:bodyPr/>
                    <a:lstStyle/>
                    <a:p>
                      <a:pPr algn="ctr">
                        <a:lnSpc>
                          <a:spcPct val="115000"/>
                        </a:lnSpc>
                        <a:spcAft>
                          <a:spcPts val="0"/>
                        </a:spcAft>
                      </a:pPr>
                      <a:r>
                        <a:rPr lang="ru-RU" sz="1800" dirty="0">
                          <a:latin typeface="Times New Roman"/>
                          <a:ea typeface="Times New Roman"/>
                        </a:rPr>
                        <a:t>52</a:t>
                      </a:r>
                    </a:p>
                  </a:txBody>
                  <a:tcPr marL="68580" marR="68580" marT="0" marB="0" anchor="ctr"/>
                </a:tc>
              </a:tr>
            </a:tbl>
          </a:graphicData>
        </a:graphic>
      </p:graphicFrame>
    </p:spTree>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467600" cy="1143000"/>
          </a:xfrm>
        </p:spPr>
        <p:txBody>
          <a:bodyPr>
            <a:normAutofit fontScale="90000"/>
          </a:bodyPr>
          <a:lstStyle/>
          <a:p>
            <a:pPr algn="ctr"/>
            <a:r>
              <a:rPr lang="ru-RU" sz="3600" b="1" dirty="0" smtClean="0">
                <a:latin typeface="Times New Roman" pitchFamily="18" charset="0"/>
                <a:cs typeface="Times New Roman" pitchFamily="18" charset="0"/>
              </a:rPr>
              <a:t>Тема 10. УЧЕТ ФИНАНСОВЫХ ВЛОЖЕНИЙ</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8363272" cy="5877272"/>
          </a:xfrm>
        </p:spPr>
        <p:txBody>
          <a:bodyPr>
            <a:normAutofit fontScale="92500"/>
          </a:bodyPr>
          <a:lstStyle/>
          <a:p>
            <a:pPr marL="457200" lvl="0" indent="-457200" algn="just">
              <a:buFont typeface="+mj-lt"/>
              <a:buAutoNum type="arabicPeriod"/>
            </a:pPr>
            <a:r>
              <a:rPr lang="ru-RU" b="1" dirty="0" smtClean="0">
                <a:latin typeface="Times New Roman" pitchFamily="18" charset="0"/>
                <a:cs typeface="Times New Roman" pitchFamily="18" charset="0"/>
              </a:rPr>
              <a:t>Понятия, классификация и оценка финансовых вложений.</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вкладов в уставный капитал других организаций.</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финансовых вложений в ценные бумаги.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финансовых вложений в займы.</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Вклады по договору простого товарищества, как особый вид финансовых вложений.</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Инвентаризация финансовых вложений.</a:t>
            </a:r>
            <a:endParaRPr lang="ru-RU" dirty="0" smtClean="0">
              <a:latin typeface="Times New Roman" pitchFamily="18" charset="0"/>
              <a:cs typeface="Times New Roman" pitchFamily="18" charset="0"/>
            </a:endParaRPr>
          </a:p>
          <a:p>
            <a:pPr algn="just">
              <a:buNone/>
            </a:pP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Положение по бухгалтерскому учету «Учет финансовых вложений» (ПБУ 19/02), утверждено приказом Минфина РФ от 10.12.2002 г. № 126н, в ред. от 08.11.2010 г. № 144н.</a:t>
            </a:r>
          </a:p>
          <a:p>
            <a:pPr algn="just">
              <a:buNone/>
            </a:pPr>
            <a:r>
              <a:rPr lang="ru-RU" dirty="0" smtClean="0">
                <a:latin typeface="Times New Roman" pitchFamily="18" charset="0"/>
                <a:cs typeface="Times New Roman" pitchFamily="18" charset="0"/>
              </a:rPr>
              <a:t>Положение по бухгалтерскому учету «Информация об участии в совместной деятельности» (ПБУ 20/03), утверждено приказом Минфина РФ от 24.11.2003 г. № 105н, в ред. от 18.09.2006 г. № 116н.</a:t>
            </a:r>
          </a:p>
          <a:p>
            <a:endParaRPr lang="ru-RU" dirty="0"/>
          </a:p>
        </p:txBody>
      </p:sp>
    </p:spTree>
  </p:cSld>
  <p:clrMapOvr>
    <a:masterClrMapping/>
  </p:clrMapOvr>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1.Понятия, классификация и оценка финансовых вложений.</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323528" y="1196752"/>
            <a:ext cx="8363272" cy="5421216"/>
          </a:xfrm>
        </p:spPr>
        <p:txBody>
          <a:bodyPr>
            <a:normAutofit fontScale="92500" lnSpcReduction="20000"/>
          </a:bodyPr>
          <a:lstStyle/>
          <a:p>
            <a:pPr algn="just">
              <a:buNone/>
            </a:pPr>
            <a:r>
              <a:rPr lang="ru-RU" dirty="0" smtClean="0">
                <a:latin typeface="Times New Roman" pitchFamily="18" charset="0"/>
                <a:cs typeface="Times New Roman" pitchFamily="18" charset="0"/>
              </a:rPr>
              <a:t>Финансовые вложения – это инвестиции организации в государственные ценные бумаги, в ценные бумаги других эмитентов, предоставленные займы, а также в уставные капиталы других организаций.</a:t>
            </a:r>
          </a:p>
          <a:p>
            <a:pPr algn="just">
              <a:buNone/>
            </a:pPr>
            <a:r>
              <a:rPr lang="ru-RU" dirty="0" smtClean="0">
                <a:latin typeface="Times New Roman" pitchFamily="18" charset="0"/>
                <a:cs typeface="Times New Roman" pitchFamily="18" charset="0"/>
              </a:rPr>
              <a:t>Для принятия к бухгалтерскому учету активов в качестве финансовых вложений необходимо единовременное выполнение следующих условий:</a:t>
            </a:r>
          </a:p>
          <a:p>
            <a:pPr algn="just">
              <a:buNone/>
            </a:pPr>
            <a:r>
              <a:rPr lang="ru-RU" dirty="0" smtClean="0">
                <a:latin typeface="Times New Roman" pitchFamily="18" charset="0"/>
                <a:cs typeface="Times New Roman" pitchFamily="18" charset="0"/>
              </a:rPr>
              <a:t>1. наличие соответствующе оформленных документов, подтверждающих существование права у организации на финансовые вложения и на получение денежных средств и иного имущества, вытекающее из этого права;</a:t>
            </a:r>
          </a:p>
          <a:p>
            <a:pPr algn="just">
              <a:buNone/>
            </a:pPr>
            <a:r>
              <a:rPr lang="ru-RU" dirty="0" smtClean="0">
                <a:latin typeface="Times New Roman" pitchFamily="18" charset="0"/>
                <a:cs typeface="Times New Roman" pitchFamily="18" charset="0"/>
              </a:rPr>
              <a:t>2. переход к организации финансовых рисков, связанных с финансовыми вложениями (риск изменения цены, риск неплатежеспособности должника, риск ликвидности и др.);</a:t>
            </a:r>
          </a:p>
          <a:p>
            <a:pPr algn="just">
              <a:buNone/>
            </a:pPr>
            <a:r>
              <a:rPr lang="ru-RU" dirty="0" smtClean="0">
                <a:latin typeface="Times New Roman" pitchFamily="18" charset="0"/>
                <a:cs typeface="Times New Roman" pitchFamily="18" charset="0"/>
              </a:rPr>
              <a:t>3. способность приносить организации экономические выгоды (доход) в будущем в форме процентов, дивидендов либо прироста их стоимости.</a:t>
            </a: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60648"/>
            <a:ext cx="8820472" cy="6858000"/>
          </a:xfrm>
        </p:spPr>
        <p:txBody>
          <a:bodyPr>
            <a:normAutofit fontScale="92500" lnSpcReduction="10000"/>
          </a:bodyPr>
          <a:lstStyle/>
          <a:p>
            <a:pPr algn="just">
              <a:buNone/>
            </a:pPr>
            <a:r>
              <a:rPr lang="ru-RU" dirty="0" smtClean="0"/>
              <a:t>		</a:t>
            </a:r>
            <a:r>
              <a:rPr lang="ru-RU" sz="2800" dirty="0" smtClean="0"/>
              <a:t>Для ведения счетов используются учетные регистры. Регистры могут открываться для учета только дебета, или только кредита счета, или одновременно его дебета и кредита, кроме того, есть регистры, приспособленные для детализации записей по счету. Под </a:t>
            </a:r>
            <a:r>
              <a:rPr lang="ru-RU" sz="2800" b="1" i="1" dirty="0" smtClean="0"/>
              <a:t>регистрами</a:t>
            </a:r>
            <a:r>
              <a:rPr lang="ru-RU" sz="2800" i="1" dirty="0" smtClean="0"/>
              <a:t> </a:t>
            </a:r>
            <a:r>
              <a:rPr lang="ru-RU" sz="2800" dirty="0" smtClean="0"/>
              <a:t>в бухгалтерском учете понимают специальные таблицы, в которые записывают данные из первичных учетных документов. Внешний вид и материальная основа учетных регистров разнообразны и видоизменяются в зависимости от целей, поставленных при регистрации первичной информации.</a:t>
            </a:r>
          </a:p>
          <a:p>
            <a:pPr algn="just">
              <a:buNone/>
            </a:pPr>
            <a:r>
              <a:rPr lang="ru-RU" sz="2800" dirty="0" smtClean="0"/>
              <a:t>		Содержание учетных регистров, их структуру и взаимосвязь, способы записей организации определяют самостоятельно, применительно к выбранной форме бухгалтерского учета.</a:t>
            </a:r>
          </a:p>
          <a:p>
            <a:endParaRPr lang="ru-RU" dirty="0"/>
          </a:p>
        </p:txBody>
      </p:sp>
    </p:spTree>
  </p:cSld>
  <p:clrMapOvr>
    <a:masterClrMapping/>
  </p:clrMapOvr>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84048"/>
            <a:ext cx="7467600" cy="6473952"/>
          </a:xfrm>
        </p:spPr>
        <p:txBody>
          <a:bodyPr>
            <a:normAutofit lnSpcReduction="10000"/>
          </a:bodyPr>
          <a:lstStyle/>
          <a:p>
            <a:pPr algn="just">
              <a:buNone/>
            </a:pPr>
            <a:r>
              <a:rPr lang="ru-RU" dirty="0" smtClean="0">
                <a:latin typeface="Times New Roman" pitchFamily="18" charset="0"/>
                <a:cs typeface="Times New Roman" pitchFamily="18" charset="0"/>
              </a:rPr>
              <a:t>Существует несколько признаков, по которым можно классифицировать финансовые вложения:</a:t>
            </a:r>
          </a:p>
          <a:p>
            <a:pPr algn="just">
              <a:buNone/>
            </a:pPr>
            <a:r>
              <a:rPr lang="ru-RU" b="1" i="1" dirty="0" smtClean="0">
                <a:latin typeface="Times New Roman" pitchFamily="18" charset="0"/>
                <a:cs typeface="Times New Roman" pitchFamily="18" charset="0"/>
              </a:rPr>
              <a:t>1. по видам:</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вклады в уставные капиталы других организаций, в том числе дочерних и зависимых хозяйственных обществ;</a:t>
            </a:r>
          </a:p>
          <a:p>
            <a:pPr algn="just">
              <a:buNone/>
            </a:pPr>
            <a:r>
              <a:rPr lang="ru-RU" dirty="0" smtClean="0">
                <a:latin typeface="Times New Roman" pitchFamily="18" charset="0"/>
                <a:cs typeface="Times New Roman" pitchFamily="18" charset="0"/>
              </a:rPr>
              <a:t>- приобретение государственных и муниципальных ценных бумаг;</a:t>
            </a:r>
          </a:p>
          <a:p>
            <a:pPr algn="just">
              <a:buNone/>
            </a:pPr>
            <a:r>
              <a:rPr lang="ru-RU" dirty="0" smtClean="0">
                <a:latin typeface="Times New Roman" pitchFamily="18" charset="0"/>
                <a:cs typeface="Times New Roman" pitchFamily="18" charset="0"/>
              </a:rPr>
              <a:t>- приобретение ценных бумаг других организаций, в том числе долговых ценных бумаг; </a:t>
            </a:r>
          </a:p>
          <a:p>
            <a:pPr algn="just">
              <a:buNone/>
            </a:pPr>
            <a:r>
              <a:rPr lang="ru-RU" dirty="0" smtClean="0">
                <a:latin typeface="Times New Roman" pitchFamily="18" charset="0"/>
                <a:cs typeface="Times New Roman" pitchFamily="18" charset="0"/>
              </a:rPr>
              <a:t>- предоставленные другим организациям займы;</a:t>
            </a:r>
          </a:p>
          <a:p>
            <a:pPr algn="just">
              <a:buNone/>
            </a:pPr>
            <a:r>
              <a:rPr lang="ru-RU" dirty="0" smtClean="0">
                <a:latin typeface="Times New Roman" pitchFamily="18" charset="0"/>
                <a:cs typeface="Times New Roman" pitchFamily="18" charset="0"/>
              </a:rPr>
              <a:t>- депозитные вклады в кредитных организациях;</a:t>
            </a:r>
          </a:p>
          <a:p>
            <a:pPr algn="just">
              <a:buNone/>
            </a:pPr>
            <a:r>
              <a:rPr lang="ru-RU" dirty="0" smtClean="0">
                <a:latin typeface="Times New Roman" pitchFamily="18" charset="0"/>
                <a:cs typeface="Times New Roman" pitchFamily="18" charset="0"/>
              </a:rPr>
              <a:t>- вклады по договору простого товарищества (вклад в совместную деятельность); </a:t>
            </a:r>
          </a:p>
          <a:p>
            <a:pPr algn="just">
              <a:buNone/>
            </a:pPr>
            <a:r>
              <a:rPr lang="ru-RU" dirty="0" smtClean="0">
                <a:latin typeface="Times New Roman" pitchFamily="18" charset="0"/>
                <a:cs typeface="Times New Roman" pitchFamily="18" charset="0"/>
              </a:rPr>
              <a:t>- дебиторская задолженность, приобретенная на основании уступки права требования.</a:t>
            </a:r>
          </a:p>
          <a:p>
            <a:pPr>
              <a:buNone/>
            </a:pPr>
            <a:endParaRPr lang="ru-RU" dirty="0"/>
          </a:p>
        </p:txBody>
      </p:sp>
    </p:spTree>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b="1" i="1" dirty="0" smtClean="0">
                <a:latin typeface="Times New Roman" pitchFamily="18" charset="0"/>
                <a:cs typeface="Times New Roman" pitchFamily="18" charset="0"/>
              </a:rPr>
              <a:t>2. по срокам:</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долгосрочные финансовые вложения, свыше 1 года, отражаются в форме Бухгалтерский баланс, раздел </a:t>
            </a:r>
            <a:r>
              <a:rPr lang="en-US" dirty="0" smtClean="0">
                <a:latin typeface="Times New Roman" pitchFamily="18" charset="0"/>
                <a:cs typeface="Times New Roman" pitchFamily="18" charset="0"/>
              </a:rPr>
              <a:t>I </a:t>
            </a:r>
            <a:r>
              <a:rPr lang="ru-RU"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Внеоборотные</a:t>
            </a:r>
            <a:r>
              <a:rPr lang="ru-RU" dirty="0" smtClean="0">
                <a:latin typeface="Times New Roman" pitchFamily="18" charset="0"/>
                <a:cs typeface="Times New Roman" pitchFamily="18" charset="0"/>
              </a:rPr>
              <a:t> активы» по строке 1150 «Финансовые вложения»;</a:t>
            </a:r>
          </a:p>
          <a:p>
            <a:pPr algn="just">
              <a:buNone/>
            </a:pPr>
            <a:r>
              <a:rPr lang="ru-RU" dirty="0" smtClean="0">
                <a:latin typeface="Times New Roman" pitchFamily="18" charset="0"/>
                <a:cs typeface="Times New Roman" pitchFamily="18" charset="0"/>
              </a:rPr>
              <a:t>- краткосрочные финансовые вложения, менее 1 года, отражаются в форме Бухгалтерский баланс, раздел </a:t>
            </a:r>
            <a:r>
              <a:rPr lang="en-US" dirty="0" smtClean="0">
                <a:latin typeface="Times New Roman" pitchFamily="18" charset="0"/>
                <a:cs typeface="Times New Roman" pitchFamily="18" charset="0"/>
              </a:rPr>
              <a:t>II </a:t>
            </a:r>
            <a:r>
              <a:rPr lang="ru-RU" dirty="0" smtClean="0">
                <a:latin typeface="Times New Roman" pitchFamily="18" charset="0"/>
                <a:cs typeface="Times New Roman" pitchFamily="18" charset="0"/>
              </a:rPr>
              <a:t>«Оборотные активы» по строке 1240 «Финансовые вложения».</a:t>
            </a:r>
          </a:p>
          <a:p>
            <a:pPr algn="just">
              <a:buNone/>
            </a:pPr>
            <a:r>
              <a:rPr lang="ru-RU" b="1" i="1" dirty="0" smtClean="0">
                <a:latin typeface="Times New Roman" pitchFamily="18" charset="0"/>
                <a:cs typeface="Times New Roman" pitchFamily="18" charset="0"/>
              </a:rPr>
              <a:t>3. по связи с уставным капиталом:</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финансовые вложения с целью образования уставного капитала (инвестиционные): покупка акций, вклады в уставные капиталы других организаций в виде паев, покупка инвестиционных сертификатов;</a:t>
            </a:r>
          </a:p>
          <a:p>
            <a:pPr algn="just">
              <a:buNone/>
            </a:pPr>
            <a:r>
              <a:rPr lang="ru-RU" dirty="0" smtClean="0">
                <a:latin typeface="Times New Roman" pitchFamily="18" charset="0"/>
                <a:cs typeface="Times New Roman" pitchFamily="18" charset="0"/>
              </a:rPr>
              <a:t>- долговые финансовые вложения: приобретение долговых ценных бумаг (облигации, векселя, депозитные сберегательные сертификаты), предоставление займов другим организациям и физическим лицам.</a:t>
            </a:r>
          </a:p>
          <a:p>
            <a:endParaRPr lang="ru-RU" dirty="0"/>
          </a:p>
        </p:txBody>
      </p:sp>
    </p:spTree>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572688"/>
            <a:ext cx="7467600" cy="6285312"/>
          </a:xfrm>
        </p:spPr>
        <p:txBody>
          <a:bodyPr>
            <a:normAutofit/>
          </a:bodyPr>
          <a:lstStyle/>
          <a:p>
            <a:pPr algn="just">
              <a:buNone/>
            </a:pPr>
            <a:r>
              <a:rPr lang="ru-RU" dirty="0" smtClean="0">
                <a:latin typeface="Times New Roman" pitchFamily="18" charset="0"/>
                <a:cs typeface="Times New Roman" pitchFamily="18" charset="0"/>
              </a:rPr>
              <a:t>Для учета финансовых вложений используется </a:t>
            </a:r>
            <a:r>
              <a:rPr lang="ru-RU" i="1" dirty="0" smtClean="0">
                <a:latin typeface="Times New Roman" pitchFamily="18" charset="0"/>
                <a:cs typeface="Times New Roman" pitchFamily="18" charset="0"/>
              </a:rPr>
              <a:t>счет 58 «Финансовые вложения»</a:t>
            </a:r>
            <a:r>
              <a:rPr lang="ru-RU" dirty="0" smtClean="0">
                <a:latin typeface="Times New Roman" pitchFamily="18" charset="0"/>
                <a:cs typeface="Times New Roman" pitchFamily="18" charset="0"/>
              </a:rPr>
              <a:t>. К нему можно открыть следующие субсчета:</a:t>
            </a:r>
          </a:p>
          <a:p>
            <a:pPr algn="just"/>
            <a:r>
              <a:rPr lang="ru-RU" b="1" i="1" dirty="0" smtClean="0">
                <a:latin typeface="Times New Roman" pitchFamily="18" charset="0"/>
                <a:cs typeface="Times New Roman" pitchFamily="18" charset="0"/>
              </a:rPr>
              <a:t>58.1 «Паи и акции»</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58.2 «Долговые ценные бумаги»</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58.3 «Предоставленные займы»</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58.4 «Вклады по договору простого товарищества» и др.</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Финансовые вложения принимаются к бухгалтерскому учету по первоначальной стоимости.</a:t>
            </a:r>
          </a:p>
          <a:p>
            <a:pPr algn="just">
              <a:buNone/>
            </a:pPr>
            <a:r>
              <a:rPr lang="ru-RU" b="1" i="1" dirty="0" smtClean="0">
                <a:latin typeface="Times New Roman" pitchFamily="18" charset="0"/>
                <a:cs typeface="Times New Roman" pitchFamily="18" charset="0"/>
              </a:rPr>
              <a:t>Первоначальной стоимостью финансовых вложений, приобретенных за плату</a:t>
            </a:r>
            <a:r>
              <a:rPr lang="ru-RU" dirty="0" smtClean="0">
                <a:latin typeface="Times New Roman" pitchFamily="18" charset="0"/>
                <a:cs typeface="Times New Roman" pitchFamily="18" charset="0"/>
              </a:rPr>
              <a:t>, является сумма фактических затрат организации на их приобретение, за исключением НДС. </a:t>
            </a:r>
            <a:endParaRPr lang="ru-RU" dirty="0">
              <a:latin typeface="Times New Roman" pitchFamily="18" charset="0"/>
              <a:cs typeface="Times New Roman" pitchFamily="18" charset="0"/>
            </a:endParaRPr>
          </a:p>
        </p:txBody>
      </p:sp>
    </p:spTree>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7467600" cy="5997280"/>
          </a:xfrm>
        </p:spPr>
        <p:txBody>
          <a:bodyPr/>
          <a:lstStyle/>
          <a:p>
            <a:pPr algn="just">
              <a:buNone/>
            </a:pPr>
            <a:r>
              <a:rPr lang="ru-RU" sz="2800" dirty="0" smtClean="0">
                <a:latin typeface="Times New Roman" pitchFamily="18" charset="0"/>
                <a:cs typeface="Times New Roman" pitchFamily="18" charset="0"/>
              </a:rPr>
              <a:t>Фактическими затратами на приобретение активов в качестве финансовых вложений являются:</a:t>
            </a:r>
          </a:p>
          <a:p>
            <a:pPr algn="just">
              <a:buNone/>
            </a:pPr>
            <a:r>
              <a:rPr lang="ru-RU" sz="2800" dirty="0" smtClean="0">
                <a:latin typeface="Times New Roman" pitchFamily="18" charset="0"/>
                <a:cs typeface="Times New Roman" pitchFamily="18" charset="0"/>
              </a:rPr>
              <a:t>1. суммы, уплачиваемые в соответствии с договором продавцу;</a:t>
            </a:r>
          </a:p>
          <a:p>
            <a:pPr algn="just">
              <a:buNone/>
            </a:pPr>
            <a:r>
              <a:rPr lang="ru-RU" sz="2800" dirty="0" smtClean="0">
                <a:latin typeface="Times New Roman" pitchFamily="18" charset="0"/>
                <a:cs typeface="Times New Roman" pitchFamily="18" charset="0"/>
              </a:rPr>
              <a:t>2. суммы, уплачиваемые за информационные и консультационные услуги, связанные с приобретением;</a:t>
            </a:r>
          </a:p>
          <a:p>
            <a:pPr algn="just">
              <a:buNone/>
            </a:pPr>
            <a:r>
              <a:rPr lang="ru-RU" sz="2800" dirty="0" smtClean="0">
                <a:latin typeface="Times New Roman" pitchFamily="18" charset="0"/>
                <a:cs typeface="Times New Roman" pitchFamily="18" charset="0"/>
              </a:rPr>
              <a:t>3. вознаграждения, уплачиваемые посреднической организации;</a:t>
            </a:r>
          </a:p>
          <a:p>
            <a:pPr algn="just">
              <a:buNone/>
            </a:pPr>
            <a:r>
              <a:rPr lang="ru-RU" sz="2800" dirty="0" smtClean="0">
                <a:latin typeface="Times New Roman" pitchFamily="18" charset="0"/>
                <a:cs typeface="Times New Roman" pitchFamily="18" charset="0"/>
              </a:rPr>
              <a:t>4. иные затраты, непосредственно связанные с приобретением финансовых вложений.</a:t>
            </a:r>
          </a:p>
          <a:p>
            <a:endParaRPr lang="ru-RU" dirty="0"/>
          </a:p>
        </p:txBody>
      </p:sp>
    </p:spTree>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b="1" i="1" dirty="0" smtClean="0">
                <a:latin typeface="Times New Roman" pitchFamily="18" charset="0"/>
                <a:cs typeface="Times New Roman" pitchFamily="18" charset="0"/>
              </a:rPr>
              <a:t>Первоначальной стоимостью финансовых вложений, внесенных в счет вклада в уставный капитал организации</a:t>
            </a:r>
            <a:r>
              <a:rPr lang="ru-RU" dirty="0" smtClean="0">
                <a:latin typeface="Times New Roman" pitchFamily="18" charset="0"/>
                <a:cs typeface="Times New Roman" pitchFamily="18" charset="0"/>
              </a:rPr>
              <a:t>, признается их денежная оценка, согласованная учредителями и указанная в учредительных документах.</a:t>
            </a:r>
          </a:p>
          <a:p>
            <a:pPr algn="just">
              <a:buNone/>
            </a:pPr>
            <a:r>
              <a:rPr lang="ru-RU" b="1" i="1" dirty="0" smtClean="0">
                <a:latin typeface="Times New Roman" pitchFamily="18" charset="0"/>
                <a:cs typeface="Times New Roman" pitchFamily="18" charset="0"/>
              </a:rPr>
              <a:t>Первоначальной стоимостью финансовых вложений, полученных организацией безвозмездно</a:t>
            </a:r>
            <a:r>
              <a:rPr lang="ru-RU" dirty="0" smtClean="0">
                <a:latin typeface="Times New Roman" pitchFamily="18" charset="0"/>
                <a:cs typeface="Times New Roman" pitchFamily="18" charset="0"/>
              </a:rPr>
              <a:t>, является их рыночная стоимость на дату принятия к бухгалтерскому учету. </a:t>
            </a:r>
          </a:p>
          <a:p>
            <a:pPr algn="just">
              <a:buNone/>
            </a:pPr>
            <a:r>
              <a:rPr lang="ru-RU" b="1" i="1" dirty="0" smtClean="0">
                <a:latin typeface="Times New Roman" pitchFamily="18" charset="0"/>
                <a:cs typeface="Times New Roman" pitchFamily="18" charset="0"/>
              </a:rPr>
              <a:t>Первоначальной стоимостью финансовых вложений, полученных в обмен на другое имущество, кроме денежных средств</a:t>
            </a:r>
            <a:r>
              <a:rPr lang="ru-RU" dirty="0" smtClean="0">
                <a:latin typeface="Times New Roman" pitchFamily="18" charset="0"/>
                <a:cs typeface="Times New Roman" pitchFamily="18" charset="0"/>
              </a:rPr>
              <a:t>, является рыночная стоимость выбывающего в обмен имущества.</a:t>
            </a:r>
          </a:p>
          <a:p>
            <a:pPr algn="just">
              <a:buNone/>
            </a:pPr>
            <a:r>
              <a:rPr lang="ru-RU" b="1" i="1" dirty="0" smtClean="0">
                <a:latin typeface="Times New Roman" pitchFamily="18" charset="0"/>
                <a:cs typeface="Times New Roman" pitchFamily="18" charset="0"/>
              </a:rPr>
              <a:t>Первоначальной стоимостью финансовых вложений, внесенных в счет вклада организации-товарища по договору простого товарищества</a:t>
            </a:r>
            <a:r>
              <a:rPr lang="ru-RU" dirty="0" smtClean="0">
                <a:latin typeface="Times New Roman" pitchFamily="18" charset="0"/>
                <a:cs typeface="Times New Roman" pitchFamily="18" charset="0"/>
              </a:rPr>
              <a:t>, признается их денежная оценка, согласованная товарищами. </a:t>
            </a:r>
          </a:p>
          <a:p>
            <a:endParaRPr lang="ru-RU" dirty="0"/>
          </a:p>
        </p:txBody>
      </p:sp>
    </p:spTree>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rmAutofit fontScale="92500" lnSpcReduction="10000"/>
          </a:bodyPr>
          <a:lstStyle/>
          <a:p>
            <a:pPr algn="just">
              <a:buNone/>
            </a:pPr>
            <a:r>
              <a:rPr lang="ru-RU" dirty="0" smtClean="0">
                <a:latin typeface="Times New Roman" pitchFamily="18" charset="0"/>
                <a:cs typeface="Times New Roman" pitchFamily="18" charset="0"/>
              </a:rPr>
              <a:t>Первоначальная стоимость финансовых вложений, по которой они приняты к бухгалтерскому учету, может изменяться в случаях установленных законодательством. Для этих целей финансовые вложения делят на две группы:</a:t>
            </a:r>
            <a:endParaRPr lang="ru-RU" sz="1800" dirty="0" smtClean="0">
              <a:latin typeface="Times New Roman" pitchFamily="18" charset="0"/>
              <a:cs typeface="Times New Roman" pitchFamily="18" charset="0"/>
            </a:endParaRPr>
          </a:p>
          <a:p>
            <a:pPr lvl="1" algn="just"/>
            <a:r>
              <a:rPr lang="ru-RU" sz="2400" dirty="0" smtClean="0">
                <a:latin typeface="Times New Roman" pitchFamily="18" charset="0"/>
                <a:cs typeface="Times New Roman" pitchFamily="18" charset="0"/>
              </a:rPr>
              <a:t>финансовые вложения, по которым можно определить текущую рыночную стоимость (котируемые);</a:t>
            </a:r>
            <a:endParaRPr lang="ru-RU" sz="1800" dirty="0" smtClean="0">
              <a:latin typeface="Times New Roman" pitchFamily="18" charset="0"/>
              <a:cs typeface="Times New Roman" pitchFamily="18" charset="0"/>
            </a:endParaRPr>
          </a:p>
          <a:p>
            <a:pPr lvl="1" algn="just"/>
            <a:r>
              <a:rPr lang="ru-RU" sz="2400" dirty="0" smtClean="0">
                <a:latin typeface="Times New Roman" pitchFamily="18" charset="0"/>
                <a:cs typeface="Times New Roman" pitchFamily="18" charset="0"/>
              </a:rPr>
              <a:t>финансовые вложения, по которым текущая рыночная стоимость не определяется.</a:t>
            </a:r>
            <a:endParaRPr lang="ru-RU" sz="18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Финансовые вложения, относящиеся к первой группе должны отражаться в бухгалтерской отчетности на конец года по текущей рыночной стоимости путем корректировки их оценки. Разница между текущей рыночной стоимостью на отчетную дату и первоначальной стоимостью финансовых вложений относится на финансовый результат организации в составе прочих доходов </a:t>
            </a:r>
            <a:r>
              <a:rPr lang="ru-RU" b="1" dirty="0" smtClean="0">
                <a:latin typeface="Times New Roman" pitchFamily="18" charset="0"/>
                <a:cs typeface="Times New Roman" pitchFamily="18" charset="0"/>
              </a:rPr>
              <a:t>Д-58   К-91.1 </a:t>
            </a:r>
            <a:r>
              <a:rPr lang="ru-RU" dirty="0" smtClean="0">
                <a:latin typeface="Times New Roman" pitchFamily="18" charset="0"/>
                <a:cs typeface="Times New Roman" pitchFamily="18" charset="0"/>
              </a:rPr>
              <a:t>и расходов</a:t>
            </a:r>
            <a:r>
              <a:rPr lang="ru-RU" b="1" dirty="0" smtClean="0">
                <a:latin typeface="Times New Roman" pitchFamily="18" charset="0"/>
                <a:cs typeface="Times New Roman" pitchFamily="18" charset="0"/>
              </a:rPr>
              <a:t> Д-91.2   К-58</a:t>
            </a:r>
            <a:r>
              <a:rPr lang="ru-RU" dirty="0" smtClean="0">
                <a:latin typeface="Times New Roman" pitchFamily="18" charset="0"/>
                <a:cs typeface="Times New Roman" pitchFamily="18" charset="0"/>
              </a:rPr>
              <a:t>.</a:t>
            </a:r>
            <a:endParaRPr lang="ru-RU" sz="1800" dirty="0" smtClean="0">
              <a:latin typeface="Times New Roman" pitchFamily="18" charset="0"/>
              <a:cs typeface="Times New Roman" pitchFamily="18" charset="0"/>
            </a:endParaRPr>
          </a:p>
          <a:p>
            <a:endParaRPr lang="ru-RU" dirty="0"/>
          </a:p>
        </p:txBody>
      </p:sp>
    </p:spTree>
  </p:cSld>
  <p:clrMapOvr>
    <a:masterClrMapping/>
  </p:clrMapOvr>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85312"/>
          </a:xfrm>
        </p:spPr>
        <p:txBody>
          <a:bodyPr>
            <a:normAutofit/>
          </a:bodyPr>
          <a:lstStyle/>
          <a:p>
            <a:pPr algn="just">
              <a:buNone/>
            </a:pPr>
            <a:r>
              <a:rPr lang="ru-RU" sz="2800" dirty="0" smtClean="0">
                <a:latin typeface="Times New Roman" pitchFamily="18" charset="0"/>
                <a:cs typeface="Times New Roman" pitchFamily="18" charset="0"/>
              </a:rPr>
              <a:t>Такую корректировку можно делать ежемесячно или ежеквартально в соответствие с принятой учетной политикой.</a:t>
            </a:r>
          </a:p>
          <a:p>
            <a:pPr algn="just">
              <a:buNone/>
            </a:pPr>
            <a:r>
              <a:rPr lang="ru-RU" sz="2800" dirty="0" smtClean="0">
                <a:latin typeface="Times New Roman" pitchFamily="18" charset="0"/>
                <a:cs typeface="Times New Roman" pitchFamily="18" charset="0"/>
              </a:rPr>
              <a:t>Финансовые вложения второй группы отражаются в бухгалтерской отчетности на отчетную дату по первоначальной стоимости. В соответствии с ПБУ 19/02, по финансовым вложениям второй группы в случае существенного снижения их стоимости, т.е. обесценивания, организация на конец отчетного года при составлении баланса формирует резерв под обесценение вложений в ценные бумаги.</a:t>
            </a:r>
            <a:endParaRPr lang="ru-RU" sz="2800" dirty="0">
              <a:latin typeface="Times New Roman" pitchFamily="18" charset="0"/>
              <a:cs typeface="Times New Roman" pitchFamily="18" charset="0"/>
            </a:endParaRPr>
          </a:p>
        </p:txBody>
      </p:sp>
    </p:spTree>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В бухгалтерском учете используется </a:t>
            </a:r>
            <a:r>
              <a:rPr lang="ru-RU" i="1" dirty="0" smtClean="0">
                <a:latin typeface="Times New Roman" pitchFamily="18" charset="0"/>
                <a:cs typeface="Times New Roman" pitchFamily="18" charset="0"/>
              </a:rPr>
              <a:t>счет 59 «Резервы под обесценение вложений в ценные бумаги»:</a:t>
            </a:r>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Д-91.2   К-59</a:t>
            </a:r>
            <a:r>
              <a:rPr lang="ru-RU" dirty="0" smtClean="0">
                <a:latin typeface="Times New Roman" pitchFamily="18" charset="0"/>
                <a:cs typeface="Times New Roman" pitchFamily="18" charset="0"/>
              </a:rPr>
              <a:t> при создании резерва на последний день отчетного года;</a:t>
            </a:r>
          </a:p>
          <a:p>
            <a:pPr algn="just"/>
            <a:r>
              <a:rPr lang="ru-RU" b="1" dirty="0" smtClean="0">
                <a:latin typeface="Times New Roman" pitchFamily="18" charset="0"/>
                <a:cs typeface="Times New Roman" pitchFamily="18" charset="0"/>
              </a:rPr>
              <a:t>Д-59   К-91.1 </a:t>
            </a:r>
            <a:r>
              <a:rPr lang="ru-RU" dirty="0" smtClean="0">
                <a:latin typeface="Times New Roman" pitchFamily="18" charset="0"/>
                <a:cs typeface="Times New Roman" pitchFamily="18" charset="0"/>
              </a:rPr>
              <a:t>в случае продажи или погашения указанных ценных бумаг величина созданного ранее резерва уменьшается или полностью списывается.</a:t>
            </a:r>
          </a:p>
          <a:p>
            <a:pPr algn="just">
              <a:buNone/>
            </a:pPr>
            <a:r>
              <a:rPr lang="ru-RU" dirty="0" smtClean="0">
                <a:latin typeface="Times New Roman" pitchFamily="18" charset="0"/>
                <a:cs typeface="Times New Roman" pitchFamily="18" charset="0"/>
              </a:rPr>
              <a:t>При выбытии финансовых вложений, по которым определяется текущая рыночная стоимость, их оценка производится по рыночной стоимости. При выбытии финансовых вложений, по которым не определяется текущая рыночная стоимость, их оценка может осуществляться одним из следующих способов:</a:t>
            </a:r>
          </a:p>
          <a:p>
            <a:pPr algn="just">
              <a:buNone/>
            </a:pPr>
            <a:r>
              <a:rPr lang="ru-RU" dirty="0" smtClean="0">
                <a:latin typeface="Times New Roman" pitchFamily="18" charset="0"/>
                <a:cs typeface="Times New Roman" pitchFamily="18" charset="0"/>
              </a:rPr>
              <a:t>- по первоначальной стоимости каждой единицы бухгалтерского учета финансовых вложений;</a:t>
            </a:r>
          </a:p>
          <a:p>
            <a:pPr algn="just">
              <a:buNone/>
            </a:pPr>
            <a:r>
              <a:rPr lang="ru-RU" dirty="0" smtClean="0">
                <a:latin typeface="Times New Roman" pitchFamily="18" charset="0"/>
                <a:cs typeface="Times New Roman" pitchFamily="18" charset="0"/>
              </a:rPr>
              <a:t>- по средней первоначальной стоимости;</a:t>
            </a:r>
          </a:p>
          <a:p>
            <a:pPr algn="just">
              <a:buNone/>
            </a:pPr>
            <a:r>
              <a:rPr lang="ru-RU" dirty="0" smtClean="0">
                <a:latin typeface="Times New Roman" pitchFamily="18" charset="0"/>
                <a:cs typeface="Times New Roman" pitchFamily="18" charset="0"/>
              </a:rPr>
              <a:t>- по первоначальной стоимости первых по времени приобретения финансовых вложений (метод ФИФО).</a:t>
            </a:r>
          </a:p>
          <a:p>
            <a:endParaRPr lang="ru-RU" dirty="0"/>
          </a:p>
        </p:txBody>
      </p:sp>
    </p:spTree>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lstStyle/>
          <a:p>
            <a:pPr algn="just">
              <a:buNone/>
            </a:pPr>
            <a:r>
              <a:rPr lang="ru-RU" sz="3600" dirty="0" smtClean="0">
                <a:latin typeface="Times New Roman" pitchFamily="18" charset="0"/>
                <a:cs typeface="Times New Roman" pitchFamily="18" charset="0"/>
              </a:rPr>
              <a:t>Единицей бухгалтерского учета финансовых вложений может быть серия, партия или другая однородная совокупность финансовых вложений. Единица бухгалтерский учет финансовых вложений выбирается организацией самостоятельно: серия, партия или другая однородная совокупность финансовых вложений.</a:t>
            </a:r>
          </a:p>
          <a:p>
            <a:endParaRPr lang="ru-RU" dirty="0"/>
          </a:p>
        </p:txBody>
      </p:sp>
    </p:spTree>
  </p:cSld>
  <p:clrMapOvr>
    <a:masterClrMapping/>
  </p:clrMapOvr>
</p:sld>
</file>

<file path=ppt/slides/slide4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2.Учет вкладов в уставный капитал других организаций.</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8219256" cy="5493224"/>
          </a:xfrm>
        </p:spPr>
        <p:txBody>
          <a:bodyPr>
            <a:normAutofit fontScale="92500" lnSpcReduction="20000"/>
          </a:bodyPr>
          <a:lstStyle/>
          <a:p>
            <a:pPr algn="just">
              <a:buNone/>
            </a:pPr>
            <a:r>
              <a:rPr lang="ru-RU" dirty="0" smtClean="0">
                <a:latin typeface="Times New Roman" pitchFamily="18" charset="0"/>
                <a:cs typeface="Times New Roman" pitchFamily="18" charset="0"/>
              </a:rPr>
              <a:t>Вклады в уставные капиталы других организаций отражают на </a:t>
            </a:r>
            <a:r>
              <a:rPr lang="ru-RU" i="1" dirty="0" smtClean="0">
                <a:latin typeface="Times New Roman" pitchFamily="18" charset="0"/>
                <a:cs typeface="Times New Roman" pitchFamily="18" charset="0"/>
              </a:rPr>
              <a:t>счете 58.1 «Паи и акции»</a:t>
            </a:r>
            <a:r>
              <a:rPr lang="ru-RU" dirty="0" smtClean="0">
                <a:latin typeface="Times New Roman" pitchFamily="18" charset="0"/>
                <a:cs typeface="Times New Roman" pitchFamily="18" charset="0"/>
              </a:rPr>
              <a:t>. Вклады могут быть внесены в денежной форме или в виде другого имущества:</a:t>
            </a:r>
          </a:p>
          <a:p>
            <a:pPr algn="just"/>
            <a:r>
              <a:rPr lang="ru-RU" b="1" dirty="0" smtClean="0">
                <a:latin typeface="Times New Roman" pitchFamily="18" charset="0"/>
                <a:cs typeface="Times New Roman" pitchFamily="18" charset="0"/>
              </a:rPr>
              <a:t>Д-58.1   К-51, 52 </a:t>
            </a:r>
            <a:r>
              <a:rPr lang="ru-RU" dirty="0" smtClean="0">
                <a:latin typeface="Times New Roman" pitchFamily="18" charset="0"/>
                <a:cs typeface="Times New Roman" pitchFamily="18" charset="0"/>
              </a:rPr>
              <a:t>при внесении вклада денежными средствами;</a:t>
            </a:r>
          </a:p>
          <a:p>
            <a:pPr algn="just">
              <a:buNone/>
            </a:pPr>
            <a:r>
              <a:rPr lang="ru-RU" dirty="0" smtClean="0">
                <a:latin typeface="Times New Roman" pitchFamily="18" charset="0"/>
                <a:cs typeface="Times New Roman" pitchFamily="18" charset="0"/>
              </a:rPr>
              <a:t>При внесении вклада имуществом отличным от денежных средств делают проводки:</a:t>
            </a:r>
          </a:p>
          <a:p>
            <a:pPr algn="just"/>
            <a:r>
              <a:rPr lang="ru-RU" b="1" dirty="0" smtClean="0">
                <a:latin typeface="Times New Roman" pitchFamily="18" charset="0"/>
                <a:cs typeface="Times New Roman" pitchFamily="18" charset="0"/>
              </a:rPr>
              <a:t>Д-58.1   К-91.1</a:t>
            </a:r>
            <a:r>
              <a:rPr lang="ru-RU" dirty="0" smtClean="0">
                <a:latin typeface="Times New Roman" pitchFamily="18" charset="0"/>
                <a:cs typeface="Times New Roman" pitchFamily="18" charset="0"/>
              </a:rPr>
              <a:t> на сумму вклада в оценке согласованной учредителями;</a:t>
            </a:r>
          </a:p>
          <a:p>
            <a:pPr algn="just"/>
            <a:r>
              <a:rPr lang="ru-RU" b="1" dirty="0" smtClean="0">
                <a:latin typeface="Times New Roman" pitchFamily="18" charset="0"/>
                <a:cs typeface="Times New Roman" pitchFamily="18" charset="0"/>
              </a:rPr>
              <a:t>Д-91.2   К-01, 04, 10, 41 и т.д. </a:t>
            </a:r>
            <a:r>
              <a:rPr lang="ru-RU" dirty="0" smtClean="0">
                <a:latin typeface="Times New Roman" pitchFamily="18" charset="0"/>
                <a:cs typeface="Times New Roman" pitchFamily="18" charset="0"/>
              </a:rPr>
              <a:t>на балансовую стоимость переданного имущества;</a:t>
            </a:r>
          </a:p>
          <a:p>
            <a:pPr algn="just">
              <a:buNone/>
            </a:pPr>
            <a:r>
              <a:rPr lang="ru-RU" dirty="0" smtClean="0">
                <a:latin typeface="Times New Roman" pitchFamily="18" charset="0"/>
                <a:cs typeface="Times New Roman" pitchFamily="18" charset="0"/>
              </a:rPr>
              <a:t>Разница между балансовой стоимостью переданного имущества и величиной вклада относится на финансовый результат организации в составе сальдо прочих доходов и расходов:</a:t>
            </a:r>
          </a:p>
          <a:p>
            <a:pPr algn="just"/>
            <a:r>
              <a:rPr lang="ru-RU" b="1" dirty="0" smtClean="0">
                <a:latin typeface="Times New Roman" pitchFamily="18" charset="0"/>
                <a:cs typeface="Times New Roman" pitchFamily="18" charset="0"/>
              </a:rPr>
              <a:t>Д-91.9   К-99,</a:t>
            </a:r>
            <a:r>
              <a:rPr lang="ru-RU" dirty="0" smtClean="0">
                <a:latin typeface="Times New Roman" pitchFamily="18" charset="0"/>
                <a:cs typeface="Times New Roman" pitchFamily="18" charset="0"/>
              </a:rPr>
              <a:t> если величина вклада выше балансовой стоимости имущества;</a:t>
            </a:r>
          </a:p>
          <a:p>
            <a:pPr algn="just"/>
            <a:r>
              <a:rPr lang="ru-RU" b="1" dirty="0" smtClean="0">
                <a:latin typeface="Times New Roman" pitchFamily="18" charset="0"/>
                <a:cs typeface="Times New Roman" pitchFamily="18" charset="0"/>
              </a:rPr>
              <a:t>Д-99   К-91.9,</a:t>
            </a:r>
            <a:r>
              <a:rPr lang="ru-RU" dirty="0" smtClean="0">
                <a:latin typeface="Times New Roman" pitchFamily="18" charset="0"/>
                <a:cs typeface="Times New Roman" pitchFamily="18" charset="0"/>
              </a:rPr>
              <a:t> если величина вклада ниже балансовой стоимости имущества.</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b="1" i="1" dirty="0" smtClean="0"/>
              <a:t>		Форма бухгалтерского учета</a:t>
            </a:r>
            <a:r>
              <a:rPr lang="ru-RU" i="1" dirty="0" smtClean="0"/>
              <a:t> — </a:t>
            </a:r>
            <a:r>
              <a:rPr lang="ru-RU" dirty="0" smtClean="0"/>
              <a:t>это определенная система построения и сочетания учетных регистров, последовательности и способов записей в них. Формы учета формировались и видоизменялись по мере совершенствования техники и методологии учета. Выбор формы определяется структурой, объемами, отраслевой и технологической спецификой деятельности организации, а также сложившимися традициями ведения бухгалтерского учета.</a:t>
            </a:r>
          </a:p>
          <a:p>
            <a:pPr algn="just">
              <a:buNone/>
            </a:pPr>
            <a:r>
              <a:rPr lang="ru-RU" dirty="0" smtClean="0"/>
              <a:t>		В отечественной практике наибольшее распространение получили мемориально-ордерная, журнально-ордерная и автоматизированная формы бухгалтерского учета. На предприятиях малого бизнеса с небольшим количеством хозяйственных операций учет может вестись по упрощенной форме, которая предусматривает простую форму бухгалтерского учета и форму бухгалтерского учета с использованием регистров бухгалтерского учета имущества малого предприятия.</a:t>
            </a:r>
          </a:p>
          <a:p>
            <a:endParaRPr lang="ru-RU" dirty="0"/>
          </a:p>
        </p:txBody>
      </p:sp>
    </p:spTree>
  </p:cSld>
  <p:clrMapOvr>
    <a:masterClrMapping/>
  </p:clrMapOvr>
</p:sld>
</file>

<file path=ppt/slides/slide4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sz="2500" dirty="0" smtClean="0">
                <a:latin typeface="Times New Roman" pitchFamily="18" charset="0"/>
                <a:cs typeface="Times New Roman" pitchFamily="18" charset="0"/>
              </a:rPr>
              <a:t>Доходы от долевого участия в деятельности других организаций и дивиденды по акциям начисляются в составе прочих доходов за минусом налога на доходы удержанного по ставке 9 % у источника выплаты:</a:t>
            </a:r>
          </a:p>
          <a:p>
            <a:pPr algn="just"/>
            <a:r>
              <a:rPr lang="ru-RU" sz="2500" b="1" dirty="0" smtClean="0">
                <a:latin typeface="Times New Roman" pitchFamily="18" charset="0"/>
                <a:cs typeface="Times New Roman" pitchFamily="18" charset="0"/>
              </a:rPr>
              <a:t>Д-76.3   К-91.1 </a:t>
            </a:r>
            <a:r>
              <a:rPr lang="ru-RU" sz="2500" dirty="0" smtClean="0">
                <a:latin typeface="Times New Roman" pitchFamily="18" charset="0"/>
                <a:cs typeface="Times New Roman" pitchFamily="18" charset="0"/>
              </a:rPr>
              <a:t>при начислении дохода делают запись;</a:t>
            </a:r>
          </a:p>
          <a:p>
            <a:pPr algn="just"/>
            <a:r>
              <a:rPr lang="ru-RU" sz="2500" b="1" dirty="0" smtClean="0">
                <a:latin typeface="Times New Roman" pitchFamily="18" charset="0"/>
                <a:cs typeface="Times New Roman" pitchFamily="18" charset="0"/>
              </a:rPr>
              <a:t>Д-51, 52   К-76.3 </a:t>
            </a:r>
            <a:r>
              <a:rPr lang="ru-RU" sz="2500" dirty="0" smtClean="0">
                <a:latin typeface="Times New Roman" pitchFamily="18" charset="0"/>
                <a:cs typeface="Times New Roman" pitchFamily="18" charset="0"/>
              </a:rPr>
              <a:t>при получении доходов.</a:t>
            </a:r>
          </a:p>
          <a:p>
            <a:pPr algn="just">
              <a:buNone/>
            </a:pPr>
            <a:r>
              <a:rPr lang="ru-RU" sz="2500" dirty="0" smtClean="0">
                <a:latin typeface="Times New Roman" pitchFamily="18" charset="0"/>
                <a:cs typeface="Times New Roman" pitchFamily="18" charset="0"/>
              </a:rPr>
              <a:t>Основные средства могут передаваться в уставный капитал организации без уступки права собственности на правах полного хозяйственного ведения, в этом случае на </a:t>
            </a:r>
            <a:r>
              <a:rPr lang="ru-RU" sz="2500" i="1" dirty="0" smtClean="0">
                <a:latin typeface="Times New Roman" pitchFamily="18" charset="0"/>
                <a:cs typeface="Times New Roman" pitchFamily="18" charset="0"/>
              </a:rPr>
              <a:t>счете 58 </a:t>
            </a:r>
            <a:r>
              <a:rPr lang="ru-RU" sz="2500" dirty="0" smtClean="0">
                <a:latin typeface="Times New Roman" pitchFamily="18" charset="0"/>
                <a:cs typeface="Times New Roman" pitchFamily="18" charset="0"/>
              </a:rPr>
              <a:t>их не отражают, эти основные средства продолжают учитываться на балансе предприятия, на </a:t>
            </a:r>
            <a:r>
              <a:rPr lang="ru-RU" sz="2500" i="1" dirty="0" smtClean="0">
                <a:latin typeface="Times New Roman" pitchFamily="18" charset="0"/>
                <a:cs typeface="Times New Roman" pitchFamily="18" charset="0"/>
              </a:rPr>
              <a:t>счете 01</a:t>
            </a:r>
            <a:r>
              <a:rPr lang="ru-RU" sz="2500" dirty="0" smtClean="0">
                <a:latin typeface="Times New Roman" pitchFamily="18" charset="0"/>
                <a:cs typeface="Times New Roman" pitchFamily="18" charset="0"/>
              </a:rPr>
              <a:t>, по ним ежемесячно начисляется амортизация, которая относится в состав прочих расходов </a:t>
            </a:r>
            <a:r>
              <a:rPr lang="ru-RU" sz="2500" b="1" dirty="0" smtClean="0">
                <a:latin typeface="Times New Roman" pitchFamily="18" charset="0"/>
                <a:cs typeface="Times New Roman" pitchFamily="18" charset="0"/>
              </a:rPr>
              <a:t>Д-91.2     К-02</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4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3.Учет финансовых вложений в ценные бумаги.</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340768"/>
            <a:ext cx="8003232" cy="5517232"/>
          </a:xfrm>
        </p:spPr>
        <p:txBody>
          <a:bodyPr>
            <a:noAutofit/>
          </a:bodyPr>
          <a:lstStyle/>
          <a:p>
            <a:pPr algn="just">
              <a:buNone/>
            </a:pPr>
            <a:r>
              <a:rPr lang="ru-RU" sz="2100" dirty="0" smtClean="0">
                <a:latin typeface="Times New Roman" pitchFamily="18" charset="0"/>
                <a:cs typeface="Times New Roman" pitchFamily="18" charset="0"/>
              </a:rPr>
              <a:t>В соответствии со статьей 143 ГК РФ, к ценным бумагам относятся:</a:t>
            </a:r>
          </a:p>
          <a:p>
            <a:pPr algn="just"/>
            <a:r>
              <a:rPr lang="ru-RU" sz="2100" dirty="0" smtClean="0">
                <a:latin typeface="Times New Roman" pitchFamily="18" charset="0"/>
                <a:cs typeface="Times New Roman" pitchFamily="18" charset="0"/>
              </a:rPr>
              <a:t>государственная облигация;</a:t>
            </a:r>
          </a:p>
          <a:p>
            <a:pPr algn="just"/>
            <a:r>
              <a:rPr lang="ru-RU" sz="2100" dirty="0" smtClean="0">
                <a:latin typeface="Times New Roman" pitchFamily="18" charset="0"/>
                <a:cs typeface="Times New Roman" pitchFamily="18" charset="0"/>
              </a:rPr>
              <a:t>облигация;</a:t>
            </a:r>
          </a:p>
          <a:p>
            <a:pPr algn="just"/>
            <a:r>
              <a:rPr lang="ru-RU" sz="2100" dirty="0" smtClean="0">
                <a:latin typeface="Times New Roman" pitchFamily="18" charset="0"/>
                <a:cs typeface="Times New Roman" pitchFamily="18" charset="0"/>
              </a:rPr>
              <a:t>вексель;</a:t>
            </a:r>
          </a:p>
          <a:p>
            <a:pPr algn="just"/>
            <a:r>
              <a:rPr lang="ru-RU" sz="2100" dirty="0" smtClean="0">
                <a:latin typeface="Times New Roman" pitchFamily="18" charset="0"/>
                <a:cs typeface="Times New Roman" pitchFamily="18" charset="0"/>
              </a:rPr>
              <a:t>чек;</a:t>
            </a:r>
          </a:p>
          <a:p>
            <a:pPr algn="just"/>
            <a:r>
              <a:rPr lang="ru-RU" sz="2100" dirty="0" smtClean="0">
                <a:latin typeface="Times New Roman" pitchFamily="18" charset="0"/>
                <a:cs typeface="Times New Roman" pitchFamily="18" charset="0"/>
              </a:rPr>
              <a:t>депозитные (сберегательные) сертификаты;</a:t>
            </a:r>
          </a:p>
          <a:p>
            <a:pPr algn="just"/>
            <a:r>
              <a:rPr lang="ru-RU" sz="2100" dirty="0" smtClean="0">
                <a:latin typeface="Times New Roman" pitchFamily="18" charset="0"/>
                <a:cs typeface="Times New Roman" pitchFamily="18" charset="0"/>
              </a:rPr>
              <a:t>банковская сберегательная книжка на предъявителя;</a:t>
            </a:r>
          </a:p>
          <a:p>
            <a:pPr algn="just"/>
            <a:r>
              <a:rPr lang="ru-RU" sz="2100" dirty="0" smtClean="0">
                <a:latin typeface="Times New Roman" pitchFamily="18" charset="0"/>
                <a:cs typeface="Times New Roman" pitchFamily="18" charset="0"/>
              </a:rPr>
              <a:t>коносамент – это документ, удостоверяющий факт принятия груза капитаном судна при внешнеэкономических операциях;</a:t>
            </a:r>
          </a:p>
          <a:p>
            <a:pPr algn="just"/>
            <a:r>
              <a:rPr lang="ru-RU" sz="2100" dirty="0" smtClean="0">
                <a:latin typeface="Times New Roman" pitchFamily="18" charset="0"/>
                <a:cs typeface="Times New Roman" pitchFamily="18" charset="0"/>
              </a:rPr>
              <a:t>акция; </a:t>
            </a:r>
          </a:p>
          <a:p>
            <a:pPr algn="just"/>
            <a:r>
              <a:rPr lang="ru-RU" sz="2100" dirty="0" smtClean="0">
                <a:latin typeface="Times New Roman" pitchFamily="18" charset="0"/>
                <a:cs typeface="Times New Roman" pitchFamily="18" charset="0"/>
              </a:rPr>
              <a:t>приватизационные ценные бумаги.</a:t>
            </a:r>
          </a:p>
          <a:p>
            <a:pPr algn="just">
              <a:buNone/>
            </a:pPr>
            <a:r>
              <a:rPr lang="ru-RU" sz="2100" dirty="0" smtClean="0">
                <a:latin typeface="Times New Roman" pitchFamily="18" charset="0"/>
                <a:cs typeface="Times New Roman" pitchFamily="18" charset="0"/>
              </a:rPr>
              <a:t>Для учета финансовых вложений в ценные бумаги используется </a:t>
            </a:r>
            <a:r>
              <a:rPr lang="ru-RU" sz="2100" i="1" dirty="0" smtClean="0">
                <a:latin typeface="Times New Roman" pitchFamily="18" charset="0"/>
                <a:cs typeface="Times New Roman" pitchFamily="18" charset="0"/>
              </a:rPr>
              <a:t>счет 58 субсчета 1 и 2</a:t>
            </a:r>
            <a:r>
              <a:rPr lang="ru-RU" sz="2100" dirty="0" smtClean="0">
                <a:latin typeface="Times New Roman" pitchFamily="18" charset="0"/>
                <a:cs typeface="Times New Roman" pitchFamily="18" charset="0"/>
              </a:rPr>
              <a:t>.</a:t>
            </a:r>
          </a:p>
        </p:txBody>
      </p:sp>
    </p:spTree>
  </p:cSld>
  <p:clrMapOvr>
    <a:masterClrMapping/>
  </p:clrMapOvr>
</p:sld>
</file>

<file path=ppt/slides/slide4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При приобретении ценных бумаг составляются следующие записи:</a:t>
            </a:r>
          </a:p>
          <a:p>
            <a:pPr algn="just">
              <a:buNone/>
            </a:pPr>
            <a:r>
              <a:rPr lang="ru-RU" b="1" dirty="0" smtClean="0">
                <a:latin typeface="Times New Roman" pitchFamily="18" charset="0"/>
                <a:cs typeface="Times New Roman" pitchFamily="18" charset="0"/>
              </a:rPr>
              <a:t>Д-76   К-51, 52 </a:t>
            </a:r>
            <a:r>
              <a:rPr lang="ru-RU" dirty="0" smtClean="0">
                <a:latin typeface="Times New Roman" pitchFamily="18" charset="0"/>
                <a:cs typeface="Times New Roman" pitchFamily="18" charset="0"/>
              </a:rPr>
              <a:t>перечислены денежные средства продавцу ценных бумаг, посреднической организации, а также за информационные и консультационные услуги;</a:t>
            </a:r>
          </a:p>
          <a:p>
            <a:pPr algn="just">
              <a:buNone/>
            </a:pPr>
            <a:r>
              <a:rPr lang="ru-RU" b="1" dirty="0" smtClean="0">
                <a:latin typeface="Times New Roman" pitchFamily="18" charset="0"/>
                <a:cs typeface="Times New Roman" pitchFamily="18" charset="0"/>
              </a:rPr>
              <a:t>Д-58   К-76 </a:t>
            </a:r>
            <a:r>
              <a:rPr lang="ru-RU" dirty="0" smtClean="0">
                <a:latin typeface="Times New Roman" pitchFamily="18" charset="0"/>
                <a:cs typeface="Times New Roman" pitchFamily="18" charset="0"/>
              </a:rPr>
              <a:t>приняты ценные бумаги к бухгалтерскому учету по первоначальной стоимости;</a:t>
            </a:r>
          </a:p>
          <a:p>
            <a:pPr algn="just">
              <a:buNone/>
            </a:pPr>
            <a:r>
              <a:rPr lang="ru-RU" b="1" dirty="0" smtClean="0">
                <a:latin typeface="Times New Roman" pitchFamily="18" charset="0"/>
                <a:cs typeface="Times New Roman" pitchFamily="18" charset="0"/>
              </a:rPr>
              <a:t>Д-19   К-76</a:t>
            </a:r>
            <a:r>
              <a:rPr lang="ru-RU" dirty="0" smtClean="0">
                <a:latin typeface="Times New Roman" pitchFamily="18" charset="0"/>
                <a:cs typeface="Times New Roman" pitchFamily="18" charset="0"/>
              </a:rPr>
              <a:t> выделена сумма НДС в стоимости услуг посреднической организации, а также информационных и консультационных услуг. </a:t>
            </a:r>
          </a:p>
          <a:p>
            <a:pPr algn="just">
              <a:buNone/>
            </a:pPr>
            <a:r>
              <a:rPr lang="ru-RU" dirty="0" smtClean="0">
                <a:latin typeface="Times New Roman" pitchFamily="18" charset="0"/>
                <a:cs typeface="Times New Roman" pitchFamily="18" charset="0"/>
              </a:rPr>
              <a:t>Если в отчетном месяце организация не получила документы подтверждающие права на ценные бумаги, то сумма финансовых вложений в эти ценные бумаги отражается на </a:t>
            </a:r>
            <a:r>
              <a:rPr lang="ru-RU" i="1" dirty="0" smtClean="0">
                <a:latin typeface="Times New Roman" pitchFamily="18" charset="0"/>
                <a:cs typeface="Times New Roman" pitchFamily="18" charset="0"/>
              </a:rPr>
              <a:t>счете 58</a:t>
            </a:r>
            <a:r>
              <a:rPr lang="ru-RU" dirty="0" smtClean="0">
                <a:latin typeface="Times New Roman" pitchFamily="18" charset="0"/>
                <a:cs typeface="Times New Roman" pitchFamily="18" charset="0"/>
              </a:rPr>
              <a:t> обособленно на определенном </a:t>
            </a:r>
            <a:r>
              <a:rPr lang="ru-RU" i="1" dirty="0" smtClean="0">
                <a:latin typeface="Times New Roman" pitchFamily="18" charset="0"/>
                <a:cs typeface="Times New Roman" pitchFamily="18" charset="0"/>
              </a:rPr>
              <a:t>субсчете «Незаконченные финансовые вложения»</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4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467600" cy="6285312"/>
          </a:xfrm>
        </p:spPr>
        <p:txBody>
          <a:bodyPr>
            <a:normAutofit lnSpcReduction="10000"/>
          </a:bodyPr>
          <a:lstStyle/>
          <a:p>
            <a:pPr algn="just">
              <a:buNone/>
            </a:pPr>
            <a:r>
              <a:rPr lang="ru-RU" dirty="0" smtClean="0">
                <a:latin typeface="Times New Roman" pitchFamily="18" charset="0"/>
                <a:cs typeface="Times New Roman" pitchFamily="18" charset="0"/>
              </a:rPr>
              <a:t>В соответствии с приказом Минфина РФ «О порядке отражения в бухгалтерском учете операций с ценными бумагами» от 15.01.1997 г. № 2, с </a:t>
            </a:r>
            <a:r>
              <a:rPr lang="ru-RU" dirty="0" err="1" smtClean="0">
                <a:latin typeface="Times New Roman" pitchFamily="18" charset="0"/>
                <a:cs typeface="Times New Roman" pitchFamily="18" charset="0"/>
              </a:rPr>
              <a:t>изм</a:t>
            </a:r>
            <a:r>
              <a:rPr lang="ru-RU" dirty="0" smtClean="0">
                <a:latin typeface="Times New Roman" pitchFamily="18" charset="0"/>
                <a:cs typeface="Times New Roman" pitchFamily="18" charset="0"/>
              </a:rPr>
              <a:t>. внесенными решением Верховного Суда РФ от 01.12.1998 г. № ГКПИ 98-525. организации обязаны вести книги учета ценных бумаг. Все ценные бумаги, хранящиеся в организации, должны быть зарегистрированы в книге учета ценных бумаг. Книга учета ценных бумаг имеет следующие реквизиты: наименование эмитента, номинальная стоимость ценной бумаги, покупная стоимость, номер, серия, общее количество, дата покупки и продажи. Книга должна быть пронумерована, прошнурована и опечатана печатью, общее количество прошнурованных листов в книге заверяется подписями руководителя и главного бухгалтера организации. </a:t>
            </a:r>
          </a:p>
          <a:p>
            <a:endParaRPr lang="ru-RU" dirty="0"/>
          </a:p>
        </p:txBody>
      </p:sp>
    </p:spTree>
  </p:cSld>
  <p:clrMapOvr>
    <a:masterClrMapping/>
  </p:clrMapOvr>
</p:sld>
</file>

<file path=ppt/slides/slide4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Если ценные бумаги хранятся в депозитарии, то в аналитическом учете указывают реквизиты депозитария. Оплата слуг депозитария отражается в составе прочих расходов:</a:t>
            </a:r>
          </a:p>
          <a:p>
            <a:pPr algn="just"/>
            <a:r>
              <a:rPr lang="ru-RU" b="1" dirty="0" smtClean="0">
                <a:latin typeface="Times New Roman" pitchFamily="18" charset="0"/>
                <a:cs typeface="Times New Roman" pitchFamily="18" charset="0"/>
              </a:rPr>
              <a:t>Д-91.2   К-76</a:t>
            </a:r>
            <a:r>
              <a:rPr lang="ru-RU" dirty="0" smtClean="0">
                <a:latin typeface="Times New Roman" pitchFamily="18" charset="0"/>
                <a:cs typeface="Times New Roman" pitchFamily="18" charset="0"/>
              </a:rPr>
              <a:t> при начислении стоимости услуг;</a:t>
            </a:r>
          </a:p>
          <a:p>
            <a:pPr algn="just"/>
            <a:r>
              <a:rPr lang="ru-RU" b="1" dirty="0" smtClean="0">
                <a:latin typeface="Times New Roman" pitchFamily="18" charset="0"/>
                <a:cs typeface="Times New Roman" pitchFamily="18" charset="0"/>
              </a:rPr>
              <a:t>Д-76   К-51 </a:t>
            </a:r>
            <a:r>
              <a:rPr lang="ru-RU" dirty="0" smtClean="0">
                <a:latin typeface="Times New Roman" pitchFamily="18" charset="0"/>
                <a:cs typeface="Times New Roman" pitchFamily="18" charset="0"/>
              </a:rPr>
              <a:t>при оплате услуг депозитария.</a:t>
            </a:r>
          </a:p>
          <a:p>
            <a:pPr algn="just">
              <a:buNone/>
            </a:pPr>
            <a:r>
              <a:rPr lang="ru-RU" dirty="0" smtClean="0">
                <a:latin typeface="Times New Roman" pitchFamily="18" charset="0"/>
                <a:cs typeface="Times New Roman" pitchFamily="18" charset="0"/>
              </a:rPr>
              <a:t>Дивиденды, начисленные по акциям принадлежащим предприятию, отражают в составе прочих доходов </a:t>
            </a:r>
            <a:r>
              <a:rPr lang="ru-RU" b="1" dirty="0" smtClean="0">
                <a:latin typeface="Times New Roman" pitchFamily="18" charset="0"/>
                <a:cs typeface="Times New Roman" pitchFamily="18" charset="0"/>
              </a:rPr>
              <a:t>Д-76.3   К-91.1</a:t>
            </a:r>
            <a:r>
              <a:rPr lang="ru-RU" dirty="0" smtClean="0">
                <a:latin typeface="Times New Roman" pitchFamily="18" charset="0"/>
                <a:cs typeface="Times New Roman" pitchFamily="18" charset="0"/>
              </a:rPr>
              <a:t>. При фактическом получении дивидендов </a:t>
            </a:r>
            <a:r>
              <a:rPr lang="ru-RU" b="1" dirty="0" smtClean="0">
                <a:latin typeface="Times New Roman" pitchFamily="18" charset="0"/>
                <a:cs typeface="Times New Roman" pitchFamily="18" charset="0"/>
              </a:rPr>
              <a:t>Д-51   К-76.3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Существуют некоторые особенности учета долговых ценных бумаг, таких как облигация и финансовый вексель. Указанные ценные бумаги могут приобретаться по цене ниже номинальной, т.е. с дисконтом или выше номинальной, а погашаются по номинальной стоимости.</a:t>
            </a:r>
            <a:endParaRPr lang="ru-RU" dirty="0">
              <a:latin typeface="Times New Roman" pitchFamily="18" charset="0"/>
              <a:cs typeface="Times New Roman" pitchFamily="18" charset="0"/>
            </a:endParaRPr>
          </a:p>
        </p:txBody>
      </p:sp>
    </p:spTree>
  </p:cSld>
  <p:clrMapOvr>
    <a:masterClrMapping/>
  </p:clrMapOvr>
</p:sld>
</file>

<file path=ppt/slides/slide4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44696"/>
            <a:ext cx="7467600" cy="6213304"/>
          </a:xfrm>
        </p:spPr>
        <p:txBody>
          <a:bodyPr>
            <a:normAutofit/>
          </a:bodyPr>
          <a:lstStyle/>
          <a:p>
            <a:pPr algn="just">
              <a:buNone/>
            </a:pPr>
            <a:r>
              <a:rPr lang="ru-RU" dirty="0" smtClean="0">
                <a:latin typeface="Times New Roman" pitchFamily="18" charset="0"/>
                <a:cs typeface="Times New Roman" pitchFamily="18" charset="0"/>
              </a:rPr>
              <a:t>В соответствии с ПБУ 19/02 пункт 22, организациям разрешается разницу между первоначальной и номинальной стоимостью долговых ценных бумаг равномерно относить на финансовые результаты организации в составе прочих доходов или расходов в течение срока их обращения. В этом случае ежемесячно делают запись:</a:t>
            </a:r>
          </a:p>
          <a:p>
            <a:pPr algn="just">
              <a:buNone/>
            </a:pPr>
            <a:r>
              <a:rPr lang="ru-RU" b="1" dirty="0" smtClean="0">
                <a:latin typeface="Times New Roman" pitchFamily="18" charset="0"/>
                <a:cs typeface="Times New Roman" pitchFamily="18" charset="0"/>
              </a:rPr>
              <a:t>Д-58   К-91.1</a:t>
            </a:r>
            <a:r>
              <a:rPr lang="ru-RU" dirty="0" smtClean="0">
                <a:latin typeface="Times New Roman" pitchFamily="18" charset="0"/>
                <a:cs typeface="Times New Roman" pitchFamily="18" charset="0"/>
              </a:rPr>
              <a:t> если ценная бумага приобретена с дисконтом;</a:t>
            </a:r>
          </a:p>
          <a:p>
            <a:pPr algn="just">
              <a:buNone/>
            </a:pPr>
            <a:r>
              <a:rPr lang="ru-RU" b="1" dirty="0" smtClean="0">
                <a:latin typeface="Times New Roman" pitchFamily="18" charset="0"/>
                <a:cs typeface="Times New Roman" pitchFamily="18" charset="0"/>
              </a:rPr>
              <a:t>Д-91.2   К-58 </a:t>
            </a:r>
            <a:r>
              <a:rPr lang="ru-RU" dirty="0" smtClean="0">
                <a:latin typeface="Times New Roman" pitchFamily="18" charset="0"/>
                <a:cs typeface="Times New Roman" pitchFamily="18" charset="0"/>
              </a:rPr>
              <a:t>если ценная бумага приобретена по цене выше номинальной.</a:t>
            </a:r>
          </a:p>
          <a:p>
            <a:pPr algn="just">
              <a:buNone/>
            </a:pPr>
            <a:r>
              <a:rPr lang="ru-RU" dirty="0" smtClean="0">
                <a:latin typeface="Times New Roman" pitchFamily="18" charset="0"/>
                <a:cs typeface="Times New Roman" pitchFamily="18" charset="0"/>
              </a:rPr>
              <a:t>Таким образом, при наступлении срока погашения долговых ценных бумаг на </a:t>
            </a:r>
            <a:r>
              <a:rPr lang="ru-RU" i="1" dirty="0" smtClean="0">
                <a:latin typeface="Times New Roman" pitchFamily="18" charset="0"/>
                <a:cs typeface="Times New Roman" pitchFamily="18" charset="0"/>
              </a:rPr>
              <a:t>счете 58</a:t>
            </a:r>
            <a:r>
              <a:rPr lang="ru-RU" dirty="0" smtClean="0">
                <a:latin typeface="Times New Roman" pitchFamily="18" charset="0"/>
                <a:cs typeface="Times New Roman" pitchFamily="18" charset="0"/>
              </a:rPr>
              <a:t> будет числиться номинальная стоимость указанных ценных бумаг.</a:t>
            </a:r>
          </a:p>
          <a:p>
            <a:endParaRPr lang="ru-RU" dirty="0"/>
          </a:p>
        </p:txBody>
      </p:sp>
    </p:spTree>
  </p:cSld>
  <p:clrMapOvr>
    <a:masterClrMapping/>
  </p:clrMapOvr>
</p:sld>
</file>

<file path=ppt/slides/slide4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787208" cy="6264696"/>
          </a:xfrm>
        </p:spPr>
        <p:txBody>
          <a:bodyPr>
            <a:normAutofit fontScale="92500" lnSpcReduction="20000"/>
          </a:bodyPr>
          <a:lstStyle/>
          <a:p>
            <a:pPr algn="just">
              <a:buNone/>
            </a:pPr>
            <a:r>
              <a:rPr lang="ru-RU" dirty="0" smtClean="0">
                <a:latin typeface="Times New Roman" pitchFamily="18" charset="0"/>
                <a:cs typeface="Times New Roman" pitchFamily="18" charset="0"/>
              </a:rPr>
              <a:t>Операции по выбытию ценных бумаг в случае продажи, погашения или обмена отражают в бухгалтерском учете следующим образом:</a:t>
            </a:r>
          </a:p>
          <a:p>
            <a:pPr algn="just"/>
            <a:r>
              <a:rPr lang="ru-RU" b="1" dirty="0" smtClean="0">
                <a:latin typeface="Times New Roman" pitchFamily="18" charset="0"/>
                <a:cs typeface="Times New Roman" pitchFamily="18" charset="0"/>
              </a:rPr>
              <a:t>Д-76   К-91.1 </a:t>
            </a:r>
            <a:r>
              <a:rPr lang="ru-RU" dirty="0" smtClean="0">
                <a:latin typeface="Times New Roman" pitchFamily="18" charset="0"/>
                <a:cs typeface="Times New Roman" pitchFamily="18" charset="0"/>
              </a:rPr>
              <a:t>отражена сумма, причитающаяся от продажи или погашения ценных бумаг;</a:t>
            </a:r>
          </a:p>
          <a:p>
            <a:pPr algn="just"/>
            <a:r>
              <a:rPr lang="ru-RU" b="1" dirty="0" smtClean="0">
                <a:latin typeface="Times New Roman" pitchFamily="18" charset="0"/>
                <a:cs typeface="Times New Roman" pitchFamily="18" charset="0"/>
              </a:rPr>
              <a:t>Д-91.2   К-58</a:t>
            </a:r>
            <a:r>
              <a:rPr lang="ru-RU" dirty="0" smtClean="0">
                <a:latin typeface="Times New Roman" pitchFamily="18" charset="0"/>
                <a:cs typeface="Times New Roman" pitchFamily="18" charset="0"/>
              </a:rPr>
              <a:t> списаны ценные бумаги с бухгалтерского учета;</a:t>
            </a:r>
          </a:p>
          <a:p>
            <a:pPr algn="just"/>
            <a:r>
              <a:rPr lang="ru-RU" b="1" dirty="0" smtClean="0">
                <a:latin typeface="Times New Roman" pitchFamily="18" charset="0"/>
                <a:cs typeface="Times New Roman" pitchFamily="18" charset="0"/>
              </a:rPr>
              <a:t>Д-91.2   К-76 </a:t>
            </a:r>
            <a:r>
              <a:rPr lang="ru-RU" dirty="0" smtClean="0">
                <a:latin typeface="Times New Roman" pitchFamily="18" charset="0"/>
                <a:cs typeface="Times New Roman" pitchFamily="18" charset="0"/>
              </a:rPr>
              <a:t>отражены расходы, связанные с выбытием ценных бумаг (комиссионные посреднику и т.п.);</a:t>
            </a:r>
          </a:p>
          <a:p>
            <a:pPr algn="just"/>
            <a:r>
              <a:rPr lang="ru-RU" b="1" dirty="0" smtClean="0">
                <a:latin typeface="Times New Roman" pitchFamily="18" charset="0"/>
                <a:cs typeface="Times New Roman" pitchFamily="18" charset="0"/>
              </a:rPr>
              <a:t>Д-19   К-76 </a:t>
            </a:r>
            <a:r>
              <a:rPr lang="ru-RU" dirty="0" smtClean="0">
                <a:latin typeface="Times New Roman" pitchFamily="18" charset="0"/>
                <a:cs typeface="Times New Roman" pitchFamily="18" charset="0"/>
              </a:rPr>
              <a:t>в стоимость дополнительных услуг включается НДС;</a:t>
            </a:r>
          </a:p>
          <a:p>
            <a:pPr algn="just"/>
            <a:r>
              <a:rPr lang="ru-RU" b="1" dirty="0" smtClean="0">
                <a:latin typeface="Times New Roman" pitchFamily="18" charset="0"/>
                <a:cs typeface="Times New Roman" pitchFamily="18" charset="0"/>
              </a:rPr>
              <a:t>Д-51   К-76 </a:t>
            </a:r>
            <a:r>
              <a:rPr lang="ru-RU" dirty="0" smtClean="0">
                <a:latin typeface="Times New Roman" pitchFamily="18" charset="0"/>
                <a:cs typeface="Times New Roman" pitchFamily="18" charset="0"/>
              </a:rPr>
              <a:t>получены денежные средства от продажи или погашения ценных бумаг за минусом комиссионных;</a:t>
            </a:r>
          </a:p>
          <a:p>
            <a:pPr algn="just">
              <a:buNone/>
            </a:pPr>
            <a:r>
              <a:rPr lang="ru-RU" dirty="0" smtClean="0">
                <a:latin typeface="Times New Roman" pitchFamily="18" charset="0"/>
                <a:cs typeface="Times New Roman" pitchFamily="18" charset="0"/>
              </a:rPr>
              <a:t>Определен финансовый результат в составе сальдо прочих доходов и расходов:</a:t>
            </a:r>
          </a:p>
          <a:p>
            <a:pPr algn="just">
              <a:buNone/>
            </a:pPr>
            <a:r>
              <a:rPr lang="ru-RU" dirty="0" smtClean="0">
                <a:latin typeface="Times New Roman" pitchFamily="18" charset="0"/>
                <a:cs typeface="Times New Roman" pitchFamily="18" charset="0"/>
              </a:rPr>
              <a:t>а) </a:t>
            </a:r>
            <a:r>
              <a:rPr lang="ru-RU" b="1" dirty="0" smtClean="0">
                <a:latin typeface="Times New Roman" pitchFamily="18" charset="0"/>
                <a:cs typeface="Times New Roman" pitchFamily="18" charset="0"/>
              </a:rPr>
              <a:t>Д-91.9   К-99 </a:t>
            </a:r>
            <a:r>
              <a:rPr lang="ru-RU" dirty="0" smtClean="0">
                <a:latin typeface="Times New Roman" pitchFamily="18" charset="0"/>
                <a:cs typeface="Times New Roman" pitchFamily="18" charset="0"/>
              </a:rPr>
              <a:t>на сумму прибыли;</a:t>
            </a:r>
          </a:p>
          <a:p>
            <a:pPr algn="just">
              <a:buNone/>
            </a:pPr>
            <a:r>
              <a:rPr lang="ru-RU" dirty="0" smtClean="0">
                <a:latin typeface="Times New Roman" pitchFamily="18" charset="0"/>
                <a:cs typeface="Times New Roman" pitchFamily="18" charset="0"/>
              </a:rPr>
              <a:t>б) </a:t>
            </a:r>
            <a:r>
              <a:rPr lang="ru-RU" b="1" dirty="0" smtClean="0">
                <a:latin typeface="Times New Roman" pitchFamily="18" charset="0"/>
                <a:cs typeface="Times New Roman" pitchFamily="18" charset="0"/>
              </a:rPr>
              <a:t>Д-99  К-91.9</a:t>
            </a:r>
            <a:r>
              <a:rPr lang="ru-RU" dirty="0" smtClean="0">
                <a:latin typeface="Times New Roman" pitchFamily="18" charset="0"/>
                <a:cs typeface="Times New Roman" pitchFamily="18" charset="0"/>
              </a:rPr>
              <a:t> на сумму убытка.</a:t>
            </a:r>
          </a:p>
          <a:p>
            <a:pPr algn="just">
              <a:buNone/>
            </a:pPr>
            <a:r>
              <a:rPr lang="ru-RU" dirty="0" smtClean="0">
                <a:latin typeface="Times New Roman" pitchFamily="18" charset="0"/>
                <a:cs typeface="Times New Roman" pitchFamily="18" charset="0"/>
              </a:rPr>
              <a:t>Депозитные сберегательные сертификаты, а также чеки учитывают на </a:t>
            </a:r>
            <a:r>
              <a:rPr lang="ru-RU" i="1" dirty="0" smtClean="0">
                <a:latin typeface="Times New Roman" pitchFamily="18" charset="0"/>
                <a:cs typeface="Times New Roman" pitchFamily="18" charset="0"/>
              </a:rPr>
              <a:t>счете 55 «Специальные счета в банках»</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4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836712"/>
            <a:ext cx="7467600" cy="216024"/>
          </a:xfrm>
        </p:spPr>
        <p:txBody>
          <a:bodyPr>
            <a:normAutofit fontScale="90000"/>
          </a:bodyPr>
          <a:lstStyle/>
          <a:p>
            <a:pPr lvl="0"/>
            <a:r>
              <a:rPr lang="ru-RU" b="1" dirty="0" smtClean="0">
                <a:latin typeface="Times New Roman" pitchFamily="18" charset="0"/>
                <a:cs typeface="Times New Roman" pitchFamily="18" charset="0"/>
              </a:rPr>
              <a:t>4.Учет финансовых вложений в займы.</a:t>
            </a:r>
            <a:r>
              <a:rPr lang="ru-RU" b="1" dirty="0" smtClean="0"/>
              <a:t/>
            </a:r>
            <a:br>
              <a:rPr lang="ru-RU" b="1" dirty="0" smtClean="0"/>
            </a:br>
            <a:endParaRPr lang="ru-RU" dirty="0"/>
          </a:p>
        </p:txBody>
      </p:sp>
      <p:sp>
        <p:nvSpPr>
          <p:cNvPr id="3" name="Содержимое 2"/>
          <p:cNvSpPr>
            <a:spLocks noGrp="1"/>
          </p:cNvSpPr>
          <p:nvPr>
            <p:ph sz="quarter" idx="1"/>
          </p:nvPr>
        </p:nvSpPr>
        <p:spPr>
          <a:xfrm>
            <a:off x="395536" y="692696"/>
            <a:ext cx="8003232" cy="5997280"/>
          </a:xfrm>
        </p:spPr>
        <p:txBody>
          <a:bodyPr>
            <a:normAutofit lnSpcReduction="10000"/>
          </a:bodyPr>
          <a:lstStyle/>
          <a:p>
            <a:pPr algn="just">
              <a:buNone/>
            </a:pPr>
            <a:r>
              <a:rPr lang="ru-RU" dirty="0" smtClean="0">
                <a:latin typeface="Times New Roman" pitchFamily="18" charset="0"/>
                <a:cs typeface="Times New Roman" pitchFamily="18" charset="0"/>
              </a:rPr>
              <a:t>Займы, предоставленные другим организациям и другим лицам, учитываются на </a:t>
            </a:r>
            <a:r>
              <a:rPr lang="ru-RU" i="1" dirty="0" smtClean="0">
                <a:latin typeface="Times New Roman" pitchFamily="18" charset="0"/>
                <a:cs typeface="Times New Roman" pitchFamily="18" charset="0"/>
              </a:rPr>
              <a:t>счете 58.3</a:t>
            </a:r>
            <a:r>
              <a:rPr lang="ru-RU" dirty="0" smtClean="0">
                <a:latin typeface="Times New Roman" pitchFamily="18" charset="0"/>
                <a:cs typeface="Times New Roman" pitchFamily="18" charset="0"/>
              </a:rPr>
              <a:t>. При выдаче займа составляется запись </a:t>
            </a:r>
            <a:r>
              <a:rPr lang="ru-RU" b="1" dirty="0" smtClean="0">
                <a:latin typeface="Times New Roman" pitchFamily="18" charset="0"/>
                <a:cs typeface="Times New Roman" pitchFamily="18" charset="0"/>
              </a:rPr>
              <a:t>Д-58.3   К-50, 51, 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Обеспечение полученных по договору займа средств принимается на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учет по </a:t>
            </a:r>
            <a:r>
              <a:rPr lang="ru-RU" i="1" dirty="0" smtClean="0">
                <a:latin typeface="Times New Roman" pitchFamily="18" charset="0"/>
                <a:cs typeface="Times New Roman" pitchFamily="18" charset="0"/>
              </a:rPr>
              <a:t>счету 008 «Обеспечение обязательств и платежей полученные», т. е. </a:t>
            </a:r>
            <a:r>
              <a:rPr lang="ru-RU" b="1" dirty="0" smtClean="0">
                <a:latin typeface="Times New Roman" pitchFamily="18" charset="0"/>
                <a:cs typeface="Times New Roman" pitchFamily="18" charset="0"/>
              </a:rPr>
              <a:t>Д-008.</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Договор займа может быть процентным и беспроцентным. Если он является процентным, то начисление процентов по предоставленным займам отражается на </a:t>
            </a:r>
            <a:r>
              <a:rPr lang="ru-RU" i="1" dirty="0" smtClean="0">
                <a:latin typeface="Times New Roman" pitchFamily="18" charset="0"/>
                <a:cs typeface="Times New Roman" pitchFamily="18" charset="0"/>
              </a:rPr>
              <a:t>счете 91.1</a:t>
            </a:r>
            <a:r>
              <a:rPr lang="ru-RU" dirty="0" smtClean="0">
                <a:latin typeface="Times New Roman" pitchFamily="18" charset="0"/>
                <a:cs typeface="Times New Roman" pitchFamily="18" charset="0"/>
              </a:rPr>
              <a:t> при этом оформляется запись </a:t>
            </a:r>
            <a:r>
              <a:rPr lang="ru-RU" b="1" dirty="0" smtClean="0">
                <a:latin typeface="Times New Roman" pitchFamily="18" charset="0"/>
                <a:cs typeface="Times New Roman" pitchFamily="18" charset="0"/>
              </a:rPr>
              <a:t>Д-58.3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погашении займа и получении процентов от заемщика </a:t>
            </a:r>
          </a:p>
          <a:p>
            <a:pPr algn="just">
              <a:buNone/>
            </a:pPr>
            <a:r>
              <a:rPr lang="ru-RU" b="1" dirty="0" smtClean="0">
                <a:latin typeface="Times New Roman" pitchFamily="18" charset="0"/>
                <a:cs typeface="Times New Roman" pitchFamily="18" charset="0"/>
              </a:rPr>
              <a:t>Д-50, 51, 52   К-58.3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погашении займа обеспечение, которое раньше было принято на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учет, снимается с </a:t>
            </a:r>
            <a:r>
              <a:rPr lang="ru-RU" dirty="0" err="1" smtClean="0">
                <a:latin typeface="Times New Roman" pitchFamily="18" charset="0"/>
                <a:cs typeface="Times New Roman" pitchFamily="18" charset="0"/>
              </a:rPr>
              <a:t>забалансового</a:t>
            </a:r>
            <a:r>
              <a:rPr lang="ru-RU" dirty="0" smtClean="0">
                <a:latin typeface="Times New Roman" pitchFamily="18" charset="0"/>
                <a:cs typeface="Times New Roman" pitchFamily="18" charset="0"/>
              </a:rPr>
              <a:t> учета, т. е. </a:t>
            </a:r>
            <a:r>
              <a:rPr lang="ru-RU" b="1" dirty="0" smtClean="0">
                <a:latin typeface="Times New Roman" pitchFamily="18" charset="0"/>
                <a:cs typeface="Times New Roman" pitchFamily="18" charset="0"/>
              </a:rPr>
              <a:t>К-008.</a:t>
            </a:r>
            <a:endParaRPr lang="ru-RU" dirty="0" smtClean="0">
              <a:latin typeface="Times New Roman" pitchFamily="18" charset="0"/>
              <a:cs typeface="Times New Roman" pitchFamily="18" charset="0"/>
            </a:endParaRPr>
          </a:p>
        </p:txBody>
      </p:sp>
    </p:spTree>
  </p:cSld>
  <p:clrMapOvr>
    <a:masterClrMapping/>
  </p:clrMapOvr>
</p:sld>
</file>

<file path=ppt/slides/slide4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t/>
            </a:r>
            <a:br>
              <a:rPr lang="ru-RU" b="1" dirty="0" smtClean="0"/>
            </a:br>
            <a:r>
              <a:rPr lang="ru-RU" b="1" dirty="0" smtClean="0">
                <a:latin typeface="Times New Roman" pitchFamily="18" charset="0"/>
                <a:cs typeface="Times New Roman" pitchFamily="18" charset="0"/>
              </a:rPr>
              <a:t>5.Вклады по договору простого товарищества, как особый вид финансовых вложений.</a:t>
            </a:r>
            <a:endParaRPr lang="ru-RU" dirty="0"/>
          </a:p>
        </p:txBody>
      </p:sp>
      <p:sp>
        <p:nvSpPr>
          <p:cNvPr id="3" name="Содержимое 2"/>
          <p:cNvSpPr>
            <a:spLocks noGrp="1"/>
          </p:cNvSpPr>
          <p:nvPr>
            <p:ph sz="quarter" idx="1"/>
          </p:nvPr>
        </p:nvSpPr>
        <p:spPr>
          <a:xfrm>
            <a:off x="457200" y="1484784"/>
            <a:ext cx="8147248" cy="5040560"/>
          </a:xfrm>
        </p:spPr>
        <p:txBody>
          <a:bodyPr>
            <a:noAutofit/>
          </a:bodyPr>
          <a:lstStyle/>
          <a:p>
            <a:pPr algn="just">
              <a:buNone/>
            </a:pPr>
            <a:r>
              <a:rPr lang="ru-RU" sz="1800" dirty="0" smtClean="0">
                <a:latin typeface="Times New Roman" pitchFamily="18" charset="0"/>
                <a:cs typeface="Times New Roman" pitchFamily="18" charset="0"/>
              </a:rPr>
              <a:t>По договору простого товарищества то есть договору о совместной деятельности двое или несколько лиц (товарищей) обязуются объединить свои вклады и совместно действовать без образования юридического лица для извлечения прибыли или достижения другой не противоречащей закону цели.</a:t>
            </a:r>
          </a:p>
          <a:p>
            <a:pPr algn="just">
              <a:buNone/>
            </a:pPr>
            <a:r>
              <a:rPr lang="ru-RU" sz="1800" dirty="0" smtClean="0">
                <a:latin typeface="Times New Roman" pitchFamily="18" charset="0"/>
                <a:cs typeface="Times New Roman" pitchFamily="18" charset="0"/>
              </a:rPr>
              <a:t>Преимущества заключения договора простого товарищества по сравнению с образованием юридического лица:</a:t>
            </a:r>
          </a:p>
          <a:p>
            <a:pPr algn="just"/>
            <a:r>
              <a:rPr lang="ru-RU" sz="1800" dirty="0" smtClean="0">
                <a:latin typeface="Times New Roman" pitchFamily="18" charset="0"/>
                <a:cs typeface="Times New Roman" pitchFamily="18" charset="0"/>
              </a:rPr>
              <a:t>не требуется государственная регистрация при начале и окончании деятельности;</a:t>
            </a:r>
          </a:p>
          <a:p>
            <a:pPr algn="just"/>
            <a:r>
              <a:rPr lang="ru-RU" sz="1800" dirty="0" smtClean="0">
                <a:latin typeface="Times New Roman" pitchFamily="18" charset="0"/>
                <a:cs typeface="Times New Roman" pitchFamily="18" charset="0"/>
              </a:rPr>
              <a:t>участники договора не платят налог с доходов от долевого участия в деятельности других организаций;</a:t>
            </a:r>
          </a:p>
          <a:p>
            <a:pPr algn="just"/>
            <a:r>
              <a:rPr lang="ru-RU" sz="1800" dirty="0" smtClean="0">
                <a:latin typeface="Times New Roman" pitchFamily="18" charset="0"/>
                <a:cs typeface="Times New Roman" pitchFamily="18" charset="0"/>
              </a:rPr>
              <a:t>договор простого товарищества позволяет решать различные задачи в зависимости от целей, которые преследуют участники:</a:t>
            </a:r>
          </a:p>
          <a:p>
            <a:pPr algn="just">
              <a:buNone/>
            </a:pPr>
            <a:r>
              <a:rPr lang="ru-RU" sz="1800" dirty="0" smtClean="0">
                <a:latin typeface="Times New Roman" pitchFamily="18" charset="0"/>
                <a:cs typeface="Times New Roman" pitchFamily="18" charset="0"/>
              </a:rPr>
              <a:t>- предпринимательская цель (получение прибыли);</a:t>
            </a:r>
          </a:p>
          <a:p>
            <a:pPr algn="just">
              <a:buNone/>
            </a:pPr>
            <a:r>
              <a:rPr lang="ru-RU" sz="1800" dirty="0" smtClean="0">
                <a:latin typeface="Times New Roman" pitchFamily="18" charset="0"/>
                <a:cs typeface="Times New Roman" pitchFamily="18" charset="0"/>
              </a:rPr>
              <a:t>- инвестиционная цель (осуществление вложений в капитальное строительство);</a:t>
            </a:r>
          </a:p>
          <a:p>
            <a:pPr algn="just">
              <a:buNone/>
            </a:pP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инвестиционно-предпринимательская</a:t>
            </a:r>
            <a:r>
              <a:rPr lang="ru-RU" sz="1800" dirty="0" smtClean="0">
                <a:latin typeface="Times New Roman" pitchFamily="18" charset="0"/>
                <a:cs typeface="Times New Roman" pitchFamily="18" charset="0"/>
              </a:rPr>
              <a:t>.</a:t>
            </a:r>
          </a:p>
        </p:txBody>
      </p:sp>
    </p:spTree>
  </p:cSld>
  <p:clrMapOvr>
    <a:masterClrMapping/>
  </p:clrMapOvr>
</p:sld>
</file>

<file path=ppt/slides/slide4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669360"/>
          </a:xfrm>
        </p:spPr>
        <p:txBody>
          <a:bodyPr>
            <a:normAutofit fontScale="92500" lnSpcReduction="10000"/>
          </a:bodyPr>
          <a:lstStyle/>
          <a:p>
            <a:pPr algn="just">
              <a:buNone/>
            </a:pPr>
            <a:r>
              <a:rPr lang="ru-RU" dirty="0" smtClean="0">
                <a:latin typeface="Times New Roman" pitchFamily="18" charset="0"/>
                <a:cs typeface="Times New Roman" pitchFamily="18" charset="0"/>
              </a:rPr>
              <a:t>В договоре простого товарищества должен быть определен размер доли каждого участника в общем имуществе. Если в договоре стоимость вкладов не определена, то они предполагаются равными по стоимости. По обязательствам принятым на себя в рамках договора участники несут ответственность всем своим имуществом, а не только в размере вклада.</a:t>
            </a:r>
          </a:p>
          <a:p>
            <a:pPr algn="just">
              <a:buNone/>
            </a:pPr>
            <a:r>
              <a:rPr lang="ru-RU" dirty="0" smtClean="0">
                <a:latin typeface="Times New Roman" pitchFamily="18" charset="0"/>
                <a:cs typeface="Times New Roman" pitchFamily="18" charset="0"/>
              </a:rPr>
              <a:t>Ведение бухгалтерского учета общего имущества может быть поручено одному из участников договора, который действует на основании доверенности выданной остальными участниками договора. Деятельность товарищества учитывается на отдельном балансе, специально открываемом. При формировании обособленного баланса и ведения учета общего имущества используются счета, предусмотренные действующим планом счетов, в частности: стоимость общего имущества участников договора отражается на </a:t>
            </a:r>
            <a:r>
              <a:rPr lang="ru-RU" i="1" dirty="0" smtClean="0">
                <a:latin typeface="Times New Roman" pitchFamily="18" charset="0"/>
                <a:cs typeface="Times New Roman" pitchFamily="18" charset="0"/>
              </a:rPr>
              <a:t>счете 80</a:t>
            </a:r>
            <a:r>
              <a:rPr lang="ru-RU" dirty="0" smtClean="0">
                <a:latin typeface="Times New Roman" pitchFamily="18" charset="0"/>
                <a:cs typeface="Times New Roman" pitchFamily="18" charset="0"/>
              </a:rPr>
              <a:t>, который в данном случае называется </a:t>
            </a:r>
            <a:r>
              <a:rPr lang="ru-RU" i="1" dirty="0" smtClean="0">
                <a:latin typeface="Times New Roman" pitchFamily="18" charset="0"/>
                <a:cs typeface="Times New Roman" pitchFamily="18" charset="0"/>
              </a:rPr>
              <a:t>«Вклады товарищей»</a:t>
            </a:r>
            <a:r>
              <a:rPr lang="ru-RU" dirty="0" smtClean="0">
                <a:latin typeface="Times New Roman" pitchFamily="18" charset="0"/>
                <a:cs typeface="Times New Roman" pitchFamily="18" charset="0"/>
              </a:rPr>
              <a:t>. Операции по банковским счетам для расчетов по совместной деятельности отражаются на </a:t>
            </a:r>
            <a:r>
              <a:rPr lang="ru-RU" i="1" dirty="0" smtClean="0">
                <a:latin typeface="Times New Roman" pitchFamily="18" charset="0"/>
                <a:cs typeface="Times New Roman" pitchFamily="18" charset="0"/>
              </a:rPr>
              <a:t>счетах 51 и 52</a:t>
            </a:r>
            <a:r>
              <a:rPr lang="ru-RU" dirty="0" smtClean="0">
                <a:latin typeface="Times New Roman" pitchFamily="18" charset="0"/>
                <a:cs typeface="Times New Roman" pitchFamily="18" charset="0"/>
              </a:rPr>
              <a:t>. </a:t>
            </a:r>
          </a:p>
          <a:p>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47248" cy="1340768"/>
          </a:xfrm>
        </p:spPr>
        <p:txBody>
          <a:bodyPr>
            <a:normAutofit fontScale="90000"/>
          </a:bodyPr>
          <a:lstStyle/>
          <a:p>
            <a:pPr algn="just"/>
            <a:r>
              <a:rPr lang="ru-RU" dirty="0" smtClean="0"/>
              <a:t>2. Организация бухгалтерского учета на предприятиях различных организационно-правовых форм.</a:t>
            </a:r>
            <a:endParaRPr lang="ru-RU" dirty="0"/>
          </a:p>
        </p:txBody>
      </p:sp>
      <p:sp>
        <p:nvSpPr>
          <p:cNvPr id="3" name="Содержимое 2"/>
          <p:cNvSpPr>
            <a:spLocks noGrp="1"/>
          </p:cNvSpPr>
          <p:nvPr>
            <p:ph sz="quarter" idx="1"/>
          </p:nvPr>
        </p:nvSpPr>
        <p:spPr>
          <a:xfrm>
            <a:off x="0" y="1340768"/>
            <a:ext cx="9144000" cy="5517232"/>
          </a:xfrm>
        </p:spPr>
        <p:txBody>
          <a:bodyPr>
            <a:normAutofit lnSpcReduction="10000"/>
          </a:bodyPr>
          <a:lstStyle/>
          <a:p>
            <a:pPr algn="just">
              <a:buNone/>
            </a:pPr>
            <a:r>
              <a:rPr lang="ru-RU" dirty="0" smtClean="0"/>
              <a:t>		Одной из особенностей бухгалтерского учета является его ведение в рамках конкретной организации. Бухгалтерский учет отражает деятельность отдельной организации. </a:t>
            </a:r>
          </a:p>
          <a:p>
            <a:pPr algn="just">
              <a:buNone/>
            </a:pPr>
            <a:r>
              <a:rPr lang="ru-RU" b="1" i="1" dirty="0" smtClean="0"/>
              <a:t>		Организация</a:t>
            </a:r>
            <a:r>
              <a:rPr lang="ru-RU" i="1" dirty="0" smtClean="0"/>
              <a:t> </a:t>
            </a:r>
            <a:r>
              <a:rPr lang="ru-RU" dirty="0" smtClean="0"/>
              <a:t>представляет собой самостоятельно хозяйствующий субъект, созданный в порядке, установленном законом, для производства продукции, выполнения работ, оказания услуг в целях удовлетворения общественных потребностей и получения прибыли. Организация самостоятельно осуществляет свою деятельность, распоряжается ее результатом и доходом, оставшимся после уплаты налогов и других обязательных платежей. Зарегистрированные на территории Российской Федерации организации могут иметь различную организационно-правовую форму. </a:t>
            </a:r>
          </a:p>
          <a:p>
            <a:pPr>
              <a:buNone/>
            </a:pPr>
            <a:endParaRPr lang="ru-RU" dirty="0"/>
          </a:p>
        </p:txBody>
      </p:sp>
    </p:spTree>
  </p:cSld>
  <p:clrMapOvr>
    <a:masterClrMapping/>
  </p:clrMapOvr>
</p:sld>
</file>

<file path=ppt/slides/slide4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Товарищ, ведущий общие дела, составляет и представляет участникам договора о совместной деятельности, информацию необходимую для формирования отчетной, налоговой и иной документации, в порядке и сроки установленные договором о совместной деятельности.</a:t>
            </a:r>
          </a:p>
          <a:p>
            <a:pPr algn="just">
              <a:buNone/>
            </a:pPr>
            <a:r>
              <a:rPr lang="ru-RU" dirty="0" smtClean="0">
                <a:latin typeface="Times New Roman" pitchFamily="18" charset="0"/>
                <a:cs typeface="Times New Roman" pitchFamily="18" charset="0"/>
              </a:rPr>
              <a:t>Показатели отдельного баланса не включаются в бухгалтерский баланс товарища, ведущего общие дела. Организация, являющаяся участником договора о совместной деятельности, должна раскрывать в бухгалтерской отчетности как минимум следующую информацию:</a:t>
            </a:r>
          </a:p>
          <a:p>
            <a:pPr algn="just"/>
            <a:r>
              <a:rPr lang="ru-RU" dirty="0" smtClean="0">
                <a:latin typeface="Times New Roman" pitchFamily="18" charset="0"/>
                <a:cs typeface="Times New Roman" pitchFamily="18" charset="0"/>
              </a:rPr>
              <a:t>цель совместной деятельности и вклад в нее;</a:t>
            </a:r>
          </a:p>
          <a:p>
            <a:pPr algn="just"/>
            <a:r>
              <a:rPr lang="ru-RU" dirty="0" smtClean="0">
                <a:latin typeface="Times New Roman" pitchFamily="18" charset="0"/>
                <a:cs typeface="Times New Roman" pitchFamily="18" charset="0"/>
              </a:rPr>
              <a:t>способ извлечения дохода;</a:t>
            </a:r>
          </a:p>
          <a:p>
            <a:pPr algn="just"/>
            <a:r>
              <a:rPr lang="ru-RU" dirty="0" smtClean="0">
                <a:latin typeface="Times New Roman" pitchFamily="18" charset="0"/>
                <a:cs typeface="Times New Roman" pitchFamily="18" charset="0"/>
              </a:rPr>
              <a:t>стоимость активов и обязательств, относящихся к совместной деятельности;</a:t>
            </a:r>
          </a:p>
          <a:p>
            <a:pPr algn="just"/>
            <a:r>
              <a:rPr lang="ru-RU" dirty="0" smtClean="0">
                <a:latin typeface="Times New Roman" pitchFamily="18" charset="0"/>
                <a:cs typeface="Times New Roman" pitchFamily="18" charset="0"/>
              </a:rPr>
              <a:t>суммы доходов, расходов и прибыли или убытка, относящихся к совместной деятельности.</a:t>
            </a:r>
          </a:p>
          <a:p>
            <a:pPr algn="just"/>
            <a:r>
              <a:rPr lang="ru-RU" dirty="0" smtClean="0">
                <a:latin typeface="Times New Roman" pitchFamily="18" charset="0"/>
                <a:cs typeface="Times New Roman" pitchFamily="18" charset="0"/>
              </a:rPr>
              <a:t> Вклады участников договоров совместной деятельности отражаются по </a:t>
            </a:r>
            <a:r>
              <a:rPr lang="ru-RU" i="1" dirty="0" smtClean="0">
                <a:latin typeface="Times New Roman" pitchFamily="18" charset="0"/>
                <a:cs typeface="Times New Roman" pitchFamily="18" charset="0"/>
              </a:rPr>
              <a:t>счету 80</a:t>
            </a:r>
            <a:r>
              <a:rPr lang="ru-RU" dirty="0" smtClean="0">
                <a:latin typeface="Times New Roman" pitchFamily="18" charset="0"/>
                <a:cs typeface="Times New Roman" pitchFamily="18" charset="0"/>
              </a:rPr>
              <a:t> в порядке, предусмотренном для учета финансовых вложений.</a:t>
            </a:r>
          </a:p>
          <a:p>
            <a:pPr algn="just"/>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7467600" cy="288032"/>
          </a:xfrm>
        </p:spPr>
        <p:txBody>
          <a:bodyPr>
            <a:normAutofit fontScale="90000"/>
          </a:bodyPr>
          <a:lstStyle/>
          <a:p>
            <a:pPr algn="ctr"/>
            <a:r>
              <a:rPr lang="ru-RU" sz="2200" b="1" i="1" dirty="0" smtClean="0">
                <a:latin typeface="Times New Roman" pitchFamily="18" charset="0"/>
                <a:cs typeface="Times New Roman" pitchFamily="18" charset="0"/>
              </a:rPr>
              <a:t>Схема учетных записей по договору простого </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i="1" dirty="0" smtClean="0">
                <a:latin typeface="Times New Roman" pitchFamily="18" charset="0"/>
                <a:cs typeface="Times New Roman" pitchFamily="18" charset="0"/>
              </a:rPr>
              <a:t>товарищества на обособленном балансе:</a:t>
            </a:r>
            <a:r>
              <a:rPr lang="ru-RU" dirty="0" smtClean="0"/>
              <a:t/>
            </a:r>
            <a:br>
              <a:rPr lang="ru-RU" dirty="0" smtClean="0"/>
            </a:br>
            <a:endParaRPr lang="ru-RU" dirty="0"/>
          </a:p>
        </p:txBody>
      </p:sp>
      <p:graphicFrame>
        <p:nvGraphicFramePr>
          <p:cNvPr id="5" name="Содержимое 4"/>
          <p:cNvGraphicFramePr>
            <a:graphicFrameLocks noGrp="1"/>
          </p:cNvGraphicFramePr>
          <p:nvPr>
            <p:ph sz="quarter" idx="1"/>
          </p:nvPr>
        </p:nvGraphicFramePr>
        <p:xfrm>
          <a:off x="0" y="620685"/>
          <a:ext cx="9144000" cy="6654907"/>
        </p:xfrm>
        <a:graphic>
          <a:graphicData uri="http://schemas.openxmlformats.org/drawingml/2006/table">
            <a:tbl>
              <a:tblPr firstRow="1" bandRow="1">
                <a:tableStyleId>{5C22544A-7EE6-4342-B048-85BDC9FD1C3A}</a:tableStyleId>
              </a:tblPr>
              <a:tblGrid>
                <a:gridCol w="3048000"/>
                <a:gridCol w="3048000"/>
                <a:gridCol w="3048000"/>
              </a:tblGrid>
              <a:tr h="693035">
                <a:tc>
                  <a:txBody>
                    <a:bodyPr/>
                    <a:lstStyle/>
                    <a:p>
                      <a:pPr algn="ctr"/>
                      <a:r>
                        <a:rPr lang="ru-RU" dirty="0" smtClean="0">
                          <a:latin typeface="Times New Roman" pitchFamily="18" charset="0"/>
                          <a:cs typeface="Times New Roman" pitchFamily="18" charset="0"/>
                        </a:rPr>
                        <a:t>Содержание операции</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Д</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К</a:t>
                      </a:r>
                      <a:endParaRPr lang="ru-RU" dirty="0">
                        <a:latin typeface="Times New Roman" pitchFamily="18" charset="0"/>
                        <a:cs typeface="Times New Roman" pitchFamily="18" charset="0"/>
                      </a:endParaRPr>
                    </a:p>
                  </a:txBody>
                  <a:tcPr/>
                </a:tc>
              </a:tr>
              <a:tr h="693035">
                <a:tc>
                  <a:txBody>
                    <a:bodyPr/>
                    <a:lstStyle/>
                    <a:p>
                      <a:pPr algn="just">
                        <a:lnSpc>
                          <a:spcPct val="115000"/>
                        </a:lnSpc>
                        <a:spcAft>
                          <a:spcPts val="0"/>
                        </a:spcAft>
                        <a:tabLst>
                          <a:tab pos="228600" algn="l"/>
                          <a:tab pos="474980" algn="l"/>
                        </a:tabLst>
                      </a:pPr>
                      <a:r>
                        <a:rPr lang="ru-RU" sz="1400" baseline="0" dirty="0">
                          <a:solidFill>
                            <a:schemeClr val="tx1"/>
                          </a:solidFill>
                          <a:latin typeface="Times New Roman"/>
                          <a:ea typeface="Times New Roman"/>
                        </a:rPr>
                        <a:t>1. Оприходовано имущество, переданное участниками в счет вкладов в совместную деятельность</a:t>
                      </a:r>
                    </a:p>
                  </a:txBody>
                  <a:tcPr marL="68580" marR="68580" marT="0" marB="0"/>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08, 10, 41, 50, 51, 52</a:t>
                      </a:r>
                    </a:p>
                  </a:txBody>
                  <a:tcPr marL="68580" marR="68580" marT="0" marB="0" anchor="b"/>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80</a:t>
                      </a:r>
                    </a:p>
                  </a:txBody>
                  <a:tcPr marL="68580" marR="68580" marT="0" marB="0" anchor="b"/>
                </a:tc>
              </a:tr>
              <a:tr h="693035">
                <a:tc>
                  <a:txBody>
                    <a:bodyPr/>
                    <a:lstStyle/>
                    <a:p>
                      <a:pPr algn="just">
                        <a:lnSpc>
                          <a:spcPct val="115000"/>
                        </a:lnSpc>
                        <a:spcAft>
                          <a:spcPts val="0"/>
                        </a:spcAft>
                        <a:tabLst>
                          <a:tab pos="228600" algn="l"/>
                          <a:tab pos="474980" algn="l"/>
                        </a:tabLst>
                      </a:pPr>
                      <a:r>
                        <a:rPr lang="ru-RU" sz="1400" baseline="0" dirty="0">
                          <a:solidFill>
                            <a:schemeClr val="tx1"/>
                          </a:solidFill>
                          <a:latin typeface="Times New Roman"/>
                          <a:ea typeface="Times New Roman"/>
                        </a:rPr>
                        <a:t>2. Отражена сумма прибыли от совместной деятельности, подлежащая распределению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99</a:t>
                      </a:r>
                    </a:p>
                  </a:txBody>
                  <a:tcPr marL="68580" marR="68580" marT="0" marB="0" anchor="ctr"/>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84</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dirty="0">
                          <a:solidFill>
                            <a:schemeClr val="tx1"/>
                          </a:solidFill>
                          <a:latin typeface="Times New Roman"/>
                          <a:ea typeface="Times New Roman"/>
                        </a:rPr>
                        <a:t>3. Распределение прибыли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84</a:t>
                      </a:r>
                    </a:p>
                  </a:txBody>
                  <a:tcPr marL="68580" marR="68580" marT="0" marB="0" anchor="ctr"/>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75</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dirty="0">
                          <a:solidFill>
                            <a:schemeClr val="tx1"/>
                          </a:solidFill>
                          <a:latin typeface="Times New Roman"/>
                          <a:ea typeface="Times New Roman"/>
                        </a:rPr>
                        <a:t>4. Перечислены денежные средства в счет прибыли</a:t>
                      </a:r>
                    </a:p>
                  </a:txBody>
                  <a:tcPr marL="68580" marR="68580" marT="0" marB="0"/>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75</a:t>
                      </a:r>
                    </a:p>
                  </a:txBody>
                  <a:tcPr marL="68580" marR="68580" marT="0" marB="0" anchor="ctr"/>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51, 52</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a:solidFill>
                            <a:schemeClr val="tx1"/>
                          </a:solidFill>
                          <a:latin typeface="Times New Roman"/>
                          <a:ea typeface="Times New Roman"/>
                        </a:rPr>
                        <a:t>5. Списан убыток от совместной деятельности, подлежащий распределению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84</a:t>
                      </a:r>
                    </a:p>
                  </a:txBody>
                  <a:tcPr marL="68580" marR="68580" marT="0" marB="0" anchor="ctr"/>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99</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a:solidFill>
                            <a:schemeClr val="tx1"/>
                          </a:solidFill>
                          <a:latin typeface="Times New Roman"/>
                          <a:ea typeface="Times New Roman"/>
                        </a:rPr>
                        <a:t>6. Распределен убыток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75</a:t>
                      </a:r>
                    </a:p>
                  </a:txBody>
                  <a:tcPr marL="68580" marR="68580" marT="0" marB="0" anchor="ctr"/>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84</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a:solidFill>
                            <a:schemeClr val="tx1"/>
                          </a:solidFill>
                          <a:latin typeface="Times New Roman"/>
                          <a:ea typeface="Times New Roman"/>
                        </a:rPr>
                        <a:t>7. Получены денежные средства в счет погашения убытка</a:t>
                      </a:r>
                    </a:p>
                  </a:txBody>
                  <a:tcPr marL="68580" marR="68580" marT="0" marB="0"/>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51, 52</a:t>
                      </a:r>
                    </a:p>
                  </a:txBody>
                  <a:tcPr marL="68580" marR="68580" marT="0" marB="0" anchor="ctr"/>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75</a:t>
                      </a:r>
                    </a:p>
                  </a:txBody>
                  <a:tcPr marL="68580" marR="68580" marT="0" marB="0" anchor="ctr"/>
                </a:tc>
              </a:tr>
              <a:tr h="693035">
                <a:tc>
                  <a:txBody>
                    <a:bodyPr/>
                    <a:lstStyle/>
                    <a:p>
                      <a:pPr algn="just">
                        <a:lnSpc>
                          <a:spcPct val="115000"/>
                        </a:lnSpc>
                        <a:spcAft>
                          <a:spcPts val="0"/>
                        </a:spcAft>
                        <a:tabLst>
                          <a:tab pos="228600" algn="l"/>
                          <a:tab pos="474980" algn="l"/>
                        </a:tabLst>
                      </a:pPr>
                      <a:r>
                        <a:rPr lang="ru-RU" sz="1400" baseline="0">
                          <a:solidFill>
                            <a:schemeClr val="tx1"/>
                          </a:solidFill>
                          <a:latin typeface="Times New Roman"/>
                          <a:ea typeface="Times New Roman"/>
                        </a:rPr>
                        <a:t>8. Возвращено имущество при прекращении договора простого товарищества</a:t>
                      </a:r>
                    </a:p>
                  </a:txBody>
                  <a:tcPr marL="68580" marR="68580" marT="0" marB="0"/>
                </a:tc>
                <a:tc>
                  <a:txBody>
                    <a:bodyPr/>
                    <a:lstStyle/>
                    <a:p>
                      <a:pPr algn="ctr">
                        <a:lnSpc>
                          <a:spcPct val="115000"/>
                        </a:lnSpc>
                        <a:spcAft>
                          <a:spcPts val="0"/>
                        </a:spcAft>
                        <a:tabLst>
                          <a:tab pos="228600" algn="l"/>
                          <a:tab pos="474980" algn="l"/>
                        </a:tabLst>
                      </a:pPr>
                      <a:r>
                        <a:rPr lang="ru-RU" sz="1400" baseline="0">
                          <a:solidFill>
                            <a:schemeClr val="tx1"/>
                          </a:solidFill>
                          <a:latin typeface="Times New Roman"/>
                          <a:ea typeface="Times New Roman"/>
                        </a:rPr>
                        <a:t>80</a:t>
                      </a:r>
                    </a:p>
                  </a:txBody>
                  <a:tcPr marL="68580" marR="68580" marT="0" marB="0" anchor="b"/>
                </a:tc>
                <a:tc>
                  <a:txBody>
                    <a:bodyPr/>
                    <a:lstStyle/>
                    <a:p>
                      <a:pPr algn="ctr">
                        <a:lnSpc>
                          <a:spcPct val="115000"/>
                        </a:lnSpc>
                        <a:spcAft>
                          <a:spcPts val="0"/>
                        </a:spcAft>
                        <a:tabLst>
                          <a:tab pos="228600" algn="l"/>
                          <a:tab pos="474980" algn="l"/>
                        </a:tabLst>
                      </a:pPr>
                      <a:r>
                        <a:rPr lang="ru-RU" sz="1400" baseline="0" dirty="0">
                          <a:solidFill>
                            <a:schemeClr val="tx1"/>
                          </a:solidFill>
                          <a:latin typeface="Times New Roman"/>
                          <a:ea typeface="Times New Roman"/>
                        </a:rPr>
                        <a:t>01, 10, 41, 50</a:t>
                      </a:r>
                    </a:p>
                  </a:txBody>
                  <a:tcPr marL="68580" marR="68580" marT="0" marB="0" anchor="b"/>
                </a:tc>
              </a:tr>
            </a:tbl>
          </a:graphicData>
        </a:graphic>
      </p:graphicFrame>
    </p:spTree>
  </p:cSld>
  <p:clrMapOvr>
    <a:masterClrMapping/>
  </p:clrMapOvr>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7467600" cy="508918"/>
          </a:xfrm>
        </p:spPr>
        <p:txBody>
          <a:bodyPr>
            <a:normAutofit fontScale="90000"/>
          </a:bodyPr>
          <a:lstStyle/>
          <a:p>
            <a:pPr algn="ctr"/>
            <a:r>
              <a:rPr lang="ru-RU" sz="2200" b="1" i="1" dirty="0" smtClean="0">
                <a:latin typeface="Times New Roman" pitchFamily="18" charset="0"/>
                <a:cs typeface="Times New Roman" pitchFamily="18" charset="0"/>
              </a:rPr>
              <a:t>Схема учетных записей по договору простого </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i="1" dirty="0" smtClean="0">
                <a:latin typeface="Times New Roman" pitchFamily="18" charset="0"/>
                <a:cs typeface="Times New Roman" pitchFamily="18" charset="0"/>
              </a:rPr>
              <a:t>товарищества на балансе каждого участника договора:</a:t>
            </a:r>
            <a:r>
              <a:rPr lang="ru-RU" dirty="0" smtClean="0"/>
              <a:t/>
            </a:r>
            <a:br>
              <a:rPr lang="ru-RU" dirty="0" smtClean="0"/>
            </a:br>
            <a:endParaRPr lang="ru-RU" dirty="0"/>
          </a:p>
        </p:txBody>
      </p:sp>
      <p:graphicFrame>
        <p:nvGraphicFramePr>
          <p:cNvPr id="4" name="Содержимое 3"/>
          <p:cNvGraphicFramePr>
            <a:graphicFrameLocks noGrp="1"/>
          </p:cNvGraphicFramePr>
          <p:nvPr>
            <p:ph sz="quarter" idx="1"/>
          </p:nvPr>
        </p:nvGraphicFramePr>
        <p:xfrm>
          <a:off x="0" y="692696"/>
          <a:ext cx="9144000" cy="7023617"/>
        </p:xfrm>
        <a:graphic>
          <a:graphicData uri="http://schemas.openxmlformats.org/drawingml/2006/table">
            <a:tbl>
              <a:tblPr firstRow="1" bandRow="1">
                <a:tableStyleId>{5C22544A-7EE6-4342-B048-85BDC9FD1C3A}</a:tableStyleId>
              </a:tblPr>
              <a:tblGrid>
                <a:gridCol w="3048000"/>
                <a:gridCol w="3048000"/>
                <a:gridCol w="3048000"/>
              </a:tblGrid>
              <a:tr h="398789">
                <a:tc>
                  <a:txBody>
                    <a:bodyPr/>
                    <a:lstStyle/>
                    <a:p>
                      <a:pPr algn="ctr"/>
                      <a:r>
                        <a:rPr lang="ru-RU" dirty="0" smtClean="0"/>
                        <a:t>Содержание операции</a:t>
                      </a:r>
                      <a:endParaRPr lang="ru-RU" dirty="0"/>
                    </a:p>
                  </a:txBody>
                  <a:tcPr/>
                </a:tc>
                <a:tc>
                  <a:txBody>
                    <a:bodyPr/>
                    <a:lstStyle/>
                    <a:p>
                      <a:pPr algn="ctr"/>
                      <a:r>
                        <a:rPr lang="ru-RU" dirty="0" smtClean="0"/>
                        <a:t>Д</a:t>
                      </a:r>
                      <a:endParaRPr lang="ru-RU" dirty="0"/>
                    </a:p>
                  </a:txBody>
                  <a:tcPr/>
                </a:tc>
                <a:tc>
                  <a:txBody>
                    <a:bodyPr/>
                    <a:lstStyle/>
                    <a:p>
                      <a:pPr algn="ctr"/>
                      <a:r>
                        <a:rPr lang="ru-RU" dirty="0" smtClean="0"/>
                        <a:t>К</a:t>
                      </a:r>
                      <a:endParaRPr lang="ru-RU" dirty="0"/>
                    </a:p>
                  </a:txBody>
                  <a:tcPr/>
                </a:tc>
              </a:tr>
              <a:tr h="695380">
                <a:tc>
                  <a:txBody>
                    <a:bodyPr/>
                    <a:lstStyle/>
                    <a:p>
                      <a:pPr algn="just">
                        <a:lnSpc>
                          <a:spcPct val="115000"/>
                        </a:lnSpc>
                        <a:spcAft>
                          <a:spcPts val="0"/>
                        </a:spcAft>
                        <a:tabLst>
                          <a:tab pos="228600" algn="l"/>
                          <a:tab pos="474980" algn="l"/>
                        </a:tabLst>
                      </a:pPr>
                      <a:r>
                        <a:rPr lang="ru-RU" sz="1400" dirty="0">
                          <a:solidFill>
                            <a:schemeClr val="tx1"/>
                          </a:solidFill>
                          <a:latin typeface="Times New Roman"/>
                          <a:ea typeface="Times New Roman"/>
                        </a:rPr>
                        <a:t>1. Переданы денежные средства в счет вклада в совместную деятельность</a:t>
                      </a:r>
                    </a:p>
                  </a:txBody>
                  <a:tcPr marL="68580" marR="68580" marT="0" marB="0"/>
                </a:tc>
                <a:tc>
                  <a:txBody>
                    <a:bodyPr/>
                    <a:lstStyle/>
                    <a:p>
                      <a:pPr algn="ctr">
                        <a:lnSpc>
                          <a:spcPct val="115000"/>
                        </a:lnSpc>
                        <a:spcAft>
                          <a:spcPts val="0"/>
                        </a:spcAft>
                        <a:tabLst>
                          <a:tab pos="228600" algn="l"/>
                          <a:tab pos="474980" algn="l"/>
                        </a:tabLst>
                      </a:pPr>
                      <a:r>
                        <a:rPr lang="ru-RU" sz="1400">
                          <a:solidFill>
                            <a:schemeClr val="tx1"/>
                          </a:solidFill>
                          <a:latin typeface="Times New Roman"/>
                          <a:ea typeface="Times New Roman"/>
                        </a:rPr>
                        <a:t>58.4</a:t>
                      </a:r>
                    </a:p>
                  </a:txBody>
                  <a:tcPr marL="68580" marR="68580" marT="0" marB="0" anchor="ctr"/>
                </a:tc>
                <a:tc>
                  <a:txBody>
                    <a:bodyPr/>
                    <a:lstStyle/>
                    <a:p>
                      <a:pPr algn="ctr">
                        <a:lnSpc>
                          <a:spcPct val="115000"/>
                        </a:lnSpc>
                        <a:spcAft>
                          <a:spcPts val="0"/>
                        </a:spcAft>
                        <a:tabLst>
                          <a:tab pos="228600" algn="l"/>
                          <a:tab pos="474980" algn="l"/>
                        </a:tabLst>
                      </a:pPr>
                      <a:r>
                        <a:rPr lang="ru-RU" sz="1400">
                          <a:solidFill>
                            <a:schemeClr val="tx1"/>
                          </a:solidFill>
                          <a:latin typeface="Times New Roman"/>
                          <a:ea typeface="Times New Roman"/>
                        </a:rPr>
                        <a:t>51, 52</a:t>
                      </a:r>
                    </a:p>
                  </a:txBody>
                  <a:tcPr marL="68580" marR="68580" marT="0" marB="0" anchor="ctr"/>
                </a:tc>
              </a:tr>
              <a:tr h="1409804">
                <a:tc>
                  <a:txBody>
                    <a:bodyPr/>
                    <a:lstStyle/>
                    <a:p>
                      <a:pPr algn="just">
                        <a:lnSpc>
                          <a:spcPct val="115000"/>
                        </a:lnSpc>
                        <a:spcAft>
                          <a:spcPts val="0"/>
                        </a:spcAft>
                        <a:tabLst>
                          <a:tab pos="228600" algn="l"/>
                          <a:tab pos="474980" algn="l"/>
                        </a:tabLst>
                      </a:pPr>
                      <a:r>
                        <a:rPr lang="ru-RU" sz="1400" dirty="0">
                          <a:solidFill>
                            <a:schemeClr val="tx1"/>
                          </a:solidFill>
                          <a:latin typeface="Times New Roman"/>
                          <a:ea typeface="Times New Roman"/>
                        </a:rPr>
                        <a:t>2. Передано имущество в счет вклада в совместную деятельность</a:t>
                      </a:r>
                    </a:p>
                    <a:p>
                      <a:pPr algn="just">
                        <a:lnSpc>
                          <a:spcPct val="115000"/>
                        </a:lnSpc>
                        <a:spcAft>
                          <a:spcPts val="0"/>
                        </a:spcAft>
                        <a:tabLst>
                          <a:tab pos="228600" algn="l"/>
                          <a:tab pos="474980" algn="l"/>
                        </a:tabLst>
                      </a:pPr>
                      <a:r>
                        <a:rPr lang="ru-RU" sz="1400" dirty="0">
                          <a:solidFill>
                            <a:schemeClr val="tx1"/>
                          </a:solidFill>
                          <a:latin typeface="Times New Roman"/>
                          <a:ea typeface="Times New Roman"/>
                        </a:rPr>
                        <a:t>-в оценке по договору простого товарищества;</a:t>
                      </a:r>
                    </a:p>
                    <a:p>
                      <a:pPr algn="just">
                        <a:lnSpc>
                          <a:spcPct val="115000"/>
                        </a:lnSpc>
                        <a:spcAft>
                          <a:spcPts val="0"/>
                        </a:spcAft>
                        <a:tabLst>
                          <a:tab pos="228600" algn="l"/>
                          <a:tab pos="474980" algn="l"/>
                        </a:tabLst>
                      </a:pPr>
                      <a:r>
                        <a:rPr lang="ru-RU" sz="1400" dirty="0">
                          <a:solidFill>
                            <a:schemeClr val="tx1"/>
                          </a:solidFill>
                          <a:latin typeface="Times New Roman"/>
                          <a:ea typeface="Times New Roman"/>
                        </a:rPr>
                        <a:t>- в размере балансовой стоимости переданного имущества</a:t>
                      </a:r>
                    </a:p>
                  </a:txBody>
                  <a:tcPr marL="68580" marR="68580" marT="0" marB="0"/>
                </a:tc>
                <a:tc>
                  <a:txBody>
                    <a:bodyPr/>
                    <a:lstStyle/>
                    <a:p>
                      <a:pPr algn="ctr">
                        <a:lnSpc>
                          <a:spcPct val="115000"/>
                        </a:lnSpc>
                        <a:spcAft>
                          <a:spcPts val="0"/>
                        </a:spcAft>
                        <a:tabLst>
                          <a:tab pos="228600" algn="l"/>
                          <a:tab pos="474980" algn="l"/>
                        </a:tabLst>
                      </a:pPr>
                      <a:endParaRPr lang="ru-RU" sz="1400" dirty="0">
                        <a:solidFill>
                          <a:schemeClr val="tx1"/>
                        </a:solidFill>
                        <a:latin typeface="Times New Roman"/>
                        <a:ea typeface="Times New Roman"/>
                      </a:endParaRP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58.4</a:t>
                      </a: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91.2</a:t>
                      </a:r>
                    </a:p>
                  </a:txBody>
                  <a:tcPr marL="68580" marR="68580" marT="0" marB="0" anchor="ctr"/>
                </a:tc>
                <a:tc>
                  <a:txBody>
                    <a:bodyPr/>
                    <a:lstStyle/>
                    <a:p>
                      <a:pPr algn="ctr">
                        <a:lnSpc>
                          <a:spcPct val="115000"/>
                        </a:lnSpc>
                        <a:spcAft>
                          <a:spcPts val="0"/>
                        </a:spcAft>
                        <a:tabLst>
                          <a:tab pos="228600" algn="l"/>
                          <a:tab pos="474980" algn="l"/>
                        </a:tabLst>
                      </a:pPr>
                      <a:endParaRPr lang="ru-RU" sz="1400">
                        <a:solidFill>
                          <a:schemeClr val="tx1"/>
                        </a:solidFill>
                        <a:latin typeface="Times New Roman"/>
                        <a:ea typeface="Times New Roman"/>
                      </a:endParaRPr>
                    </a:p>
                    <a:p>
                      <a:pPr algn="ctr">
                        <a:lnSpc>
                          <a:spcPct val="115000"/>
                        </a:lnSpc>
                        <a:spcAft>
                          <a:spcPts val="0"/>
                        </a:spcAft>
                        <a:tabLst>
                          <a:tab pos="228600" algn="l"/>
                          <a:tab pos="474980" algn="l"/>
                        </a:tabLst>
                      </a:pPr>
                      <a:r>
                        <a:rPr lang="ru-RU" sz="1400">
                          <a:solidFill>
                            <a:schemeClr val="tx1"/>
                          </a:solidFill>
                          <a:latin typeface="Times New Roman"/>
                          <a:ea typeface="Times New Roman"/>
                        </a:rPr>
                        <a:t>91.1</a:t>
                      </a:r>
                    </a:p>
                    <a:p>
                      <a:pPr algn="ctr">
                        <a:lnSpc>
                          <a:spcPct val="115000"/>
                        </a:lnSpc>
                        <a:spcAft>
                          <a:spcPts val="0"/>
                        </a:spcAft>
                        <a:tabLst>
                          <a:tab pos="228600" algn="l"/>
                          <a:tab pos="474980" algn="l"/>
                        </a:tabLst>
                      </a:pPr>
                      <a:r>
                        <a:rPr lang="ru-RU" sz="1400">
                          <a:solidFill>
                            <a:schemeClr val="tx1"/>
                          </a:solidFill>
                          <a:latin typeface="Times New Roman"/>
                          <a:ea typeface="Times New Roman"/>
                        </a:rPr>
                        <a:t>01,04, 10, 41 и т.д.</a:t>
                      </a:r>
                    </a:p>
                  </a:txBody>
                  <a:tcPr marL="68580" marR="68580" marT="0" marB="0" anchor="ctr"/>
                </a:tc>
              </a:tr>
              <a:tr h="933521">
                <a:tc>
                  <a:txBody>
                    <a:bodyPr/>
                    <a:lstStyle/>
                    <a:p>
                      <a:pPr algn="just">
                        <a:lnSpc>
                          <a:spcPct val="115000"/>
                        </a:lnSpc>
                        <a:spcAft>
                          <a:spcPts val="0"/>
                        </a:spcAft>
                        <a:tabLst>
                          <a:tab pos="228600" algn="l"/>
                          <a:tab pos="474980" algn="l"/>
                        </a:tabLst>
                      </a:pPr>
                      <a:r>
                        <a:rPr lang="ru-RU" sz="1400">
                          <a:solidFill>
                            <a:schemeClr val="tx1"/>
                          </a:solidFill>
                          <a:latin typeface="Times New Roman"/>
                          <a:ea typeface="Times New Roman"/>
                        </a:rPr>
                        <a:t>3. Отражена сумма прибыли от совместной деятельности, подлежащая распределению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76</a:t>
                      </a:r>
                    </a:p>
                  </a:txBody>
                  <a:tcPr marL="68580" marR="68580" marT="0" marB="0" anchor="ctr"/>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91.1</a:t>
                      </a:r>
                    </a:p>
                  </a:txBody>
                  <a:tcPr marL="68580" marR="68580" marT="0" marB="0" anchor="ctr"/>
                </a:tc>
              </a:tr>
              <a:tr h="457239">
                <a:tc>
                  <a:txBody>
                    <a:bodyPr/>
                    <a:lstStyle/>
                    <a:p>
                      <a:pPr algn="just">
                        <a:lnSpc>
                          <a:spcPct val="115000"/>
                        </a:lnSpc>
                        <a:spcAft>
                          <a:spcPts val="0"/>
                        </a:spcAft>
                        <a:tabLst>
                          <a:tab pos="228600" algn="l"/>
                          <a:tab pos="474980" algn="l"/>
                        </a:tabLst>
                      </a:pPr>
                      <a:r>
                        <a:rPr lang="ru-RU" sz="1400">
                          <a:solidFill>
                            <a:schemeClr val="tx1"/>
                          </a:solidFill>
                          <a:latin typeface="Times New Roman"/>
                          <a:ea typeface="Times New Roman"/>
                        </a:rPr>
                        <a:t>4. Получены денежные средства в счет прибыли</a:t>
                      </a:r>
                    </a:p>
                  </a:txBody>
                  <a:tcPr marL="68580" marR="68580" marT="0" marB="0"/>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51, 52</a:t>
                      </a:r>
                    </a:p>
                  </a:txBody>
                  <a:tcPr marL="68580" marR="68580" marT="0" marB="0" anchor="ctr"/>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76</a:t>
                      </a:r>
                    </a:p>
                  </a:txBody>
                  <a:tcPr marL="68580" marR="68580" marT="0" marB="0" anchor="ctr"/>
                </a:tc>
              </a:tr>
              <a:tr h="695380">
                <a:tc>
                  <a:txBody>
                    <a:bodyPr/>
                    <a:lstStyle/>
                    <a:p>
                      <a:pPr algn="just">
                        <a:lnSpc>
                          <a:spcPct val="115000"/>
                        </a:lnSpc>
                        <a:spcAft>
                          <a:spcPts val="0"/>
                        </a:spcAft>
                        <a:tabLst>
                          <a:tab pos="228600" algn="l"/>
                          <a:tab pos="474980" algn="l"/>
                        </a:tabLst>
                      </a:pPr>
                      <a:r>
                        <a:rPr lang="ru-RU" sz="1400">
                          <a:solidFill>
                            <a:schemeClr val="tx1"/>
                          </a:solidFill>
                          <a:latin typeface="Times New Roman"/>
                          <a:ea typeface="Times New Roman"/>
                        </a:rPr>
                        <a:t>5. Отражен убыток от совместной деятельности, подлежащий распределению между участниками</a:t>
                      </a:r>
                    </a:p>
                  </a:txBody>
                  <a:tcPr marL="68580" marR="68580" marT="0" marB="0"/>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91.2</a:t>
                      </a:r>
                    </a:p>
                  </a:txBody>
                  <a:tcPr marL="68580" marR="68580" marT="0" marB="0" anchor="ctr"/>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76</a:t>
                      </a:r>
                    </a:p>
                  </a:txBody>
                  <a:tcPr marL="68580" marR="68580" marT="0" marB="0" anchor="ctr"/>
                </a:tc>
              </a:tr>
              <a:tr h="457239">
                <a:tc>
                  <a:txBody>
                    <a:bodyPr/>
                    <a:lstStyle/>
                    <a:p>
                      <a:pPr algn="just">
                        <a:lnSpc>
                          <a:spcPct val="115000"/>
                        </a:lnSpc>
                        <a:spcAft>
                          <a:spcPts val="0"/>
                        </a:spcAft>
                        <a:tabLst>
                          <a:tab pos="228600" algn="l"/>
                          <a:tab pos="474980" algn="l"/>
                        </a:tabLst>
                      </a:pPr>
                      <a:r>
                        <a:rPr lang="ru-RU" sz="1400">
                          <a:solidFill>
                            <a:schemeClr val="tx1"/>
                          </a:solidFill>
                          <a:latin typeface="Times New Roman"/>
                          <a:ea typeface="Times New Roman"/>
                        </a:rPr>
                        <a:t>6. Перечислены денежные средства в счет погашения убытка</a:t>
                      </a:r>
                    </a:p>
                  </a:txBody>
                  <a:tcPr marL="68580" marR="68580" marT="0" marB="0"/>
                </a:tc>
                <a:tc>
                  <a:txBody>
                    <a:bodyPr/>
                    <a:lstStyle/>
                    <a:p>
                      <a:pPr algn="ctr">
                        <a:lnSpc>
                          <a:spcPct val="115000"/>
                        </a:lnSpc>
                        <a:spcAft>
                          <a:spcPts val="0"/>
                        </a:spcAft>
                        <a:tabLst>
                          <a:tab pos="228600" algn="l"/>
                          <a:tab pos="474980" algn="l"/>
                        </a:tabLst>
                      </a:pPr>
                      <a:r>
                        <a:rPr lang="ru-RU" sz="1400" dirty="0">
                          <a:solidFill>
                            <a:schemeClr val="tx1"/>
                          </a:solidFill>
                          <a:latin typeface="Times New Roman"/>
                          <a:ea typeface="Times New Roman"/>
                        </a:rPr>
                        <a:t>76</a:t>
                      </a:r>
                    </a:p>
                  </a:txBody>
                  <a:tcPr marL="68580" marR="68580" marT="0" marB="0" anchor="ctr"/>
                </a:tc>
                <a:tc>
                  <a:txBody>
                    <a:bodyPr/>
                    <a:lstStyle/>
                    <a:p>
                      <a:pPr algn="ctr">
                        <a:lnSpc>
                          <a:spcPct val="115000"/>
                        </a:lnSpc>
                        <a:spcAft>
                          <a:spcPts val="0"/>
                        </a:spcAft>
                        <a:tabLst>
                          <a:tab pos="228600" algn="l"/>
                          <a:tab pos="474980" algn="l"/>
                        </a:tabLst>
                      </a:pPr>
                      <a:r>
                        <a:rPr lang="ru-RU" sz="1400">
                          <a:solidFill>
                            <a:schemeClr val="tx1"/>
                          </a:solidFill>
                          <a:latin typeface="Times New Roman"/>
                          <a:ea typeface="Times New Roman"/>
                        </a:rPr>
                        <a:t>51, 52</a:t>
                      </a:r>
                    </a:p>
                  </a:txBody>
                  <a:tcPr marL="68580" marR="68580" marT="0" marB="0" anchor="ctr"/>
                </a:tc>
              </a:tr>
              <a:tr h="1647945">
                <a:tc>
                  <a:txBody>
                    <a:bodyPr/>
                    <a:lstStyle/>
                    <a:p>
                      <a:pPr algn="just">
                        <a:lnSpc>
                          <a:spcPct val="115000"/>
                        </a:lnSpc>
                        <a:spcAft>
                          <a:spcPts val="0"/>
                        </a:spcAft>
                        <a:tabLst>
                          <a:tab pos="228600" algn="l"/>
                          <a:tab pos="474980" algn="l"/>
                        </a:tabLst>
                      </a:pPr>
                      <a:r>
                        <a:rPr lang="ru-RU" sz="1400">
                          <a:solidFill>
                            <a:schemeClr val="tx1"/>
                          </a:solidFill>
                          <a:latin typeface="Times New Roman"/>
                          <a:ea typeface="Times New Roman"/>
                        </a:rPr>
                        <a:t>7. Возвращено имущество при прекращении договора простого товарищества</a:t>
                      </a:r>
                    </a:p>
                    <a:p>
                      <a:pPr algn="just">
                        <a:lnSpc>
                          <a:spcPct val="115000"/>
                        </a:lnSpc>
                        <a:spcAft>
                          <a:spcPts val="0"/>
                        </a:spcAft>
                        <a:tabLst>
                          <a:tab pos="228600" algn="l"/>
                          <a:tab pos="474980" algn="l"/>
                        </a:tabLst>
                      </a:pPr>
                      <a:r>
                        <a:rPr lang="ru-RU" sz="1400">
                          <a:solidFill>
                            <a:schemeClr val="tx1"/>
                          </a:solidFill>
                          <a:latin typeface="Times New Roman"/>
                          <a:ea typeface="Times New Roman"/>
                        </a:rPr>
                        <a:t>- в пределах суммы, числящейся на счете 58;</a:t>
                      </a:r>
                    </a:p>
                    <a:p>
                      <a:pPr algn="just">
                        <a:lnSpc>
                          <a:spcPct val="115000"/>
                        </a:lnSpc>
                        <a:spcAft>
                          <a:spcPts val="0"/>
                        </a:spcAft>
                        <a:tabLst>
                          <a:tab pos="228600" algn="l"/>
                          <a:tab pos="474980" algn="l"/>
                        </a:tabLst>
                      </a:pPr>
                      <a:r>
                        <a:rPr lang="ru-RU" sz="1400">
                          <a:solidFill>
                            <a:schemeClr val="tx1"/>
                          </a:solidFill>
                          <a:latin typeface="Times New Roman"/>
                          <a:ea typeface="Times New Roman"/>
                        </a:rPr>
                        <a:t>- сверх суммы, числящейся на счете 58</a:t>
                      </a:r>
                    </a:p>
                  </a:txBody>
                  <a:tcPr marL="68580" marR="68580" marT="0" marB="0"/>
                </a:tc>
                <a:tc>
                  <a:txBody>
                    <a:bodyPr/>
                    <a:lstStyle/>
                    <a:p>
                      <a:pPr algn="ctr">
                        <a:lnSpc>
                          <a:spcPct val="115000"/>
                        </a:lnSpc>
                        <a:spcAft>
                          <a:spcPts val="0"/>
                        </a:spcAft>
                        <a:tabLst>
                          <a:tab pos="228600" algn="l"/>
                          <a:tab pos="474980" algn="l"/>
                        </a:tabLst>
                      </a:pPr>
                      <a:endParaRPr lang="ru-RU" sz="1400" dirty="0">
                        <a:solidFill>
                          <a:schemeClr val="tx1"/>
                        </a:solidFill>
                        <a:latin typeface="Times New Roman"/>
                        <a:ea typeface="Times New Roman"/>
                      </a:endParaRP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01,04,10, 41 и т.д.</a:t>
                      </a: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01, 04,10, 41 и т.д.</a:t>
                      </a:r>
                    </a:p>
                  </a:txBody>
                  <a:tcPr marL="68580" marR="68580" marT="0" marB="0" anchor="ctr"/>
                </a:tc>
                <a:tc>
                  <a:txBody>
                    <a:bodyPr/>
                    <a:lstStyle/>
                    <a:p>
                      <a:pPr algn="ctr">
                        <a:lnSpc>
                          <a:spcPct val="115000"/>
                        </a:lnSpc>
                        <a:spcAft>
                          <a:spcPts val="0"/>
                        </a:spcAft>
                        <a:tabLst>
                          <a:tab pos="228600" algn="l"/>
                          <a:tab pos="474980" algn="l"/>
                        </a:tabLst>
                      </a:pPr>
                      <a:endParaRPr lang="ru-RU" sz="1400" dirty="0">
                        <a:solidFill>
                          <a:schemeClr val="tx1"/>
                        </a:solidFill>
                        <a:latin typeface="Times New Roman"/>
                        <a:ea typeface="Times New Roman"/>
                      </a:endParaRP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58.4</a:t>
                      </a:r>
                    </a:p>
                    <a:p>
                      <a:pPr algn="ctr">
                        <a:lnSpc>
                          <a:spcPct val="115000"/>
                        </a:lnSpc>
                        <a:spcAft>
                          <a:spcPts val="0"/>
                        </a:spcAft>
                        <a:tabLst>
                          <a:tab pos="228600" algn="l"/>
                          <a:tab pos="474980" algn="l"/>
                        </a:tabLst>
                      </a:pPr>
                      <a:r>
                        <a:rPr lang="ru-RU" sz="1400" dirty="0">
                          <a:solidFill>
                            <a:schemeClr val="tx1"/>
                          </a:solidFill>
                          <a:latin typeface="Times New Roman"/>
                          <a:ea typeface="Times New Roman"/>
                        </a:rPr>
                        <a:t>91.1</a:t>
                      </a:r>
                    </a:p>
                  </a:txBody>
                  <a:tcPr marL="68580" marR="68580" marT="0" marB="0" anchor="ctr"/>
                </a:tc>
              </a:tr>
            </a:tbl>
          </a:graphicData>
        </a:graphic>
      </p:graphicFrame>
    </p:spTree>
  </p:cSld>
  <p:clrMapOvr>
    <a:masterClrMapping/>
  </p:clrMapOvr>
</p:sld>
</file>

<file path=ppt/slides/slide4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7467600" cy="464294"/>
          </a:xfrm>
        </p:spPr>
        <p:txBody>
          <a:bodyPr>
            <a:normAutofit fontScale="90000"/>
          </a:bodyPr>
          <a:lstStyle/>
          <a:p>
            <a:pPr algn="ctr"/>
            <a:r>
              <a:rPr lang="ru-RU" dirty="0" smtClean="0">
                <a:latin typeface="Times New Roman" pitchFamily="18" charset="0"/>
                <a:cs typeface="Times New Roman" pitchFamily="18" charset="0"/>
              </a:rPr>
              <a:t>6.Инвентаризация финансовых вложений.</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764704"/>
            <a:ext cx="7467600" cy="5709248"/>
          </a:xfrm>
        </p:spPr>
        <p:txBody>
          <a:bodyPr>
            <a:normAutofit lnSpcReduction="10000"/>
          </a:bodyPr>
          <a:lstStyle/>
          <a:p>
            <a:pPr algn="just">
              <a:buNone/>
            </a:pPr>
            <a:r>
              <a:rPr lang="ru-RU" dirty="0" smtClean="0">
                <a:latin typeface="Times New Roman" pitchFamily="18" charset="0"/>
                <a:cs typeface="Times New Roman" pitchFamily="18" charset="0"/>
              </a:rPr>
              <a:t>При инвентаризации финансовых вложений проверяют фактические затраты организации в ценные бумаги, в уставный капитал других организаций, а также предоставленные другими организациями займы и вклады в совместную деятельность. При проверке финансовых вложений в ценные бумаги устанавливается их фактическое наличие, правильность оформления, реальность стоимости учтенных на балансе ценных бумаг, своевременность и полнота отражения в бухгалтерском учете доходов полученных по ценным бумагам. При хранении ценных бумаг в организации (в кассе), их инвентаризация проводится одновременно с инвентаризацией денежных средств в кассе. При этом составляется инвентаризационная опись формы №ИНВ-16 по отдельным эмитентам ценных бумаг. </a:t>
            </a:r>
            <a:endParaRPr lang="ru-RU" dirty="0">
              <a:latin typeface="Times New Roman" pitchFamily="18" charset="0"/>
              <a:cs typeface="Times New Roman" pitchFamily="18" charset="0"/>
            </a:endParaRPr>
          </a:p>
        </p:txBody>
      </p:sp>
    </p:spTree>
  </p:cSld>
  <p:clrMapOvr>
    <a:masterClrMapping/>
  </p:clrMapOvr>
</p:sld>
</file>

<file path=ppt/slides/slide4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003232" cy="6213304"/>
          </a:xfrm>
        </p:spPr>
        <p:txBody>
          <a:bodyPr>
            <a:normAutofit fontScale="92500" lnSpcReduction="10000"/>
          </a:bodyPr>
          <a:lstStyle/>
          <a:p>
            <a:pPr algn="just">
              <a:buNone/>
            </a:pPr>
            <a:r>
              <a:rPr lang="ru-RU" sz="2500" dirty="0" smtClean="0">
                <a:latin typeface="Times New Roman" pitchFamily="18" charset="0"/>
                <a:cs typeface="Times New Roman" pitchFamily="18" charset="0"/>
              </a:rPr>
              <a:t>В инвентаризационной описи указывают наименование ценной бумаги, номинальную стоимость ценной бумаги, фактическую стоимость, номер, серию и общую сумму. Инвентаризация ценных бумаг, хранящихся в депозитарии, заключается в сверке остатков сумм, числящихся на </a:t>
            </a:r>
            <a:r>
              <a:rPr lang="ru-RU" sz="2500" i="1" dirty="0" smtClean="0">
                <a:latin typeface="Times New Roman" pitchFamily="18" charset="0"/>
                <a:cs typeface="Times New Roman" pitchFamily="18" charset="0"/>
              </a:rPr>
              <a:t>счете 58</a:t>
            </a:r>
            <a:r>
              <a:rPr lang="ru-RU" sz="2500" dirty="0" smtClean="0">
                <a:latin typeface="Times New Roman" pitchFamily="18" charset="0"/>
                <a:cs typeface="Times New Roman" pitchFamily="18" charset="0"/>
              </a:rPr>
              <a:t>, с данными выписок депозитария. Финансовые вложения в уставный капитал других организаций, предоставленные займы при инвентаризации должны быть подтверждены соответствующими документами.</a:t>
            </a:r>
          </a:p>
          <a:p>
            <a:pPr algn="just">
              <a:buNone/>
            </a:pPr>
            <a:r>
              <a:rPr lang="ru-RU" sz="2500" dirty="0" smtClean="0">
                <a:latin typeface="Times New Roman" pitchFamily="18" charset="0"/>
                <a:cs typeface="Times New Roman" pitchFamily="18" charset="0"/>
              </a:rPr>
              <a:t>Выявленные при инвентаризации неучтенные финансовые вложения приходуют на прочие доходы организации </a:t>
            </a:r>
            <a:r>
              <a:rPr lang="ru-RU" sz="2500" b="1" dirty="0" smtClean="0">
                <a:latin typeface="Times New Roman" pitchFamily="18" charset="0"/>
                <a:cs typeface="Times New Roman" pitchFamily="18" charset="0"/>
              </a:rPr>
              <a:t>Д-58   К-91.1</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Выявленные недостачи списывают на счет недостач </a:t>
            </a:r>
            <a:r>
              <a:rPr lang="ru-RU" sz="2500" b="1" dirty="0" smtClean="0">
                <a:latin typeface="Times New Roman" pitchFamily="18" charset="0"/>
                <a:cs typeface="Times New Roman" pitchFamily="18" charset="0"/>
              </a:rPr>
              <a:t>Д-94   К-58</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Некомпенсируемые потери ценных бумаг, связанные с чрезвычайными ситуациями, относят на финансовый результат в составе прочих расходов </a:t>
            </a:r>
            <a:r>
              <a:rPr lang="ru-RU" sz="2500" b="1" dirty="0" smtClean="0">
                <a:latin typeface="Times New Roman" pitchFamily="18" charset="0"/>
                <a:cs typeface="Times New Roman" pitchFamily="18" charset="0"/>
              </a:rPr>
              <a:t>Д-91.2   К-58</a:t>
            </a:r>
            <a:r>
              <a:rPr lang="ru-RU" sz="2500" dirty="0" smtClean="0">
                <a:latin typeface="Times New Roman" pitchFamily="18" charset="0"/>
                <a:cs typeface="Times New Roman" pitchFamily="18" charset="0"/>
              </a:rPr>
              <a:t>.</a:t>
            </a:r>
          </a:p>
          <a:p>
            <a:endParaRPr lang="ru-RU" dirty="0"/>
          </a:p>
        </p:txBody>
      </p:sp>
    </p:spTree>
  </p:cSld>
  <p:clrMapOvr>
    <a:masterClrMapping/>
  </p:clrMapOvr>
</p:sld>
</file>

<file path=ppt/slides/slide4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000" b="1" dirty="0" smtClean="0">
                <a:latin typeface="Times New Roman" pitchFamily="18" charset="0"/>
                <a:cs typeface="Times New Roman" pitchFamily="18" charset="0"/>
              </a:rPr>
              <a:t>Тема 11. УЧЕТ  КАПИТАЛА.</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268760"/>
            <a:ext cx="7467600" cy="5205192"/>
          </a:xfrm>
        </p:spPr>
        <p:txBody>
          <a:bodyPr>
            <a:normAutofit/>
          </a:bodyPr>
          <a:lstStyle/>
          <a:p>
            <a:pPr marL="457200" indent="-457200" algn="just">
              <a:buNone/>
            </a:pPr>
            <a:r>
              <a:rPr lang="ru-RU" b="1"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Понятие капитала, составляющие собственного капитала.</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Уставный капитал, его формирование и учет.</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Добавочный капитал, его формирование и учет.</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Резервный капитал, его формирование и учет.</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нераспределенной прибыли и непокрытого убытка.</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государственной помощи и целевого финансирования.</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1.Понятие капитала, составляющие собственного капитала.</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124744"/>
            <a:ext cx="7859216" cy="5733256"/>
          </a:xfrm>
        </p:spPr>
        <p:txBody>
          <a:bodyPr>
            <a:normAutofit fontScale="92500" lnSpcReduction="20000"/>
          </a:bodyPr>
          <a:lstStyle/>
          <a:p>
            <a:pPr algn="just">
              <a:buNone/>
            </a:pPr>
            <a:r>
              <a:rPr lang="ru-RU" dirty="0" smtClean="0">
                <a:latin typeface="Times New Roman" pitchFamily="18" charset="0"/>
                <a:cs typeface="Times New Roman" pitchFamily="18" charset="0"/>
              </a:rPr>
              <a:t>Капитал – это совокупность материальных ценностей, денежных средств, финансовых вложений и затрат на приобретение прав для осуществления предпринимательской деятельности организации. В бухгалтерском учете капитал условно подразделяется на активный и пассивный капитал.</a:t>
            </a:r>
          </a:p>
          <a:p>
            <a:pPr algn="just">
              <a:buNone/>
            </a:pPr>
            <a:r>
              <a:rPr lang="ru-RU" dirty="0" smtClean="0">
                <a:latin typeface="Times New Roman" pitchFamily="18" charset="0"/>
                <a:cs typeface="Times New Roman" pitchFamily="18" charset="0"/>
              </a:rPr>
              <a:t>Активный капитал – </a:t>
            </a:r>
            <a:r>
              <a:rPr lang="ru-RU" dirty="0" err="1" smtClean="0">
                <a:latin typeface="Times New Roman" pitchFamily="18" charset="0"/>
                <a:cs typeface="Times New Roman" pitchFamily="18" charset="0"/>
              </a:rPr>
              <a:t>капитал</a:t>
            </a:r>
            <a:r>
              <a:rPr lang="ru-RU" dirty="0" smtClean="0">
                <a:latin typeface="Times New Roman" pitchFamily="18" charset="0"/>
                <a:cs typeface="Times New Roman" pitchFamily="18" charset="0"/>
              </a:rPr>
              <a:t>, действующий в виде имущества, отражается в активе баланса.</a:t>
            </a:r>
          </a:p>
          <a:p>
            <a:pPr algn="just">
              <a:buNone/>
            </a:pPr>
            <a:r>
              <a:rPr lang="ru-RU" dirty="0" smtClean="0">
                <a:latin typeface="Times New Roman" pitchFamily="18" charset="0"/>
                <a:cs typeface="Times New Roman" pitchFamily="18" charset="0"/>
              </a:rPr>
              <a:t>Пассивный капитал – отражает источники формирования имущества, отражается в пассиве баланса. В свою очередь пассивный капитал подразделяется на собственный и заемный капитал.</a:t>
            </a:r>
          </a:p>
          <a:p>
            <a:pPr algn="just">
              <a:buNone/>
            </a:pPr>
            <a:r>
              <a:rPr lang="ru-RU" dirty="0" smtClean="0">
                <a:latin typeface="Times New Roman" pitchFamily="18" charset="0"/>
                <a:cs typeface="Times New Roman" pitchFamily="18" charset="0"/>
              </a:rPr>
              <a:t>Собственный капитал, в общем виде, определяется стоимостью имущества, принадлежащего организации. Собственный капитал состоит:</a:t>
            </a:r>
          </a:p>
          <a:p>
            <a:pPr algn="just">
              <a:buNone/>
            </a:pPr>
            <a:r>
              <a:rPr lang="ru-RU" dirty="0" smtClean="0">
                <a:latin typeface="Times New Roman" pitchFamily="18" charset="0"/>
                <a:cs typeface="Times New Roman" pitchFamily="18" charset="0"/>
              </a:rPr>
              <a:t>- уставного капитала;</a:t>
            </a:r>
          </a:p>
          <a:p>
            <a:pPr algn="just">
              <a:buNone/>
            </a:pPr>
            <a:r>
              <a:rPr lang="ru-RU" dirty="0" smtClean="0">
                <a:latin typeface="Times New Roman" pitchFamily="18" charset="0"/>
                <a:cs typeface="Times New Roman" pitchFamily="18" charset="0"/>
              </a:rPr>
              <a:t>- добавочного капитала;</a:t>
            </a:r>
          </a:p>
          <a:p>
            <a:pPr algn="just">
              <a:buNone/>
            </a:pPr>
            <a:r>
              <a:rPr lang="ru-RU" dirty="0" smtClean="0">
                <a:latin typeface="Times New Roman" pitchFamily="18" charset="0"/>
                <a:cs typeface="Times New Roman" pitchFamily="18" charset="0"/>
              </a:rPr>
              <a:t>- резервного капитала;</a:t>
            </a:r>
          </a:p>
          <a:p>
            <a:pPr algn="just">
              <a:buNone/>
            </a:pPr>
            <a:r>
              <a:rPr lang="ru-RU" dirty="0" smtClean="0">
                <a:latin typeface="Times New Roman" pitchFamily="18" charset="0"/>
                <a:cs typeface="Times New Roman" pitchFamily="18" charset="0"/>
              </a:rPr>
              <a:t>- нераспределенной прибыли (непокрытого убытка)</a:t>
            </a:r>
            <a:endParaRPr lang="ru-RU" dirty="0">
              <a:latin typeface="Times New Roman" pitchFamily="18" charset="0"/>
              <a:cs typeface="Times New Roman" pitchFamily="18" charset="0"/>
            </a:endParaRPr>
          </a:p>
        </p:txBody>
      </p:sp>
    </p:spTree>
  </p:cSld>
  <p:clrMapOvr>
    <a:masterClrMapping/>
  </p:clrMapOvr>
</p:sld>
</file>

<file path=ppt/slides/slide4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lstStyle/>
          <a:p>
            <a:pPr algn="just">
              <a:buNone/>
            </a:pPr>
            <a:r>
              <a:rPr lang="ru-RU" sz="3200" dirty="0" smtClean="0">
                <a:latin typeface="Times New Roman" pitchFamily="18" charset="0"/>
                <a:cs typeface="Times New Roman" pitchFamily="18" charset="0"/>
              </a:rPr>
              <a:t>Величина собственного капитала отражается в форме Бухгалтерский баланс, раздел </a:t>
            </a:r>
            <a:r>
              <a:rPr lang="en-US" sz="3200" dirty="0" smtClean="0">
                <a:latin typeface="Times New Roman" pitchFamily="18" charset="0"/>
                <a:cs typeface="Times New Roman" pitchFamily="18" charset="0"/>
              </a:rPr>
              <a:t>III </a:t>
            </a:r>
            <a:r>
              <a:rPr lang="ru-RU" sz="3200" dirty="0" smtClean="0">
                <a:latin typeface="Times New Roman" pitchFamily="18" charset="0"/>
                <a:cs typeface="Times New Roman" pitchFamily="18" charset="0"/>
              </a:rPr>
              <a:t>«Капитал и резервы» по строке 1300: уставный капитал – по строке 1310; добавочный капитал – по строке 1350; резервный капитал – по строке 1360; нераспределенная прибыль – по строке 1370. Кроме того информация о движении капитала организации отражается в  «Отчете об изменениях капитала» в составе годовой бухгалтерской отчетности.</a:t>
            </a:r>
          </a:p>
          <a:p>
            <a:endParaRPr lang="ru-RU" dirty="0"/>
          </a:p>
        </p:txBody>
      </p:sp>
    </p:spTree>
  </p:cSld>
  <p:clrMapOvr>
    <a:masterClrMapping/>
  </p:clrMapOvr>
</p:sld>
</file>

<file path=ppt/slides/slide4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2.Уставный капитал, его формирование и учет.</a:t>
            </a:r>
            <a:r>
              <a:rPr lang="ru-RU" b="1" dirty="0" smtClean="0"/>
              <a:t/>
            </a:r>
            <a:br>
              <a:rPr lang="ru-RU" b="1" dirty="0" smtClean="0"/>
            </a:br>
            <a:endParaRPr lang="ru-RU" dirty="0"/>
          </a:p>
        </p:txBody>
      </p:sp>
      <p:sp>
        <p:nvSpPr>
          <p:cNvPr id="3" name="Содержимое 2"/>
          <p:cNvSpPr>
            <a:spLocks noGrp="1"/>
          </p:cNvSpPr>
          <p:nvPr>
            <p:ph sz="quarter" idx="1"/>
          </p:nvPr>
        </p:nvSpPr>
        <p:spPr>
          <a:xfrm>
            <a:off x="395536" y="980728"/>
            <a:ext cx="8147248" cy="5616624"/>
          </a:xfrm>
        </p:spPr>
        <p:txBody>
          <a:bodyPr>
            <a:normAutofit fontScale="62500" lnSpcReduction="20000"/>
          </a:bodyPr>
          <a:lstStyle/>
          <a:p>
            <a:pPr algn="just">
              <a:buNone/>
            </a:pPr>
            <a:r>
              <a:rPr lang="ru-RU" sz="3200" dirty="0" smtClean="0">
                <a:latin typeface="Times New Roman" pitchFamily="18" charset="0"/>
                <a:cs typeface="Times New Roman" pitchFamily="18" charset="0"/>
              </a:rPr>
              <a:t>В соответствии с 99 статьей ГК РФ, уставный капитал – это минимальный размер имущества организации, выступающий гарантом  интересов ее кредиторов и состоящий из совокупности вкладов ее участников. В зависимости от организационно – правовой формы уставный капитал может быть представлен в нескольких видах:</a:t>
            </a:r>
          </a:p>
          <a:p>
            <a:pPr algn="just">
              <a:buNone/>
            </a:pPr>
            <a:r>
              <a:rPr lang="ru-RU" sz="3200" dirty="0" smtClean="0">
                <a:latin typeface="Times New Roman" pitchFamily="18" charset="0"/>
                <a:cs typeface="Times New Roman" pitchFamily="18" charset="0"/>
              </a:rPr>
              <a:t>1. Уставный капитал (формируют акционерные общества и общества с ограниченной ответственностью) – это совокупность в денежном выражении вкладов учредителей в имущество организации при ее создании для обеспечения деятельности в размерах, определенных учредительными документами.</a:t>
            </a:r>
          </a:p>
          <a:p>
            <a:pPr algn="just">
              <a:buNone/>
            </a:pPr>
            <a:r>
              <a:rPr lang="ru-RU" sz="3200" dirty="0" smtClean="0">
                <a:latin typeface="Times New Roman" pitchFamily="18" charset="0"/>
                <a:cs typeface="Times New Roman" pitchFamily="18" charset="0"/>
              </a:rPr>
              <a:t>2. Складочный капитал – это совокупность вкладов участников полного товарищества или товарищества на вере, внесенных  товариществом для осуществления его хозяйственной деятельности.</a:t>
            </a:r>
          </a:p>
          <a:p>
            <a:pPr algn="just">
              <a:buNone/>
            </a:pPr>
            <a:r>
              <a:rPr lang="ru-RU" sz="3200" dirty="0" smtClean="0">
                <a:latin typeface="Times New Roman" pitchFamily="18" charset="0"/>
                <a:cs typeface="Times New Roman" pitchFamily="18" charset="0"/>
              </a:rPr>
              <a:t>3. Уставной фонд – (его формируют государственные и муниципальные унитарные предприятия)  совокупность основных и оборотных средств, выделенных предприятию государством или муниципальными органами.</a:t>
            </a:r>
          </a:p>
          <a:p>
            <a:pPr algn="just">
              <a:buNone/>
            </a:pPr>
            <a:r>
              <a:rPr lang="ru-RU" sz="3200" dirty="0" smtClean="0">
                <a:latin typeface="Times New Roman" pitchFamily="18" charset="0"/>
                <a:cs typeface="Times New Roman" pitchFamily="18" charset="0"/>
              </a:rPr>
              <a:t>4. Паевой фонд – совокупность паевых взносов членов производственного кооператива для совместного ведения предпринимательской деятельности.</a:t>
            </a:r>
          </a:p>
        </p:txBody>
      </p:sp>
    </p:spTree>
  </p:cSld>
  <p:clrMapOvr>
    <a:masterClrMapping/>
  </p:clrMapOvr>
</p:sld>
</file>

<file path=ppt/slides/slide4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219256"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Функции уставного капитала:</a:t>
            </a:r>
          </a:p>
          <a:p>
            <a:pPr marL="457200" lvl="0" indent="-457200" algn="just">
              <a:buFont typeface="+mj-lt"/>
              <a:buAutoNum type="arabicPeriod"/>
            </a:pPr>
            <a:r>
              <a:rPr lang="ru-RU" dirty="0" smtClean="0">
                <a:latin typeface="Times New Roman" pitchFamily="18" charset="0"/>
                <a:cs typeface="Times New Roman" pitchFamily="18" charset="0"/>
              </a:rPr>
              <a:t>уставный капитал является имущественной основой для деятельности организации, т.е. первоначальным или стартовым капиталом. Его размер определяется учредителями в зависимости от организационно-правовой формы предприятия: для ОАО, ГУП и МУП не менее 1000 МРОТ, для ЗАО, ООО и других организаций не менее 100 МРОТ;</a:t>
            </a:r>
          </a:p>
          <a:p>
            <a:pPr marL="457200" lvl="0" indent="-457200" algn="just">
              <a:buFont typeface="+mj-lt"/>
              <a:buAutoNum type="arabicPeriod"/>
            </a:pPr>
            <a:r>
              <a:rPr lang="ru-RU" dirty="0" smtClean="0">
                <a:latin typeface="Times New Roman" pitchFamily="18" charset="0"/>
                <a:cs typeface="Times New Roman" pitchFamily="18" charset="0"/>
              </a:rPr>
              <a:t>образование уставного капитала позволяет определить долю каждого учредителя в организации, этой доле соответствует количество голосов учредителя на общем собрании и размер его дохода;</a:t>
            </a:r>
          </a:p>
          <a:p>
            <a:pPr marL="457200" lvl="0" indent="-457200" algn="just">
              <a:buFont typeface="+mj-lt"/>
              <a:buAutoNum type="arabicPeriod"/>
            </a:pPr>
            <a:r>
              <a:rPr lang="ru-RU" dirty="0" smtClean="0">
                <a:latin typeface="Times New Roman" pitchFamily="18" charset="0"/>
                <a:cs typeface="Times New Roman" pitchFamily="18" charset="0"/>
              </a:rPr>
              <a:t>гарантийная, т.е. уставный капитал свидетельствует об определенной стоимости имущества, которым располагает организация, поэтому назначение уставного капитала гарантировать обязательства организации перед третьими лицами путем определения минимального размера имущества организации.</a:t>
            </a:r>
          </a:p>
          <a:p>
            <a:pPr algn="just">
              <a:buNone/>
            </a:pPr>
            <a:r>
              <a:rPr lang="ru-RU" dirty="0" smtClean="0">
                <a:latin typeface="Times New Roman" pitchFamily="18" charset="0"/>
                <a:cs typeface="Times New Roman" pitchFamily="18" charset="0"/>
              </a:rPr>
              <a:t>Величина уставного капитала отражается на </a:t>
            </a:r>
            <a:r>
              <a:rPr lang="ru-RU" i="1" dirty="0" smtClean="0">
                <a:latin typeface="Times New Roman" pitchFamily="18" charset="0"/>
                <a:cs typeface="Times New Roman" pitchFamily="18" charset="0"/>
              </a:rPr>
              <a:t>счете 80 «Уставный капитал»</a:t>
            </a:r>
            <a:r>
              <a:rPr lang="ru-RU" dirty="0" smtClean="0">
                <a:latin typeface="Times New Roman" pitchFamily="18" charset="0"/>
                <a:cs typeface="Times New Roman" pitchFamily="18" charset="0"/>
              </a:rPr>
              <a:t> (пассивный, фондовый). </a:t>
            </a:r>
            <a:endParaRPr lang="ru-RU"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88640"/>
            <a:ext cx="8892480" cy="6669360"/>
          </a:xfrm>
        </p:spPr>
        <p:txBody>
          <a:bodyPr>
            <a:normAutofit fontScale="92500" lnSpcReduction="20000"/>
          </a:bodyPr>
          <a:lstStyle/>
          <a:p>
            <a:pPr algn="just">
              <a:buNone/>
            </a:pPr>
            <a:r>
              <a:rPr lang="ru-RU" dirty="0" smtClean="0"/>
              <a:t>		</a:t>
            </a:r>
            <a:r>
              <a:rPr lang="ru-RU" sz="2800" dirty="0" smtClean="0"/>
              <a:t>В зависимости от целей деятельности организации подразделяются на коммерческие и некоммерческие. </a:t>
            </a:r>
          </a:p>
          <a:p>
            <a:pPr algn="just">
              <a:buNone/>
            </a:pPr>
            <a:r>
              <a:rPr lang="ru-RU" sz="2800" b="1" i="1" dirty="0" smtClean="0"/>
              <a:t>		Коммерческие организации</a:t>
            </a:r>
            <a:r>
              <a:rPr lang="ru-RU" sz="2800" dirty="0" smtClean="0"/>
              <a:t> в качестве основной цели своей деятельности преследуют получение прибыли. </a:t>
            </a:r>
          </a:p>
          <a:p>
            <a:pPr algn="just">
              <a:buNone/>
            </a:pPr>
            <a:r>
              <a:rPr lang="ru-RU" sz="2800" b="1" i="1" dirty="0" smtClean="0"/>
              <a:t>		Некоммерческие организации</a:t>
            </a:r>
            <a:r>
              <a:rPr lang="ru-RU" sz="2800" dirty="0" smtClean="0"/>
              <a:t> создаются для достижения социальных, благотворительных, культурных, образовательных, науч­ных целей, для охраны здоровья граждан, развития физической культуры и спорта, удовлетворения других нематериальных по­требностей граждан, защиты прав и законных интересов граждан и организаций, разрешения споров и конфликтов, оказания юридической помощи или других целей, связанных с достижением общественных благ. Некоммерческие организации также могут осуществлять коммерческую деятельность, но только для дости­жения целей, ради которых они созданы. </a:t>
            </a:r>
          </a:p>
        </p:txBody>
      </p:sp>
    </p:spTree>
  </p:cSld>
  <p:clrMapOvr>
    <a:masterClrMapping/>
  </p:clrMapOvr>
</p:sld>
</file>

<file path=ppt/slides/slide4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620688"/>
            <a:ext cx="8219256" cy="5544616"/>
          </a:xfrm>
        </p:spPr>
        <p:txBody>
          <a:bodyPr>
            <a:normAutofit/>
          </a:bodyPr>
          <a:lstStyle/>
          <a:p>
            <a:pPr algn="just">
              <a:buNone/>
            </a:pPr>
            <a:r>
              <a:rPr lang="ru-RU" dirty="0" smtClean="0">
                <a:latin typeface="Times New Roman" pitchFamily="18" charset="0"/>
                <a:cs typeface="Times New Roman" pitchFamily="18" charset="0"/>
              </a:rPr>
              <a:t>Величина уставного капитала, зарегистрированная в учредительных документах, отражается по </a:t>
            </a:r>
            <a:r>
              <a:rPr lang="ru-RU" i="1" dirty="0" smtClean="0">
                <a:latin typeface="Times New Roman" pitchFamily="18" charset="0"/>
                <a:cs typeface="Times New Roman" pitchFamily="18" charset="0"/>
              </a:rPr>
              <a:t>кредиту счета 80</a:t>
            </a:r>
            <a:r>
              <a:rPr lang="ru-RU" dirty="0" smtClean="0">
                <a:latin typeface="Times New Roman" pitchFamily="18" charset="0"/>
                <a:cs typeface="Times New Roman" pitchFamily="18" charset="0"/>
              </a:rPr>
              <a:t>, при этом оформляется проводка </a:t>
            </a:r>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(только после государственной регистрации).</a:t>
            </a:r>
          </a:p>
          <a:p>
            <a:pPr algn="just">
              <a:buNone/>
            </a:pPr>
            <a:r>
              <a:rPr lang="ru-RU" b="1" dirty="0" smtClean="0">
                <a:latin typeface="Times New Roman" pitchFamily="18" charset="0"/>
                <a:cs typeface="Times New Roman" pitchFamily="18" charset="0"/>
              </a:rPr>
              <a:t>Д-08, 10, 41, 50, 51, 52   К-75.1</a:t>
            </a:r>
            <a:r>
              <a:rPr lang="ru-RU" dirty="0" smtClean="0">
                <a:latin typeface="Times New Roman" pitchFamily="18" charset="0"/>
                <a:cs typeface="Times New Roman" pitchFamily="18" charset="0"/>
              </a:rPr>
              <a:t> при фактическом внесении вкладов учредителями.</a:t>
            </a:r>
          </a:p>
          <a:p>
            <a:pPr algn="just">
              <a:buNone/>
            </a:pPr>
            <a:r>
              <a:rPr lang="ru-RU" dirty="0" smtClean="0">
                <a:latin typeface="Times New Roman" pitchFamily="18" charset="0"/>
                <a:cs typeface="Times New Roman" pitchFamily="18" charset="0"/>
              </a:rPr>
              <a:t>Может различаться величина оценки имущества на момент фактического внесения вкладов и на момент регистрации учредительных документов, разница отражается на счете 83 «Добавочный капитал». Размер уставного капитала может быть изменен только по решению общего собрания учредителей. Изменения вносятся в устав организации и учредительный договор и регистрируются в государственных органах.</a:t>
            </a:r>
          </a:p>
          <a:p>
            <a:endParaRPr lang="ru-RU" dirty="0"/>
          </a:p>
        </p:txBody>
      </p:sp>
    </p:spTree>
  </p:cSld>
  <p:clrMapOvr>
    <a:masterClrMapping/>
  </p:clrMapOvr>
</p:sld>
</file>

<file path=ppt/slides/slide4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lnSpcReduction="10000"/>
          </a:bodyPr>
          <a:lstStyle/>
          <a:p>
            <a:pPr algn="just">
              <a:buNone/>
            </a:pPr>
            <a:r>
              <a:rPr lang="ru-RU" dirty="0" smtClean="0">
                <a:latin typeface="Times New Roman" pitchFamily="18" charset="0"/>
                <a:cs typeface="Times New Roman" pitchFamily="18" charset="0"/>
              </a:rPr>
              <a:t>Изменение уставного капитала может производиться как в сторону увеличения, так и в сторону уменьшения.</a:t>
            </a:r>
          </a:p>
          <a:p>
            <a:pPr algn="just">
              <a:buNone/>
            </a:pPr>
            <a:r>
              <a:rPr lang="ru-RU" dirty="0" smtClean="0">
                <a:latin typeface="Times New Roman" pitchFamily="18" charset="0"/>
                <a:cs typeface="Times New Roman" pitchFamily="18" charset="0"/>
              </a:rPr>
              <a:t>Увеличение уставного капитала возможно за счет:</a:t>
            </a:r>
          </a:p>
          <a:p>
            <a:pPr algn="just">
              <a:buNone/>
            </a:pPr>
            <a:r>
              <a:rPr lang="ru-RU" dirty="0" smtClean="0">
                <a:latin typeface="Times New Roman" pitchFamily="18" charset="0"/>
                <a:cs typeface="Times New Roman" pitchFamily="18" charset="0"/>
              </a:rPr>
              <a:t>1. выпуска дополнительных акций:</a:t>
            </a:r>
          </a:p>
          <a:p>
            <a:pPr algn="just"/>
            <a:r>
              <a:rPr lang="ru-RU" b="1" dirty="0" smtClean="0">
                <a:latin typeface="Times New Roman" pitchFamily="18" charset="0"/>
                <a:cs typeface="Times New Roman" pitchFamily="18" charset="0"/>
              </a:rPr>
              <a:t>Д-75.1   К-80 </a:t>
            </a:r>
            <a:r>
              <a:rPr lang="ru-RU" dirty="0" smtClean="0">
                <a:latin typeface="Times New Roman" pitchFamily="18" charset="0"/>
                <a:cs typeface="Times New Roman" pitchFamily="18" charset="0"/>
              </a:rPr>
              <a:t>на величину дополнительно выпущенных акций;</a:t>
            </a:r>
          </a:p>
          <a:p>
            <a:pPr algn="just"/>
            <a:r>
              <a:rPr lang="ru-RU" b="1" dirty="0" smtClean="0">
                <a:latin typeface="Times New Roman" pitchFamily="18" charset="0"/>
                <a:cs typeface="Times New Roman" pitchFamily="18" charset="0"/>
              </a:rPr>
              <a:t>Д-51, 52   К-75.1</a:t>
            </a:r>
            <a:r>
              <a:rPr lang="ru-RU" dirty="0" smtClean="0">
                <a:latin typeface="Times New Roman" pitchFamily="18" charset="0"/>
                <a:cs typeface="Times New Roman" pitchFamily="18" charset="0"/>
              </a:rPr>
              <a:t> внесены денежные средства в оплату акций;</a:t>
            </a:r>
          </a:p>
          <a:p>
            <a:pPr algn="just">
              <a:buNone/>
            </a:pPr>
            <a:r>
              <a:rPr lang="ru-RU" dirty="0" smtClean="0">
                <a:latin typeface="Times New Roman" pitchFamily="18" charset="0"/>
                <a:cs typeface="Times New Roman" pitchFamily="18" charset="0"/>
              </a:rPr>
              <a:t>2. внесения дополнительных вкладов участниками хозяйственных обществ товариществ:</a:t>
            </a:r>
          </a:p>
          <a:p>
            <a:pPr algn="just"/>
            <a:r>
              <a:rPr lang="ru-RU" b="1" dirty="0" smtClean="0">
                <a:latin typeface="Times New Roman" pitchFamily="18" charset="0"/>
                <a:cs typeface="Times New Roman" pitchFamily="18" charset="0"/>
              </a:rPr>
              <a:t>Д-08, 10, 41, 50, 51, 52   К-75.1</a:t>
            </a:r>
            <a:r>
              <a:rPr lang="ru-RU" dirty="0" smtClean="0">
                <a:latin typeface="Times New Roman" pitchFamily="18" charset="0"/>
                <a:cs typeface="Times New Roman" pitchFamily="18" charset="0"/>
              </a:rPr>
              <a:t> внесены дополнительные вклады участниками;</a:t>
            </a:r>
          </a:p>
          <a:p>
            <a:pPr algn="just"/>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увеличен уставный капитал на стоимость внесенных вкладов;</a:t>
            </a:r>
          </a:p>
          <a:p>
            <a:pPr algn="just">
              <a:buNone/>
            </a:pPr>
            <a:r>
              <a:rPr lang="ru-RU" dirty="0" smtClean="0">
                <a:latin typeface="Times New Roman" pitchFamily="18" charset="0"/>
                <a:cs typeface="Times New Roman" pitchFamily="18" charset="0"/>
              </a:rPr>
              <a:t>3. средств добавочного капитала:</a:t>
            </a:r>
          </a:p>
          <a:p>
            <a:pPr algn="just">
              <a:buNone/>
            </a:pPr>
            <a:r>
              <a:rPr lang="ru-RU" b="1" dirty="0" smtClean="0">
                <a:latin typeface="Times New Roman" pitchFamily="18" charset="0"/>
                <a:cs typeface="Times New Roman" pitchFamily="18" charset="0"/>
              </a:rPr>
              <a:t>Д- 83   К-80</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4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03232" cy="6213304"/>
          </a:xfrm>
        </p:spPr>
        <p:txBody>
          <a:bodyPr>
            <a:normAutofit/>
          </a:bodyPr>
          <a:lstStyle/>
          <a:p>
            <a:pPr algn="just">
              <a:buNone/>
            </a:pPr>
            <a:r>
              <a:rPr lang="ru-RU" sz="2600" dirty="0" smtClean="0">
                <a:latin typeface="Times New Roman" pitchFamily="18" charset="0"/>
                <a:cs typeface="Times New Roman" pitchFamily="18" charset="0"/>
              </a:rPr>
              <a:t>Уменьшение уставного капитала возможно за счет:</a:t>
            </a:r>
          </a:p>
          <a:p>
            <a:pPr algn="just">
              <a:buNone/>
            </a:pPr>
            <a:r>
              <a:rPr lang="ru-RU" sz="2600" dirty="0" smtClean="0">
                <a:latin typeface="Times New Roman" pitchFamily="18" charset="0"/>
                <a:cs typeface="Times New Roman" pitchFamily="18" charset="0"/>
              </a:rPr>
              <a:t>1. изъятия вклада учредителем:</a:t>
            </a:r>
          </a:p>
          <a:p>
            <a:pPr algn="just"/>
            <a:r>
              <a:rPr lang="ru-RU" sz="2600" b="1" dirty="0" smtClean="0">
                <a:latin typeface="Times New Roman" pitchFamily="18" charset="0"/>
                <a:cs typeface="Times New Roman" pitchFamily="18" charset="0"/>
              </a:rPr>
              <a:t>Д-75.1   К-50, 51, 52 </a:t>
            </a:r>
            <a:r>
              <a:rPr lang="ru-RU" sz="2600" dirty="0" smtClean="0">
                <a:latin typeface="Times New Roman" pitchFamily="18" charset="0"/>
                <a:cs typeface="Times New Roman" pitchFamily="18" charset="0"/>
              </a:rPr>
              <a:t>изъятие вклада;</a:t>
            </a:r>
          </a:p>
          <a:p>
            <a:pPr algn="just"/>
            <a:r>
              <a:rPr lang="ru-RU" sz="2600" b="1" dirty="0" smtClean="0">
                <a:latin typeface="Times New Roman" pitchFamily="18" charset="0"/>
                <a:cs typeface="Times New Roman" pitchFamily="18" charset="0"/>
              </a:rPr>
              <a:t>Д-80   К-75.1</a:t>
            </a:r>
            <a:r>
              <a:rPr lang="ru-RU" sz="2600" dirty="0" smtClean="0">
                <a:latin typeface="Times New Roman" pitchFamily="18" charset="0"/>
                <a:cs typeface="Times New Roman" pitchFamily="18" charset="0"/>
              </a:rPr>
              <a:t> уменьшен уставный капитал на величину изъятого вклада;</a:t>
            </a:r>
          </a:p>
          <a:p>
            <a:pPr algn="just">
              <a:buNone/>
            </a:pPr>
            <a:r>
              <a:rPr lang="ru-RU" sz="2600" dirty="0" smtClean="0">
                <a:latin typeface="Times New Roman" pitchFamily="18" charset="0"/>
                <a:cs typeface="Times New Roman" pitchFamily="18" charset="0"/>
              </a:rPr>
              <a:t>2. аннулирования собственных акций акционерным обществом:</a:t>
            </a:r>
          </a:p>
          <a:p>
            <a:pPr algn="just"/>
            <a:r>
              <a:rPr lang="ru-RU" sz="2600" b="1" dirty="0" smtClean="0">
                <a:latin typeface="Times New Roman" pitchFamily="18" charset="0"/>
                <a:cs typeface="Times New Roman" pitchFamily="18" charset="0"/>
              </a:rPr>
              <a:t>Д-81   К-50, 51, 52</a:t>
            </a:r>
            <a:r>
              <a:rPr lang="ru-RU" sz="2600" dirty="0" smtClean="0">
                <a:latin typeface="Times New Roman" pitchFamily="18" charset="0"/>
                <a:cs typeface="Times New Roman" pitchFamily="18" charset="0"/>
              </a:rPr>
              <a:t> выкуплены акции у акционеров;</a:t>
            </a:r>
          </a:p>
          <a:p>
            <a:pPr algn="just"/>
            <a:r>
              <a:rPr lang="ru-RU" sz="2600" b="1" dirty="0" smtClean="0">
                <a:latin typeface="Times New Roman" pitchFamily="18" charset="0"/>
                <a:cs typeface="Times New Roman" pitchFamily="18" charset="0"/>
              </a:rPr>
              <a:t>Д-80   К-81</a:t>
            </a:r>
            <a:r>
              <a:rPr lang="ru-RU" sz="2600" dirty="0" smtClean="0">
                <a:latin typeface="Times New Roman" pitchFamily="18" charset="0"/>
                <a:cs typeface="Times New Roman" pitchFamily="18" charset="0"/>
              </a:rPr>
              <a:t> аннулированы выкупленные акции;</a:t>
            </a:r>
          </a:p>
          <a:p>
            <a:pPr algn="just">
              <a:buNone/>
            </a:pPr>
            <a:r>
              <a:rPr lang="ru-RU" sz="2600" dirty="0" smtClean="0">
                <a:latin typeface="Times New Roman" pitchFamily="18" charset="0"/>
                <a:cs typeface="Times New Roman" pitchFamily="18" charset="0"/>
              </a:rPr>
              <a:t>3. уменьшения размеров вкладов или номинальной стоимости акций, при доведении размеров уставного капитала до величины чистых активов:</a:t>
            </a:r>
          </a:p>
          <a:p>
            <a:pPr algn="just">
              <a:buNone/>
            </a:pPr>
            <a:r>
              <a:rPr lang="ru-RU" sz="2600" b="1" dirty="0" smtClean="0">
                <a:latin typeface="Times New Roman" pitchFamily="18" charset="0"/>
                <a:cs typeface="Times New Roman" pitchFamily="18" charset="0"/>
              </a:rPr>
              <a:t>Д-80   К-83</a:t>
            </a:r>
            <a:r>
              <a:rPr lang="ru-RU" sz="2600" dirty="0" smtClean="0">
                <a:latin typeface="Times New Roman" pitchFamily="18" charset="0"/>
                <a:cs typeface="Times New Roman" pitchFamily="18" charset="0"/>
              </a:rPr>
              <a:t>.</a:t>
            </a:r>
          </a:p>
          <a:p>
            <a:endParaRPr lang="ru-RU" dirty="0"/>
          </a:p>
        </p:txBody>
      </p:sp>
    </p:spTree>
  </p:cSld>
  <p:clrMapOvr>
    <a:masterClrMapping/>
  </p:clrMapOvr>
</p:sld>
</file>

<file path=ppt/slides/slide4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7467600" cy="508918"/>
          </a:xfrm>
        </p:spPr>
        <p:txBody>
          <a:bodyPr>
            <a:normAutofit fontScale="90000"/>
          </a:bodyPr>
          <a:lstStyle/>
          <a:p>
            <a:pPr algn="ctr"/>
            <a:r>
              <a:rPr lang="ru-RU" sz="2700" b="1" i="1" dirty="0" smtClean="0"/>
              <a:t>2.1. Особенности учета расчетов по выделенному имуществу и распределению доходов на унитарном предприятии.</a:t>
            </a:r>
            <a:r>
              <a:rPr lang="ru-RU" dirty="0" smtClean="0"/>
              <a:t/>
            </a:r>
            <a:br>
              <a:rPr lang="ru-RU" dirty="0" smtClean="0"/>
            </a:br>
            <a:endParaRPr lang="ru-RU" dirty="0"/>
          </a:p>
        </p:txBody>
      </p:sp>
      <p:sp>
        <p:nvSpPr>
          <p:cNvPr id="3" name="Содержимое 2"/>
          <p:cNvSpPr>
            <a:spLocks noGrp="1"/>
          </p:cNvSpPr>
          <p:nvPr>
            <p:ph sz="quarter" idx="1"/>
          </p:nvPr>
        </p:nvSpPr>
        <p:spPr>
          <a:xfrm>
            <a:off x="457200" y="1124744"/>
            <a:ext cx="8291264" cy="5349208"/>
          </a:xfrm>
        </p:spPr>
        <p:txBody>
          <a:bodyPr>
            <a:normAutofit fontScale="92500" lnSpcReduction="10000"/>
          </a:bodyPr>
          <a:lstStyle/>
          <a:p>
            <a:pPr algn="just">
              <a:buNone/>
            </a:pPr>
            <a:r>
              <a:rPr lang="ru-RU" dirty="0" smtClean="0">
                <a:latin typeface="Times New Roman" pitchFamily="18" charset="0"/>
                <a:cs typeface="Times New Roman" pitchFamily="18" charset="0"/>
              </a:rPr>
              <a:t>Унитарные предприятия для учета расчетов с государственными и муниципальными органами по выделенному имуществу и распределению доходов используют </a:t>
            </a:r>
            <a:r>
              <a:rPr lang="ru-RU" i="1" dirty="0" smtClean="0">
                <a:latin typeface="Times New Roman" pitchFamily="18" charset="0"/>
                <a:cs typeface="Times New Roman" pitchFamily="18" charset="0"/>
              </a:rPr>
              <a:t>счет 75 «Расчеты с учредителями»</a:t>
            </a:r>
            <a:r>
              <a:rPr lang="ru-RU" dirty="0" smtClean="0">
                <a:latin typeface="Times New Roman" pitchFamily="18" charset="0"/>
                <a:cs typeface="Times New Roman" pitchFamily="18" charset="0"/>
              </a:rPr>
              <a:t>, к которому могут быть открыты субсчета:</a:t>
            </a:r>
          </a:p>
          <a:p>
            <a:pPr algn="just"/>
            <a:r>
              <a:rPr lang="ru-RU" b="1" i="1" dirty="0" smtClean="0">
                <a:latin typeface="Times New Roman" pitchFamily="18" charset="0"/>
                <a:cs typeface="Times New Roman" pitchFamily="18" charset="0"/>
              </a:rPr>
              <a:t>75.1 «Расчеты по выделенному имуществу»</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75.2 «Расчеты по выплате доходов»</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 первом субсчете учитываются расчеты предприятия с государственными органами или органами местного самоуправления по, передаваемому ему на баланс на праве хозяйственного ведения или оперативного управления, имуществу. При создании унитарного предприятия и наделении его имуществом в бухгалтерском учете предприятия делается запись:</a:t>
            </a:r>
          </a:p>
          <a:p>
            <a:pPr algn="just">
              <a:buNone/>
            </a:pPr>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фактическом получении унитарным предприятием имущества и денежных средств, оформляется запись</a:t>
            </a:r>
          </a:p>
          <a:p>
            <a:pPr algn="just">
              <a:buNone/>
            </a:pPr>
            <a:endParaRPr lang="ru-RU" dirty="0">
              <a:latin typeface="Times New Roman" pitchFamily="18" charset="0"/>
              <a:cs typeface="Times New Roman" pitchFamily="18" charset="0"/>
            </a:endParaRPr>
          </a:p>
        </p:txBody>
      </p:sp>
      <p:sp>
        <p:nvSpPr>
          <p:cNvPr id="4" name="Прямоугольник 3"/>
          <p:cNvSpPr/>
          <p:nvPr/>
        </p:nvSpPr>
        <p:spPr>
          <a:xfrm>
            <a:off x="467544" y="6488668"/>
            <a:ext cx="3260829" cy="369332"/>
          </a:xfrm>
          <a:prstGeom prst="rect">
            <a:avLst/>
          </a:prstGeom>
        </p:spPr>
        <p:txBody>
          <a:bodyPr wrap="square">
            <a:spAutoFit/>
          </a:bodyPr>
          <a:lstStyle/>
          <a:p>
            <a:pPr algn="just">
              <a:buNone/>
            </a:pPr>
            <a:r>
              <a:rPr lang="ru-RU" b="1" dirty="0" smtClean="0">
                <a:latin typeface="Times New Roman" pitchFamily="18" charset="0"/>
                <a:cs typeface="Times New Roman" pitchFamily="18" charset="0"/>
              </a:rPr>
              <a:t>Д-08, 10, 41, 50, 51, 52   К-75.1</a:t>
            </a:r>
            <a:r>
              <a:rPr lang="ru-RU" dirty="0" smtClean="0">
                <a:latin typeface="Times New Roman" pitchFamily="18" charset="0"/>
                <a:cs typeface="Times New Roman" pitchFamily="18" charset="0"/>
              </a:rPr>
              <a:t>.</a:t>
            </a:r>
          </a:p>
        </p:txBody>
      </p:sp>
    </p:spTree>
  </p:cSld>
  <p:clrMapOvr>
    <a:masterClrMapping/>
  </p:clrMapOvr>
</p:sld>
</file>

<file path=ppt/slides/slide4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8147248" cy="6525344"/>
          </a:xfrm>
        </p:spPr>
        <p:txBody>
          <a:bodyPr>
            <a:normAutofit fontScale="77500" lnSpcReduction="20000"/>
          </a:bodyPr>
          <a:lstStyle/>
          <a:p>
            <a:pPr algn="just">
              <a:buNone/>
            </a:pPr>
            <a:r>
              <a:rPr lang="ru-RU" dirty="0" smtClean="0">
                <a:latin typeface="Times New Roman" pitchFamily="18" charset="0"/>
                <a:cs typeface="Times New Roman" pitchFamily="18" charset="0"/>
              </a:rPr>
              <a:t>Наделение унитарного предприятия оборотными и </a:t>
            </a:r>
            <a:r>
              <a:rPr lang="ru-RU" dirty="0" err="1" smtClean="0">
                <a:latin typeface="Times New Roman" pitchFamily="18" charset="0"/>
                <a:cs typeface="Times New Roman" pitchFamily="18" charset="0"/>
              </a:rPr>
              <a:t>внеоборотными</a:t>
            </a:r>
            <a:r>
              <a:rPr lang="ru-RU" dirty="0" smtClean="0">
                <a:latin typeface="Times New Roman" pitchFamily="18" charset="0"/>
                <a:cs typeface="Times New Roman" pitchFamily="18" charset="0"/>
              </a:rPr>
              <a:t> активами без увеличения уставного фонда предприятия оформляется записью</a:t>
            </a:r>
          </a:p>
          <a:p>
            <a:pPr algn="just">
              <a:buNone/>
            </a:pPr>
            <a:r>
              <a:rPr lang="ru-RU" b="1" dirty="0" smtClean="0">
                <a:latin typeface="Times New Roman" pitchFamily="18" charset="0"/>
                <a:cs typeface="Times New Roman" pitchFamily="18" charset="0"/>
              </a:rPr>
              <a:t>Д-75.1   К-84</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фактическом получении унитарным предприятием оборотных и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 делается запись</a:t>
            </a:r>
          </a:p>
          <a:p>
            <a:pPr algn="just">
              <a:buNone/>
            </a:pPr>
            <a:r>
              <a:rPr lang="ru-RU" b="1" dirty="0" smtClean="0">
                <a:latin typeface="Times New Roman" pitchFamily="18" charset="0"/>
                <a:cs typeface="Times New Roman" pitchFamily="18" charset="0"/>
              </a:rPr>
              <a:t>Д-08, 10, 41, 50, 51   К-75.1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Изъятие у предприятия имущества и денежных средств оформляется записью</a:t>
            </a:r>
          </a:p>
          <a:p>
            <a:pPr algn="just">
              <a:buNone/>
            </a:pPr>
            <a:r>
              <a:rPr lang="ru-RU" b="1" dirty="0" smtClean="0">
                <a:latin typeface="Times New Roman" pitchFamily="18" charset="0"/>
                <a:cs typeface="Times New Roman" pitchFamily="18" charset="0"/>
              </a:rPr>
              <a:t>Д-75.1   К-01, 04, 10, 41, 50, 51</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и т.д.</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Одновременно уменьшается уставной фонд предприятия на величину изъятого имущества</a:t>
            </a:r>
          </a:p>
          <a:p>
            <a:pPr algn="just">
              <a:buNone/>
            </a:pPr>
            <a:r>
              <a:rPr lang="ru-RU" b="1" dirty="0" smtClean="0">
                <a:latin typeface="Times New Roman" pitchFamily="18" charset="0"/>
                <a:cs typeface="Times New Roman" pitchFamily="18" charset="0"/>
              </a:rPr>
              <a:t>Д-80   К-75.1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выделении средств целевого назначения, унитарному предприятию государством или муниципальным органом выделенные средства отражаются:</a:t>
            </a:r>
          </a:p>
          <a:p>
            <a:pPr algn="just">
              <a:buNone/>
            </a:pPr>
            <a:r>
              <a:rPr lang="ru-RU" b="1" dirty="0" smtClean="0">
                <a:latin typeface="Times New Roman" pitchFamily="18" charset="0"/>
                <a:cs typeface="Times New Roman" pitchFamily="18" charset="0"/>
              </a:rPr>
              <a:t>Д-75.1   К-86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фактическое поступлении денежных средств:</a:t>
            </a:r>
          </a:p>
          <a:p>
            <a:pPr algn="just">
              <a:buNone/>
            </a:pPr>
            <a:r>
              <a:rPr lang="ru-RU" b="1" dirty="0" smtClean="0">
                <a:latin typeface="Times New Roman" pitchFamily="18" charset="0"/>
                <a:cs typeface="Times New Roman" pitchFamily="18" charset="0"/>
              </a:rPr>
              <a:t>Д-51, 52   К-75.1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 втором субсчете учитывают расчеты унитарного предприятия с государственными органами и органами местного самоуправления по причитающимся им доходам по результатам деятельности унитарного предприятия.</a:t>
            </a:r>
          </a:p>
        </p:txBody>
      </p:sp>
    </p:spTree>
  </p:cSld>
  <p:clrMapOvr>
    <a:masterClrMapping/>
  </p:clrMapOvr>
</p:sld>
</file>

<file path=ppt/slides/slide4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8075240" cy="6597352"/>
          </a:xfrm>
        </p:spPr>
        <p:txBody>
          <a:bodyPr>
            <a:normAutofit fontScale="85000" lnSpcReduction="10000"/>
          </a:bodyPr>
          <a:lstStyle/>
          <a:p>
            <a:pPr algn="just">
              <a:buNone/>
            </a:pPr>
            <a:r>
              <a:rPr lang="ru-RU" dirty="0" smtClean="0">
                <a:latin typeface="Times New Roman" pitchFamily="18" charset="0"/>
                <a:cs typeface="Times New Roman" pitchFamily="18" charset="0"/>
              </a:rPr>
              <a:t>Начисление доходов в учете унитарного предприятия отражается:</a:t>
            </a:r>
          </a:p>
          <a:p>
            <a:pPr algn="just">
              <a:buNone/>
            </a:pPr>
            <a:r>
              <a:rPr lang="ru-RU" b="1" dirty="0" smtClean="0">
                <a:latin typeface="Times New Roman" pitchFamily="18" charset="0"/>
                <a:cs typeface="Times New Roman" pitchFamily="18" charset="0"/>
              </a:rPr>
              <a:t>Д-84   К-75.2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Перечисление доходов государственному или муниципальному органу:</a:t>
            </a:r>
          </a:p>
          <a:p>
            <a:pPr algn="just">
              <a:buNone/>
            </a:pPr>
            <a:r>
              <a:rPr lang="ru-RU" b="1" dirty="0" smtClean="0">
                <a:latin typeface="Times New Roman" pitchFamily="18" charset="0"/>
                <a:cs typeface="Times New Roman" pitchFamily="18" charset="0"/>
              </a:rPr>
              <a:t>Д-75.2   К-51, 52</a:t>
            </a:r>
            <a:r>
              <a:rPr lang="ru-RU" dirty="0" smtClean="0">
                <a:latin typeface="Times New Roman" pitchFamily="18" charset="0"/>
                <a:cs typeface="Times New Roman" pitchFamily="18" charset="0"/>
              </a:rPr>
              <a:t>.</a:t>
            </a:r>
          </a:p>
          <a:p>
            <a:pPr algn="just">
              <a:buNone/>
            </a:pPr>
            <a:r>
              <a:rPr lang="ru-RU" sz="3300" b="1" i="1" dirty="0" smtClean="0">
                <a:latin typeface="Times New Roman" pitchFamily="18" charset="0"/>
                <a:cs typeface="Times New Roman" pitchFamily="18" charset="0"/>
              </a:rPr>
              <a:t>2.2. Особенности учета капитала и прибыли (убытка) в товариществах и кооперативах.</a:t>
            </a:r>
            <a:endParaRPr lang="ru-RU" sz="33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В хозяйственных товариществах внесенный капитал учитывается как долевой. На каждого участника открывают отдельный аналитический счет, на котором учитывают сумму, внесенную участником в виде денежных средств или иного имущества. Вносимое имущество обычно оценивают по рыночным ценам, цены согласовываются между участниками.</a:t>
            </a:r>
          </a:p>
          <a:p>
            <a:pPr algn="just">
              <a:buNone/>
            </a:pPr>
            <a:r>
              <a:rPr lang="ru-RU" dirty="0" smtClean="0">
                <a:latin typeface="Times New Roman" pitchFamily="18" charset="0"/>
                <a:cs typeface="Times New Roman" pitchFamily="18" charset="0"/>
              </a:rPr>
              <a:t>При выбытии члена товарищества ему выплачивают часть стоимости имущества пропорционально его доли в складочном капитале. Полученная прибыль распределяется между всеми членами товарищества, как правило, пропорционально их долям в складочном капитале, убытки распределяются таким же образом. При наличии убытков и уменьшении вследствие этого стоимости имущества до величины ниже складочного капитала, полученную затем прибыль не распределяют до тех пор пока чистая стоимость имущества не превысит складочный капитал. </a:t>
            </a:r>
          </a:p>
        </p:txBody>
      </p:sp>
    </p:spTree>
  </p:cSld>
  <p:clrMapOvr>
    <a:masterClrMapping/>
  </p:clrMapOvr>
</p:sld>
</file>

<file path=ppt/slides/slide4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Для обобщения информации о состоянии и движении складочного капитала используется </a:t>
            </a:r>
            <a:r>
              <a:rPr lang="ru-RU" i="1" dirty="0" smtClean="0">
                <a:latin typeface="Times New Roman" pitchFamily="18" charset="0"/>
                <a:cs typeface="Times New Roman" pitchFamily="18" charset="0"/>
              </a:rPr>
              <a:t>счет 80 «Складочный капитал»</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Расчеты с участниками по вкладу в складочный капитал отражаются записью</a:t>
            </a:r>
          </a:p>
          <a:p>
            <a:pPr algn="just">
              <a:buNone/>
            </a:pPr>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Поступившие в счет вклада денежные средства и иные виды имущества отражают:</a:t>
            </a:r>
          </a:p>
          <a:p>
            <a:pPr algn="just">
              <a:buNone/>
            </a:pPr>
            <a:r>
              <a:rPr lang="ru-RU" b="1" dirty="0" smtClean="0">
                <a:latin typeface="Times New Roman" pitchFamily="18" charset="0"/>
                <a:cs typeface="Times New Roman" pitchFamily="18" charset="0"/>
              </a:rPr>
              <a:t>Д-08, 10, 41, 50, 51   К-75.1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Величина складочного капитала не является фиксированной и может изменяться. По окончании года сальдо по </a:t>
            </a:r>
            <a:r>
              <a:rPr lang="ru-RU" i="1" dirty="0" smtClean="0">
                <a:latin typeface="Times New Roman" pitchFamily="18" charset="0"/>
                <a:cs typeface="Times New Roman" pitchFamily="18" charset="0"/>
              </a:rPr>
              <a:t>99 счету</a:t>
            </a:r>
            <a:r>
              <a:rPr lang="ru-RU" dirty="0" smtClean="0">
                <a:latin typeface="Times New Roman" pitchFamily="18" charset="0"/>
                <a:cs typeface="Times New Roman" pitchFamily="18" charset="0"/>
              </a:rPr>
              <a:t> списывают на </a:t>
            </a:r>
            <a:r>
              <a:rPr lang="ru-RU" i="1" dirty="0" smtClean="0">
                <a:latin typeface="Times New Roman" pitchFamily="18" charset="0"/>
                <a:cs typeface="Times New Roman" pitchFamily="18" charset="0"/>
              </a:rPr>
              <a:t>80 счет</a:t>
            </a:r>
            <a:r>
              <a:rPr lang="ru-RU" dirty="0" smtClean="0">
                <a:latin typeface="Times New Roman" pitchFamily="18" charset="0"/>
                <a:cs typeface="Times New Roman" pitchFamily="18" charset="0"/>
              </a:rPr>
              <a:t> и распределяют пропорционально доли в складочном капитале. Участник полного товарищества может передать с согласия остальных его членов свою долю или часть доли в складочном капитале другому лицу, которое становится участником товарищества. В данном случае величина складочного капитала не изменяется, изменения отражаются только в аналитических счетах по учету складочного капитала.</a:t>
            </a:r>
          </a:p>
          <a:p>
            <a:endParaRPr lang="ru-RU" dirty="0"/>
          </a:p>
        </p:txBody>
      </p:sp>
    </p:spTree>
  </p:cSld>
  <p:clrMapOvr>
    <a:masterClrMapping/>
  </p:clrMapOvr>
</p:sld>
</file>

<file path=ppt/slides/slide4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931224" cy="6669360"/>
          </a:xfrm>
        </p:spPr>
        <p:txBody>
          <a:bodyPr>
            <a:normAutofit fontScale="77500" lnSpcReduction="20000"/>
          </a:bodyPr>
          <a:lstStyle/>
          <a:p>
            <a:pPr algn="just">
              <a:buNone/>
            </a:pPr>
            <a:r>
              <a:rPr lang="ru-RU" sz="2800" dirty="0" smtClean="0">
                <a:latin typeface="Times New Roman" pitchFamily="18" charset="0"/>
                <a:cs typeface="Times New Roman" pitchFamily="18" charset="0"/>
              </a:rPr>
              <a:t>При ликвидации товарищества его имущество распределяется между участниками следующим образом:</a:t>
            </a:r>
          </a:p>
          <a:p>
            <a:pPr algn="just">
              <a:buNone/>
            </a:pPr>
            <a:r>
              <a:rPr lang="ru-RU" sz="2800" dirty="0" smtClean="0">
                <a:latin typeface="Times New Roman" pitchFamily="18" charset="0"/>
                <a:cs typeface="Times New Roman" pitchFamily="18" charset="0"/>
              </a:rPr>
              <a:t>- если имущество продано с прибылью, то она распределяется сверх вкладов в долевой капитал между участниками пропорционально их долям в складочном капитале;</a:t>
            </a:r>
          </a:p>
          <a:p>
            <a:pPr algn="just">
              <a:buNone/>
            </a:pPr>
            <a:r>
              <a:rPr lang="ru-RU" sz="2800" dirty="0" smtClean="0">
                <a:latin typeface="Times New Roman" pitchFamily="18" charset="0"/>
                <a:cs typeface="Times New Roman" pitchFamily="18" charset="0"/>
              </a:rPr>
              <a:t>- если имущество продано с убытком, то сумма, полученная от продажи имущества, распределяется между участниками пропорционально их долям в складочном капитале (с уменьшением).</a:t>
            </a:r>
          </a:p>
          <a:p>
            <a:pPr algn="just">
              <a:buNone/>
            </a:pPr>
            <a:r>
              <a:rPr lang="ru-RU" sz="2800" dirty="0" smtClean="0">
                <a:latin typeface="Times New Roman" pitchFamily="18" charset="0"/>
                <a:cs typeface="Times New Roman" pitchFamily="18" charset="0"/>
              </a:rPr>
              <a:t>При превышении убытка над суммой складочного капитала, участники товарищества несут солидарную ответственность по обязательствам товарищества всем своим имуществом. Если некоторые участники товарищества не могут оплатить в своей доле долг, то он распределяется между другими участниками по соглашению между ними.</a:t>
            </a:r>
          </a:p>
          <a:p>
            <a:pPr algn="just">
              <a:buNone/>
            </a:pPr>
            <a:r>
              <a:rPr lang="ru-RU" sz="2800" dirty="0" smtClean="0">
                <a:latin typeface="Times New Roman" pitchFamily="18" charset="0"/>
                <a:cs typeface="Times New Roman" pitchFamily="18" charset="0"/>
              </a:rPr>
              <a:t>В кооперативах паевой фонд формируется за счет обязательных взносов членов кооператива,  а так перечисления части полученной прибыли в паевой фонд, включение в него прибыли капитализированной в имущество данного кооператива. На величину взносов членов кооператива в паевой фонд оформляют проводку</a:t>
            </a:r>
          </a:p>
          <a:p>
            <a:pPr algn="just">
              <a:buNone/>
            </a:pPr>
            <a:r>
              <a:rPr lang="ru-RU" sz="2800" b="1" dirty="0" smtClean="0">
                <a:latin typeface="Times New Roman" pitchFamily="18" charset="0"/>
                <a:cs typeface="Times New Roman" pitchFamily="18" charset="0"/>
              </a:rPr>
              <a:t>Д-75.1   К-80</a:t>
            </a:r>
            <a:r>
              <a:rPr lang="ru-RU" sz="2800" dirty="0" smtClean="0">
                <a:latin typeface="Times New Roman" pitchFamily="18" charset="0"/>
                <a:cs typeface="Times New Roman" pitchFamily="18" charset="0"/>
              </a:rPr>
              <a:t>.</a:t>
            </a:r>
          </a:p>
          <a:p>
            <a:endParaRPr lang="ru-RU" dirty="0"/>
          </a:p>
        </p:txBody>
      </p:sp>
    </p:spTree>
  </p:cSld>
  <p:clrMapOvr>
    <a:masterClrMapping/>
  </p:clrMapOvr>
</p:sld>
</file>

<file path=ppt/slides/slide4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7715200" cy="6597352"/>
          </a:xfrm>
        </p:spPr>
        <p:txBody>
          <a:bodyPr>
            <a:normAutofit fontScale="92500" lnSpcReduction="20000"/>
          </a:bodyPr>
          <a:lstStyle/>
          <a:p>
            <a:pPr algn="just">
              <a:buNone/>
            </a:pPr>
            <a:r>
              <a:rPr lang="ru-RU" dirty="0" smtClean="0">
                <a:latin typeface="Times New Roman" pitchFamily="18" charset="0"/>
                <a:cs typeface="Times New Roman" pitchFamily="18" charset="0"/>
              </a:rPr>
              <a:t>Прибыль кооператива распределяется между членами кооператива как правило пропорционально их паевым взносам или заработку. Другая часть прибыли направляется в паевой фонд</a:t>
            </a:r>
          </a:p>
          <a:p>
            <a:pPr algn="just">
              <a:buNone/>
            </a:pPr>
            <a:r>
              <a:rPr lang="ru-RU" b="1" dirty="0" smtClean="0">
                <a:latin typeface="Times New Roman" pitchFamily="18" charset="0"/>
                <a:cs typeface="Times New Roman" pitchFamily="18" charset="0"/>
              </a:rPr>
              <a:t>Д-99   К-80</a:t>
            </a:r>
            <a:r>
              <a:rPr lang="ru-RU" dirty="0" smtClean="0">
                <a:latin typeface="Times New Roman" pitchFamily="18" charset="0"/>
                <a:cs typeface="Times New Roman" pitchFamily="18" charset="0"/>
              </a:rPr>
              <a:t>, распределение прибыли происходит строго в соответствие с его уставом.</a:t>
            </a:r>
          </a:p>
          <a:p>
            <a:pPr algn="just">
              <a:buNone/>
            </a:pPr>
            <a:r>
              <a:rPr lang="ru-RU" dirty="0" smtClean="0">
                <a:latin typeface="Times New Roman" pitchFamily="18" charset="0"/>
                <a:cs typeface="Times New Roman" pitchFamily="18" charset="0"/>
              </a:rPr>
              <a:t>Образовавшиеся убытки члены кооператива обязаны в течение трех месяцев со дня утверждения ежегодного баланса покрыть путем дополнительных взносов. В случае невыполнения этой обязанности кооператив может быть ликвидирован в судебном порядке по требованию кредиторов. Члены потребительского кооператива несут субсидиарную ответственность по его обязательствам в пределах невнесенной части дополнительного взноса каждого из членов кооператива. Выбывшие члены кооператива имеют право на получение своего пая за счет паевого фонда. Кроме того, паевой фонд уменьшается за счет покрытия убытка непокрытого страховыми и резервными фондами. Операции по уменьшению паевого фонда отражаются </a:t>
            </a:r>
            <a:r>
              <a:rPr lang="ru-RU" b="1" dirty="0" smtClean="0">
                <a:latin typeface="Times New Roman" pitchFamily="18" charset="0"/>
                <a:cs typeface="Times New Roman" pitchFamily="18" charset="0"/>
              </a:rPr>
              <a:t>Д-80   К-99</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Аналитический учет паевого фонда осуществляется по лицевым счетам членов кооператива.</a:t>
            </a:r>
          </a:p>
        </p:txBody>
      </p:sp>
    </p:spTree>
  </p:cSld>
  <p:clrMapOvr>
    <a:masterClrMapping/>
  </p:clrMapOvr>
</p:sld>
</file>

<file path=ppt/slides/slide4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3.Добавочный капитал, его формирование и учет.</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fontScale="85000" lnSpcReduction="10000"/>
          </a:bodyPr>
          <a:lstStyle/>
          <a:p>
            <a:pPr algn="just">
              <a:buNone/>
            </a:pPr>
            <a:r>
              <a:rPr lang="ru-RU" dirty="0" smtClean="0">
                <a:latin typeface="Times New Roman" pitchFamily="18" charset="0"/>
                <a:cs typeface="Times New Roman" pitchFamily="18" charset="0"/>
              </a:rPr>
              <a:t>Для учета средств добавочного капитала используется </a:t>
            </a:r>
            <a:r>
              <a:rPr lang="ru-RU" i="1" dirty="0" smtClean="0">
                <a:latin typeface="Times New Roman" pitchFamily="18" charset="0"/>
                <a:cs typeface="Times New Roman" pitchFamily="18" charset="0"/>
              </a:rPr>
              <a:t>счет 83 «Добавочный капитал»</a:t>
            </a:r>
            <a:r>
              <a:rPr lang="ru-RU" dirty="0" smtClean="0">
                <a:latin typeface="Times New Roman" pitchFamily="18" charset="0"/>
                <a:cs typeface="Times New Roman" pitchFamily="18" charset="0"/>
              </a:rPr>
              <a:t>. Существует несколько источников формирования добавочно капитала:</a:t>
            </a:r>
          </a:p>
          <a:p>
            <a:pPr algn="just"/>
            <a:r>
              <a:rPr lang="ru-RU" dirty="0" smtClean="0">
                <a:latin typeface="Times New Roman" pitchFamily="18" charset="0"/>
                <a:cs typeface="Times New Roman" pitchFamily="18" charset="0"/>
              </a:rPr>
              <a:t>эмиссионный доход;</a:t>
            </a:r>
          </a:p>
          <a:p>
            <a:pPr algn="just"/>
            <a:r>
              <a:rPr lang="ru-RU" dirty="0" smtClean="0">
                <a:latin typeface="Times New Roman" pitchFamily="18" charset="0"/>
                <a:cs typeface="Times New Roman" pitchFamily="18" charset="0"/>
              </a:rPr>
              <a:t>сумма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a:t>
            </a:r>
          </a:p>
          <a:p>
            <a:pPr algn="just"/>
            <a:r>
              <a:rPr lang="ru-RU" dirty="0" smtClean="0">
                <a:latin typeface="Times New Roman" pitchFamily="18" charset="0"/>
                <a:cs typeface="Times New Roman" pitchFamily="18" charset="0"/>
              </a:rPr>
              <a:t>формирование курсовой разницы, связанной с формированием уставного капитала.</a:t>
            </a:r>
          </a:p>
          <a:p>
            <a:pPr algn="just">
              <a:buNone/>
            </a:pPr>
            <a:r>
              <a:rPr lang="ru-RU" dirty="0" smtClean="0">
                <a:latin typeface="Times New Roman" pitchFamily="18" charset="0"/>
                <a:cs typeface="Times New Roman" pitchFamily="18" charset="0"/>
              </a:rPr>
              <a:t>Эмиссионный доход – это средства, полученные акционерным обществом от продажи своих акций сверх  их номинальной стоимости. Эмиссионный доход отражается в бухгалтерском учете следующими проводками:</a:t>
            </a:r>
          </a:p>
          <a:p>
            <a:pPr algn="just"/>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зарегистрирована величина уставного капитала акционерного общества;</a:t>
            </a:r>
          </a:p>
          <a:p>
            <a:pPr algn="just"/>
            <a:r>
              <a:rPr lang="ru-RU" b="1" dirty="0" smtClean="0">
                <a:latin typeface="Times New Roman" pitchFamily="18" charset="0"/>
                <a:cs typeface="Times New Roman" pitchFamily="18" charset="0"/>
              </a:rPr>
              <a:t>Д-50, 51   К-75.1</a:t>
            </a:r>
            <a:r>
              <a:rPr lang="ru-RU" dirty="0" smtClean="0">
                <a:latin typeface="Times New Roman" pitchFamily="18" charset="0"/>
                <a:cs typeface="Times New Roman" pitchFamily="18" charset="0"/>
              </a:rPr>
              <a:t> внесены средства в оплату акций в размере превышающем их номинальную стоимость;</a:t>
            </a:r>
          </a:p>
          <a:p>
            <a:pPr algn="just"/>
            <a:r>
              <a:rPr lang="ru-RU" b="1" dirty="0" smtClean="0">
                <a:latin typeface="Times New Roman" pitchFamily="18" charset="0"/>
                <a:cs typeface="Times New Roman" pitchFamily="18" charset="0"/>
              </a:rPr>
              <a:t>Д-75.1   К-83</a:t>
            </a:r>
            <a:r>
              <a:rPr lang="ru-RU" dirty="0" smtClean="0">
                <a:latin typeface="Times New Roman" pitchFamily="18" charset="0"/>
                <a:cs typeface="Times New Roman" pitchFamily="18" charset="0"/>
              </a:rPr>
              <a:t> отражен эмиссионный доход, то есть разница между фактической и номинальной стоимостью акций. </a:t>
            </a:r>
          </a:p>
          <a:p>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fontScale="92500" lnSpcReduction="10000"/>
          </a:bodyPr>
          <a:lstStyle/>
          <a:p>
            <a:pPr algn="just">
              <a:buNone/>
            </a:pPr>
            <a:r>
              <a:rPr lang="ru-RU" dirty="0" smtClean="0"/>
              <a:t>		</a:t>
            </a:r>
            <a:r>
              <a:rPr lang="ru-RU" sz="3200" dirty="0" smtClean="0"/>
              <a:t>В настоящее время в РФ функционируют организации различных форм собственности: федеральной, муниципальной, акционерной, кооперативной, частной, каждая из которых может являться юридическим лицом. </a:t>
            </a:r>
          </a:p>
          <a:p>
            <a:pPr algn="just">
              <a:buNone/>
            </a:pPr>
            <a:r>
              <a:rPr lang="ru-RU" sz="3200" b="1" i="1" dirty="0" smtClean="0"/>
              <a:t>		Юридическим лицом</a:t>
            </a:r>
            <a:r>
              <a:rPr lang="ru-RU" sz="3200" dirty="0" smtClean="0"/>
              <a:t> признается организация, которая имеет в собственности, хозяйственном ведении или оперативном управлении обособленное имущество и отвечает по своим обязательствам этим имуществом, может от своего имени приобретать и осуществлять имущественные и личные неимущественные права, выполнять обязанности, быть истцом и ответчиком в суде. </a:t>
            </a:r>
            <a:endParaRPr lang="ru-RU" sz="3200" dirty="0"/>
          </a:p>
        </p:txBody>
      </p:sp>
    </p:spTree>
  </p:cSld>
  <p:clrMapOvr>
    <a:masterClrMapping/>
  </p:clrMapOvr>
</p:sld>
</file>

<file path=ppt/slides/slide4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fontScale="85000" lnSpcReduction="10000"/>
          </a:bodyPr>
          <a:lstStyle/>
          <a:p>
            <a:pPr algn="just">
              <a:buNone/>
            </a:pPr>
            <a:r>
              <a:rPr lang="ru-RU" dirty="0" smtClean="0">
                <a:latin typeface="Times New Roman" pitchFamily="18" charset="0"/>
                <a:cs typeface="Times New Roman" pitchFamily="18" charset="0"/>
              </a:rPr>
              <a:t>Сумма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 – это величина прироста стоимости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 за счет доведения ее до рыночной стоимости на момент переоценки. Сумма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 отражается </a:t>
            </a:r>
            <a:r>
              <a:rPr lang="ru-RU" b="1" dirty="0" smtClean="0">
                <a:latin typeface="Times New Roman" pitchFamily="18" charset="0"/>
                <a:cs typeface="Times New Roman" pitchFamily="18" charset="0"/>
              </a:rPr>
              <a:t>Д-01   К-83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соответствии с ПБУ 3/2006 под курсовыми </a:t>
            </a:r>
            <a:r>
              <a:rPr lang="ru-RU" dirty="0" err="1" smtClean="0">
                <a:latin typeface="Times New Roman" pitchFamily="18" charset="0"/>
                <a:cs typeface="Times New Roman" pitchFamily="18" charset="0"/>
              </a:rPr>
              <a:t>разницами</a:t>
            </a:r>
            <a:r>
              <a:rPr lang="ru-RU" dirty="0" smtClean="0">
                <a:latin typeface="Times New Roman" pitchFamily="18" charset="0"/>
                <a:cs typeface="Times New Roman" pitchFamily="18" charset="0"/>
              </a:rPr>
              <a:t> признают разность между рублевой оценкой задолженности учредителя по вкладу в уставный капитал в иностранной валюте по курсу ЦБ на дату фактического внесения вклада и рублевой оценкой этого вклада на дату регистрации учредительных документов.</a:t>
            </a:r>
          </a:p>
          <a:p>
            <a:pPr algn="just"/>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зарегистрирована величина уставного капитала;</a:t>
            </a:r>
          </a:p>
          <a:p>
            <a:pPr algn="just"/>
            <a:r>
              <a:rPr lang="ru-RU" b="1" dirty="0" smtClean="0">
                <a:latin typeface="Times New Roman" pitchFamily="18" charset="0"/>
                <a:cs typeface="Times New Roman" pitchFamily="18" charset="0"/>
              </a:rPr>
              <a:t>Д-52   К-75.1</a:t>
            </a:r>
            <a:r>
              <a:rPr lang="ru-RU" dirty="0" smtClean="0">
                <a:latin typeface="Times New Roman" pitchFamily="18" charset="0"/>
                <a:cs typeface="Times New Roman" pitchFamily="18" charset="0"/>
              </a:rPr>
              <a:t> внесена валюта в счет вклада в уставный капитал;</a:t>
            </a:r>
          </a:p>
          <a:p>
            <a:pPr algn="just"/>
            <a:r>
              <a:rPr lang="ru-RU" b="1" dirty="0" smtClean="0">
                <a:latin typeface="Times New Roman" pitchFamily="18" charset="0"/>
                <a:cs typeface="Times New Roman" pitchFamily="18" charset="0"/>
              </a:rPr>
              <a:t>Д-75.1   К-83</a:t>
            </a:r>
            <a:r>
              <a:rPr lang="ru-RU" dirty="0" smtClean="0">
                <a:latin typeface="Times New Roman" pitchFamily="18" charset="0"/>
                <a:cs typeface="Times New Roman" pitchFamily="18" charset="0"/>
              </a:rPr>
              <a:t> отражена курсовая разница при формировании уставного капитала.</a:t>
            </a:r>
          </a:p>
          <a:p>
            <a:pPr algn="just">
              <a:buNone/>
            </a:pPr>
            <a:r>
              <a:rPr lang="ru-RU" dirty="0" smtClean="0">
                <a:latin typeface="Times New Roman" pitchFamily="18" charset="0"/>
                <a:cs typeface="Times New Roman" pitchFamily="18" charset="0"/>
              </a:rPr>
              <a:t>Средства добавочного капитала могут быть использованы на следующие цели:</a:t>
            </a:r>
          </a:p>
          <a:p>
            <a:pPr algn="just"/>
            <a:r>
              <a:rPr lang="ru-RU" b="1" dirty="0" smtClean="0">
                <a:latin typeface="Times New Roman" pitchFamily="18" charset="0"/>
                <a:cs typeface="Times New Roman" pitchFamily="18" charset="0"/>
              </a:rPr>
              <a:t>Д-83   К-80 </a:t>
            </a:r>
            <a:r>
              <a:rPr lang="ru-RU" dirty="0" smtClean="0">
                <a:latin typeface="Times New Roman" pitchFamily="18" charset="0"/>
                <a:cs typeface="Times New Roman" pitchFamily="18" charset="0"/>
              </a:rPr>
              <a:t>на увеличение уставного капитала; </a:t>
            </a:r>
          </a:p>
          <a:p>
            <a:pPr algn="just"/>
            <a:r>
              <a:rPr lang="ru-RU" b="1" dirty="0" smtClean="0">
                <a:latin typeface="Times New Roman" pitchFamily="18" charset="0"/>
                <a:cs typeface="Times New Roman" pitchFamily="18" charset="0"/>
              </a:rPr>
              <a:t>Д-83   К-81</a:t>
            </a:r>
            <a:r>
              <a:rPr lang="ru-RU" dirty="0" smtClean="0">
                <a:latin typeface="Times New Roman" pitchFamily="18" charset="0"/>
                <a:cs typeface="Times New Roman" pitchFamily="18" charset="0"/>
              </a:rPr>
              <a:t> на выкуп акций по требованию акционеров при реорганизации акционерного общества (если величина уставного капитала не меняется);</a:t>
            </a:r>
          </a:p>
          <a:p>
            <a:pPr algn="just"/>
            <a:r>
              <a:rPr lang="ru-RU" b="1" dirty="0" smtClean="0">
                <a:latin typeface="Times New Roman" pitchFamily="18" charset="0"/>
                <a:cs typeface="Times New Roman" pitchFamily="18" charset="0"/>
              </a:rPr>
              <a:t>Д-83   К-01</a:t>
            </a:r>
            <a:r>
              <a:rPr lang="ru-RU" dirty="0" smtClean="0">
                <a:latin typeface="Times New Roman" pitchFamily="18" charset="0"/>
                <a:cs typeface="Times New Roman" pitchFamily="18" charset="0"/>
              </a:rPr>
              <a:t> на списание сумм уценки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активов.</a:t>
            </a:r>
          </a:p>
        </p:txBody>
      </p:sp>
    </p:spTree>
  </p:cSld>
  <p:clrMapOvr>
    <a:masterClrMapping/>
  </p:clrMapOvr>
</p:sld>
</file>

<file path=ppt/slides/slide4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4.Резервный капитал, его формирование и учет.</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539552" y="1412776"/>
            <a:ext cx="8208912" cy="5445224"/>
          </a:xfrm>
        </p:spPr>
        <p:txBody>
          <a:bodyPr>
            <a:normAutofit fontScale="85000" lnSpcReduction="20000"/>
          </a:bodyPr>
          <a:lstStyle/>
          <a:p>
            <a:pPr algn="just">
              <a:buNone/>
            </a:pPr>
            <a:r>
              <a:rPr lang="ru-RU" dirty="0" smtClean="0">
                <a:latin typeface="Times New Roman" pitchFamily="18" charset="0"/>
                <a:cs typeface="Times New Roman" pitchFamily="18" charset="0"/>
              </a:rPr>
              <a:t>Резервный капитал в обязательном порядке формируют акционерные общества в соответствие с действующим  законодательством. По своему усмотрению его могут создавать резервные капиталы другие организации. Резервный капитал формируется путем обязательных ежегодных отчислений от чистой прибыли до достижения размера установленного в уставе. Размер резервного капитала должен быть не менее 5 % от величины уставного капитала. Размер ежегодных отчислений от чистой прибыли должен быть не менее 5 % от величины чистой прибыли.</a:t>
            </a:r>
          </a:p>
          <a:p>
            <a:pPr algn="just">
              <a:buNone/>
            </a:pPr>
            <a:r>
              <a:rPr lang="ru-RU" dirty="0" smtClean="0">
                <a:latin typeface="Times New Roman" pitchFamily="18" charset="0"/>
                <a:cs typeface="Times New Roman" pitchFamily="18" charset="0"/>
              </a:rPr>
              <a:t>Для учета резервного капитала используется </a:t>
            </a:r>
            <a:r>
              <a:rPr lang="ru-RU" i="1" dirty="0" smtClean="0">
                <a:latin typeface="Times New Roman" pitchFamily="18" charset="0"/>
                <a:cs typeface="Times New Roman" pitchFamily="18" charset="0"/>
              </a:rPr>
              <a:t>счет 82 «Резервный капитал»</a:t>
            </a:r>
            <a:r>
              <a:rPr lang="ru-RU" dirty="0" smtClean="0">
                <a:latin typeface="Times New Roman" pitchFamily="18" charset="0"/>
                <a:cs typeface="Times New Roman" pitchFamily="18" charset="0"/>
              </a:rPr>
              <a:t>. Образование резервного капитала отражают записью</a:t>
            </a:r>
          </a:p>
          <a:p>
            <a:pPr algn="just">
              <a:buNone/>
            </a:pPr>
            <a:r>
              <a:rPr lang="ru-RU" b="1" dirty="0" smtClean="0">
                <a:latin typeface="Times New Roman" pitchFamily="18" charset="0"/>
                <a:cs typeface="Times New Roman" pitchFamily="18" charset="0"/>
              </a:rPr>
              <a:t>Д-84   К-82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Средства резервного капитала используются на следующие цели:</a:t>
            </a:r>
          </a:p>
          <a:p>
            <a:pPr algn="just"/>
            <a:r>
              <a:rPr lang="ru-RU" b="1" dirty="0" smtClean="0">
                <a:latin typeface="Times New Roman" pitchFamily="18" charset="0"/>
                <a:cs typeface="Times New Roman" pitchFamily="18" charset="0"/>
              </a:rPr>
              <a:t>Д-82   К-75.2 (70)</a:t>
            </a:r>
            <a:r>
              <a:rPr lang="ru-RU" dirty="0" smtClean="0">
                <a:latin typeface="Times New Roman" pitchFamily="18" charset="0"/>
                <a:cs typeface="Times New Roman" pitchFamily="18" charset="0"/>
              </a:rPr>
              <a:t> начислены дивиденды акционерам при отсутствии или недостаточности прибыли отчетного года;</a:t>
            </a:r>
          </a:p>
          <a:p>
            <a:pPr algn="just"/>
            <a:r>
              <a:rPr lang="ru-RU" b="1" dirty="0" smtClean="0">
                <a:latin typeface="Times New Roman" pitchFamily="18" charset="0"/>
                <a:cs typeface="Times New Roman" pitchFamily="18" charset="0"/>
              </a:rPr>
              <a:t>Д-82   К-84</a:t>
            </a:r>
            <a:r>
              <a:rPr lang="ru-RU" dirty="0" smtClean="0">
                <a:latin typeface="Times New Roman" pitchFamily="18" charset="0"/>
                <a:cs typeface="Times New Roman" pitchFamily="18" charset="0"/>
              </a:rPr>
              <a:t> на покрытие убытка за отчетный год;</a:t>
            </a:r>
          </a:p>
          <a:p>
            <a:pPr algn="just"/>
            <a:r>
              <a:rPr lang="ru-RU" b="1" dirty="0" smtClean="0">
                <a:latin typeface="Times New Roman" pitchFamily="18" charset="0"/>
                <a:cs typeface="Times New Roman" pitchFamily="18" charset="0"/>
              </a:rPr>
              <a:t>Д-82   К-84</a:t>
            </a:r>
            <a:r>
              <a:rPr lang="ru-RU" dirty="0" smtClean="0">
                <a:latin typeface="Times New Roman" pitchFamily="18" charset="0"/>
                <a:cs typeface="Times New Roman" pitchFamily="18" charset="0"/>
              </a:rPr>
              <a:t>;</a:t>
            </a:r>
          </a:p>
          <a:p>
            <a:pPr algn="just"/>
            <a:r>
              <a:rPr lang="ru-RU" b="1" dirty="0" smtClean="0">
                <a:latin typeface="Times New Roman" pitchFamily="18" charset="0"/>
                <a:cs typeface="Times New Roman" pitchFamily="18" charset="0"/>
              </a:rPr>
              <a:t>Д-66   К-51</a:t>
            </a:r>
            <a:r>
              <a:rPr lang="ru-RU" dirty="0" smtClean="0">
                <a:latin typeface="Times New Roman" pitchFamily="18" charset="0"/>
                <a:cs typeface="Times New Roman" pitchFamily="18" charset="0"/>
              </a:rPr>
              <a:t> на погашение облигаций общества.</a:t>
            </a:r>
          </a:p>
        </p:txBody>
      </p:sp>
    </p:spTree>
  </p:cSld>
  <p:clrMapOvr>
    <a:masterClrMapping/>
  </p:clrMapOvr>
</p:sld>
</file>

<file path=ppt/slides/slide4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5.Учет нераспределенной прибыли и непокрытого убытка.</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8"/>
            <a:ext cx="8147248" cy="5493224"/>
          </a:xfrm>
        </p:spPr>
        <p:txBody>
          <a:bodyPr>
            <a:normAutofit fontScale="92500" lnSpcReduction="20000"/>
          </a:bodyPr>
          <a:lstStyle/>
          <a:p>
            <a:pPr algn="just">
              <a:buNone/>
            </a:pPr>
            <a:r>
              <a:rPr lang="ru-RU" dirty="0" smtClean="0">
                <a:latin typeface="Times New Roman" pitchFamily="18" charset="0"/>
                <a:cs typeface="Times New Roman" pitchFamily="18" charset="0"/>
              </a:rPr>
              <a:t>Для учета нераспределенной прибыли используется </a:t>
            </a:r>
            <a:r>
              <a:rPr lang="ru-RU" i="1" dirty="0" smtClean="0">
                <a:latin typeface="Times New Roman" pitchFamily="18" charset="0"/>
                <a:cs typeface="Times New Roman" pitchFamily="18" charset="0"/>
              </a:rPr>
              <a:t>счет 84 «Нераспределенная прибыль (непокрытый убыток)»</a:t>
            </a:r>
            <a:r>
              <a:rPr lang="ru-RU" dirty="0" smtClean="0">
                <a:latin typeface="Times New Roman" pitchFamily="18" charset="0"/>
                <a:cs typeface="Times New Roman" pitchFamily="18" charset="0"/>
              </a:rPr>
              <a:t>. Конечным финансовым результатом деятельности предприятия за отчетный год является бухгалтерская прибыль или убыток или прибыль или убыток до налогообложения. Определяется путем сопоставления дебетового и кредитового оборотов по </a:t>
            </a:r>
            <a:r>
              <a:rPr lang="ru-RU" i="1" dirty="0" smtClean="0">
                <a:latin typeface="Times New Roman" pitchFamily="18" charset="0"/>
                <a:cs typeface="Times New Roman" pitchFamily="18" charset="0"/>
              </a:rPr>
              <a:t>счету 99</a:t>
            </a:r>
            <a:r>
              <a:rPr lang="ru-RU" dirty="0" smtClean="0">
                <a:latin typeface="Times New Roman" pitchFamily="18" charset="0"/>
                <a:cs typeface="Times New Roman" pitchFamily="18" charset="0"/>
              </a:rPr>
              <a:t> и складывается от прибыли и ли убытка от продаж и сальдо прочих доходов и расходов.</a:t>
            </a:r>
          </a:p>
          <a:p>
            <a:pPr algn="just">
              <a:buNone/>
            </a:pPr>
            <a:r>
              <a:rPr lang="ru-RU" dirty="0" smtClean="0">
                <a:latin typeface="Times New Roman" pitchFamily="18" charset="0"/>
                <a:cs typeface="Times New Roman" pitchFamily="18" charset="0"/>
              </a:rPr>
              <a:t>В течение года по </a:t>
            </a:r>
            <a:r>
              <a:rPr lang="ru-RU" i="1" dirty="0" smtClean="0">
                <a:latin typeface="Times New Roman" pitchFamily="18" charset="0"/>
                <a:cs typeface="Times New Roman" pitchFamily="18" charset="0"/>
              </a:rPr>
              <a:t>счету 99</a:t>
            </a:r>
            <a:r>
              <a:rPr lang="ru-RU" dirty="0" smtClean="0">
                <a:latin typeface="Times New Roman" pitchFamily="18" charset="0"/>
                <a:cs typeface="Times New Roman" pitchFamily="18" charset="0"/>
              </a:rPr>
              <a:t> делают записи:</a:t>
            </a:r>
          </a:p>
          <a:p>
            <a:pPr algn="just">
              <a:buNone/>
            </a:pPr>
            <a:r>
              <a:rPr lang="ru-RU" dirty="0" smtClean="0">
                <a:latin typeface="Times New Roman" pitchFamily="18" charset="0"/>
                <a:cs typeface="Times New Roman" pitchFamily="18" charset="0"/>
              </a:rPr>
              <a:t>1. Отражается финансовый результат от продаж:</a:t>
            </a:r>
          </a:p>
          <a:p>
            <a:pPr algn="just">
              <a:buNone/>
            </a:pPr>
            <a:r>
              <a:rPr lang="ru-RU" dirty="0" smtClean="0">
                <a:latin typeface="Times New Roman" pitchFamily="18" charset="0"/>
                <a:cs typeface="Times New Roman" pitchFamily="18" charset="0"/>
              </a:rPr>
              <a:t>а)</a:t>
            </a:r>
            <a:r>
              <a:rPr lang="ru-RU" b="1" dirty="0" smtClean="0">
                <a:latin typeface="Times New Roman" pitchFamily="18" charset="0"/>
                <a:cs typeface="Times New Roman" pitchFamily="18" charset="0"/>
              </a:rPr>
              <a:t> Д-90.9   К-99 </a:t>
            </a:r>
            <a:r>
              <a:rPr lang="ru-RU" dirty="0" smtClean="0">
                <a:latin typeface="Times New Roman" pitchFamily="18" charset="0"/>
                <a:cs typeface="Times New Roman" pitchFamily="18" charset="0"/>
              </a:rPr>
              <a:t>прибыль;</a:t>
            </a:r>
          </a:p>
          <a:p>
            <a:pPr algn="just">
              <a:buNone/>
            </a:pPr>
            <a:r>
              <a:rPr lang="ru-RU" dirty="0" smtClean="0">
                <a:latin typeface="Times New Roman" pitchFamily="18" charset="0"/>
                <a:cs typeface="Times New Roman" pitchFamily="18" charset="0"/>
              </a:rPr>
              <a:t>б)</a:t>
            </a:r>
            <a:r>
              <a:rPr lang="ru-RU" b="1" dirty="0" smtClean="0">
                <a:latin typeface="Times New Roman" pitchFamily="18" charset="0"/>
                <a:cs typeface="Times New Roman" pitchFamily="18" charset="0"/>
              </a:rPr>
              <a:t> Д-99   К-90.9 </a:t>
            </a:r>
            <a:r>
              <a:rPr lang="ru-RU" dirty="0" smtClean="0">
                <a:latin typeface="Times New Roman" pitchFamily="18" charset="0"/>
                <a:cs typeface="Times New Roman" pitchFamily="18" charset="0"/>
              </a:rPr>
              <a:t>убыток;</a:t>
            </a:r>
          </a:p>
          <a:p>
            <a:pPr algn="just">
              <a:buNone/>
            </a:pPr>
            <a:r>
              <a:rPr lang="ru-RU" dirty="0" smtClean="0">
                <a:latin typeface="Times New Roman" pitchFamily="18" charset="0"/>
                <a:cs typeface="Times New Roman" pitchFamily="18" charset="0"/>
              </a:rPr>
              <a:t>2. Отражается сальдо прочих доходов и расходов</a:t>
            </a:r>
          </a:p>
          <a:p>
            <a:pPr algn="just">
              <a:buNone/>
            </a:pPr>
            <a:r>
              <a:rPr lang="ru-RU" dirty="0" smtClean="0">
                <a:latin typeface="Times New Roman" pitchFamily="18" charset="0"/>
                <a:cs typeface="Times New Roman" pitchFamily="18" charset="0"/>
              </a:rPr>
              <a:t>а)</a:t>
            </a:r>
            <a:r>
              <a:rPr lang="ru-RU" b="1" dirty="0" smtClean="0">
                <a:latin typeface="Times New Roman" pitchFamily="18" charset="0"/>
                <a:cs typeface="Times New Roman" pitchFamily="18" charset="0"/>
              </a:rPr>
              <a:t> Д-91.9   К-99</a:t>
            </a:r>
            <a:r>
              <a:rPr lang="ru-RU" dirty="0" smtClean="0">
                <a:latin typeface="Times New Roman" pitchFamily="18" charset="0"/>
                <a:cs typeface="Times New Roman" pitchFamily="18" charset="0"/>
              </a:rPr>
              <a:t> прибыль от прочих операций;</a:t>
            </a:r>
          </a:p>
          <a:p>
            <a:pPr algn="just">
              <a:buNone/>
            </a:pPr>
            <a:r>
              <a:rPr lang="ru-RU" dirty="0" smtClean="0">
                <a:latin typeface="Times New Roman" pitchFamily="18" charset="0"/>
                <a:cs typeface="Times New Roman" pitchFamily="18" charset="0"/>
              </a:rPr>
              <a:t>б)</a:t>
            </a:r>
            <a:r>
              <a:rPr lang="ru-RU" b="1" dirty="0" smtClean="0">
                <a:latin typeface="Times New Roman" pitchFamily="18" charset="0"/>
                <a:cs typeface="Times New Roman" pitchFamily="18" charset="0"/>
              </a:rPr>
              <a:t> Д-99   К-91.9</a:t>
            </a:r>
            <a:r>
              <a:rPr lang="ru-RU" dirty="0" smtClean="0">
                <a:latin typeface="Times New Roman" pitchFamily="18" charset="0"/>
                <a:cs typeface="Times New Roman" pitchFamily="18" charset="0"/>
              </a:rPr>
              <a:t> убыток от прочих операций.</a:t>
            </a:r>
          </a:p>
          <a:p>
            <a:pPr algn="just">
              <a:buNone/>
            </a:pPr>
            <a:r>
              <a:rPr lang="ru-RU" dirty="0" smtClean="0">
                <a:latin typeface="Times New Roman" pitchFamily="18" charset="0"/>
                <a:cs typeface="Times New Roman" pitchFamily="18" charset="0"/>
              </a:rPr>
              <a:t>По </a:t>
            </a:r>
            <a:r>
              <a:rPr lang="ru-RU" i="1" dirty="0" smtClean="0">
                <a:latin typeface="Times New Roman" pitchFamily="18" charset="0"/>
                <a:cs typeface="Times New Roman" pitchFamily="18" charset="0"/>
              </a:rPr>
              <a:t>счету 99</a:t>
            </a:r>
            <a:r>
              <a:rPr lang="ru-RU" dirty="0" smtClean="0">
                <a:latin typeface="Times New Roman" pitchFamily="18" charset="0"/>
                <a:cs typeface="Times New Roman" pitchFamily="18" charset="0"/>
              </a:rPr>
              <a:t> отражается начисление налога на прибыль</a:t>
            </a:r>
          </a:p>
          <a:p>
            <a:pPr algn="just">
              <a:buNone/>
            </a:pPr>
            <a:r>
              <a:rPr lang="ru-RU" b="1" dirty="0" smtClean="0">
                <a:latin typeface="Times New Roman" pitchFamily="18" charset="0"/>
                <a:cs typeface="Times New Roman" pitchFamily="18" charset="0"/>
              </a:rPr>
              <a:t>Д-99   К-68</a:t>
            </a:r>
            <a:r>
              <a:rPr lang="ru-RU" dirty="0" smtClean="0">
                <a:latin typeface="Times New Roman" pitchFamily="18" charset="0"/>
                <a:cs typeface="Times New Roman" pitchFamily="18" charset="0"/>
              </a:rPr>
              <a:t>.</a:t>
            </a:r>
          </a:p>
          <a:p>
            <a:pPr>
              <a:buNone/>
            </a:pPr>
            <a:endParaRPr lang="ru-RU" dirty="0"/>
          </a:p>
        </p:txBody>
      </p:sp>
    </p:spTree>
  </p:cSld>
  <p:clrMapOvr>
    <a:masterClrMapping/>
  </p:clrMapOvr>
</p:sld>
</file>

<file path=ppt/slides/slide4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8147248" cy="6473952"/>
          </a:xfrm>
        </p:spPr>
        <p:txBody>
          <a:bodyPr>
            <a:normAutofit/>
          </a:bodyPr>
          <a:lstStyle/>
          <a:p>
            <a:pPr algn="just">
              <a:buNone/>
            </a:pPr>
            <a:r>
              <a:rPr lang="ru-RU" dirty="0" smtClean="0">
                <a:latin typeface="Times New Roman" pitchFamily="18" charset="0"/>
                <a:cs typeface="Times New Roman" pitchFamily="18" charset="0"/>
              </a:rPr>
              <a:t>В конце года производят реформацию баланса, т.е. закрывают </a:t>
            </a:r>
            <a:r>
              <a:rPr lang="ru-RU" i="1" dirty="0" smtClean="0">
                <a:latin typeface="Times New Roman" pitchFamily="18" charset="0"/>
                <a:cs typeface="Times New Roman" pitchFamily="18" charset="0"/>
              </a:rPr>
              <a:t>счет 99</a:t>
            </a:r>
            <a:r>
              <a:rPr lang="ru-RU" dirty="0" smtClean="0">
                <a:latin typeface="Times New Roman" pitchFamily="18" charset="0"/>
                <a:cs typeface="Times New Roman" pitchFamily="18" charset="0"/>
              </a:rPr>
              <a:t> на сумму конечного финансового результата деятельности предприятия. </a:t>
            </a:r>
          </a:p>
          <a:p>
            <a:pPr algn="just">
              <a:buNone/>
            </a:pPr>
            <a:r>
              <a:rPr lang="ru-RU" b="1" dirty="0" smtClean="0">
                <a:latin typeface="Times New Roman" pitchFamily="18" charset="0"/>
                <a:cs typeface="Times New Roman" pitchFamily="18" charset="0"/>
              </a:rPr>
              <a:t>Д-99   К-84 </a:t>
            </a:r>
            <a:r>
              <a:rPr lang="ru-RU" dirty="0" smtClean="0">
                <a:latin typeface="Times New Roman" pitchFamily="18" charset="0"/>
                <a:cs typeface="Times New Roman" pitchFamily="18" charset="0"/>
              </a:rPr>
              <a:t>в случае нераспределенной прибыли;</a:t>
            </a:r>
          </a:p>
          <a:p>
            <a:pPr algn="just">
              <a:buNone/>
            </a:pPr>
            <a:r>
              <a:rPr lang="ru-RU" b="1" dirty="0" smtClean="0">
                <a:latin typeface="Times New Roman" pitchFamily="18" charset="0"/>
                <a:cs typeface="Times New Roman" pitchFamily="18" charset="0"/>
              </a:rPr>
              <a:t>Д-84   К-99 </a:t>
            </a:r>
            <a:r>
              <a:rPr lang="ru-RU" dirty="0" smtClean="0">
                <a:latin typeface="Times New Roman" pitchFamily="18" charset="0"/>
                <a:cs typeface="Times New Roman" pitchFamily="18" charset="0"/>
              </a:rPr>
              <a:t>в случае непокрытого убытка.</a:t>
            </a:r>
          </a:p>
          <a:p>
            <a:pPr algn="just">
              <a:buNone/>
            </a:pPr>
            <a:r>
              <a:rPr lang="ru-RU" dirty="0" smtClean="0">
                <a:latin typeface="Times New Roman" pitchFamily="18" charset="0"/>
                <a:cs typeface="Times New Roman" pitchFamily="18" charset="0"/>
              </a:rPr>
              <a:t>Нераспределенная прибыль, выявленная по </a:t>
            </a:r>
            <a:r>
              <a:rPr lang="ru-RU" i="1" dirty="0" smtClean="0">
                <a:latin typeface="Times New Roman" pitchFamily="18" charset="0"/>
                <a:cs typeface="Times New Roman" pitchFamily="18" charset="0"/>
              </a:rPr>
              <a:t>кредиту 84 счета</a:t>
            </a:r>
            <a:r>
              <a:rPr lang="ru-RU" dirty="0" smtClean="0">
                <a:latin typeface="Times New Roman" pitchFamily="18" charset="0"/>
                <a:cs typeface="Times New Roman" pitchFamily="18" charset="0"/>
              </a:rPr>
              <a:t>, по решению собрания учредителей может быть направлена на:</a:t>
            </a:r>
          </a:p>
          <a:p>
            <a:pPr algn="just">
              <a:buNone/>
            </a:pPr>
            <a:r>
              <a:rPr lang="ru-RU" dirty="0" smtClean="0">
                <a:latin typeface="Times New Roman" pitchFamily="18" charset="0"/>
                <a:cs typeface="Times New Roman" pitchFamily="18" charset="0"/>
              </a:rPr>
              <a:t>1. формирование резервного капитала:</a:t>
            </a:r>
          </a:p>
          <a:p>
            <a:pPr algn="just">
              <a:buNone/>
            </a:pPr>
            <a:r>
              <a:rPr lang="ru-RU" b="1" dirty="0" smtClean="0">
                <a:latin typeface="Times New Roman" pitchFamily="18" charset="0"/>
                <a:cs typeface="Times New Roman" pitchFamily="18" charset="0"/>
              </a:rPr>
              <a:t>Д-84   К-82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2. начисление дивидендов и доходов учредителям:</a:t>
            </a:r>
          </a:p>
          <a:p>
            <a:pPr algn="just">
              <a:buNone/>
            </a:pPr>
            <a:r>
              <a:rPr lang="ru-RU" b="1" dirty="0" smtClean="0">
                <a:latin typeface="Times New Roman" pitchFamily="18" charset="0"/>
                <a:cs typeface="Times New Roman" pitchFamily="18" charset="0"/>
              </a:rPr>
              <a:t>Д-84   К-75.2 (70)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3. погашение убытка прошлых лет:</a:t>
            </a:r>
          </a:p>
          <a:p>
            <a:pPr algn="just">
              <a:buNone/>
            </a:pPr>
            <a:r>
              <a:rPr lang="ru-RU" b="1" dirty="0" smtClean="0">
                <a:latin typeface="Times New Roman" pitchFamily="18" charset="0"/>
                <a:cs typeface="Times New Roman" pitchFamily="18" charset="0"/>
              </a:rPr>
              <a:t>Д-84 «Нераспределенная прибыль отчетного года»  </a:t>
            </a:r>
          </a:p>
          <a:p>
            <a:pPr algn="just">
              <a:buNone/>
            </a:pPr>
            <a:r>
              <a:rPr lang="ru-RU" b="1" dirty="0" smtClean="0">
                <a:latin typeface="Times New Roman" pitchFamily="18" charset="0"/>
                <a:cs typeface="Times New Roman" pitchFamily="18" charset="0"/>
              </a:rPr>
              <a:t> К-84 «Непокрытый убыток прошлых лет».</a:t>
            </a:r>
            <a:endParaRPr lang="ru-RU" dirty="0">
              <a:latin typeface="Times New Roman" pitchFamily="18" charset="0"/>
              <a:cs typeface="Times New Roman" pitchFamily="18" charset="0"/>
            </a:endParaRPr>
          </a:p>
        </p:txBody>
      </p:sp>
    </p:spTree>
  </p:cSld>
  <p:clrMapOvr>
    <a:masterClrMapping/>
  </p:clrMapOvr>
</p:sld>
</file>

<file path=ppt/slides/slide4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075240" cy="6525344"/>
          </a:xfrm>
        </p:spPr>
        <p:txBody>
          <a:bodyPr>
            <a:normAutofit lnSpcReduction="10000"/>
          </a:bodyPr>
          <a:lstStyle/>
          <a:p>
            <a:pPr algn="just">
              <a:buNone/>
            </a:pPr>
            <a:r>
              <a:rPr lang="ru-RU" sz="2800" dirty="0" smtClean="0">
                <a:latin typeface="Times New Roman" pitchFamily="18" charset="0"/>
                <a:cs typeface="Times New Roman" pitchFamily="18" charset="0"/>
              </a:rPr>
              <a:t>Непокрытый убыток отчетного года, выявленный по </a:t>
            </a:r>
            <a:r>
              <a:rPr lang="ru-RU" sz="2800" i="1" dirty="0" smtClean="0">
                <a:latin typeface="Times New Roman" pitchFamily="18" charset="0"/>
                <a:cs typeface="Times New Roman" pitchFamily="18" charset="0"/>
              </a:rPr>
              <a:t>дебету счета 84</a:t>
            </a:r>
            <a:r>
              <a:rPr lang="ru-RU" sz="2800" dirty="0" smtClean="0">
                <a:latin typeface="Times New Roman" pitchFamily="18" charset="0"/>
                <a:cs typeface="Times New Roman" pitchFamily="18" charset="0"/>
              </a:rPr>
              <a:t>, по решению собрания учредителей может быть погашен за счет:</a:t>
            </a:r>
          </a:p>
          <a:p>
            <a:pPr algn="just">
              <a:buNone/>
            </a:pPr>
            <a:r>
              <a:rPr lang="ru-RU" sz="2800" dirty="0" smtClean="0">
                <a:latin typeface="Times New Roman" pitchFamily="18" charset="0"/>
                <a:cs typeface="Times New Roman" pitchFamily="18" charset="0"/>
              </a:rPr>
              <a:t>1. нераспределенной прибыли прошлых лет:</a:t>
            </a:r>
          </a:p>
          <a:p>
            <a:pPr algn="just">
              <a:buNone/>
            </a:pPr>
            <a:r>
              <a:rPr lang="ru-RU" sz="2800" b="1" dirty="0" smtClean="0">
                <a:latin typeface="Times New Roman" pitchFamily="18" charset="0"/>
                <a:cs typeface="Times New Roman" pitchFamily="18" charset="0"/>
              </a:rPr>
              <a:t>Д-84 «Нераспределенная прибыль прошлых лет»   К-84 «Непокрытый убыток отчетного года»</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2. средств резервного капитала:</a:t>
            </a:r>
          </a:p>
          <a:p>
            <a:pPr algn="just">
              <a:buNone/>
            </a:pPr>
            <a:r>
              <a:rPr lang="ru-RU" sz="2800" b="1" dirty="0" smtClean="0">
                <a:latin typeface="Times New Roman" pitchFamily="18" charset="0"/>
                <a:cs typeface="Times New Roman" pitchFamily="18" charset="0"/>
              </a:rPr>
              <a:t>Д-82   К-84</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3. целевых взносов учредителей:</a:t>
            </a:r>
          </a:p>
          <a:p>
            <a:pPr algn="just">
              <a:buNone/>
            </a:pPr>
            <a:r>
              <a:rPr lang="ru-RU" sz="2800" b="1" dirty="0" smtClean="0">
                <a:latin typeface="Times New Roman" pitchFamily="18" charset="0"/>
                <a:cs typeface="Times New Roman" pitchFamily="18" charset="0"/>
              </a:rPr>
              <a:t>Д-75.2   К-84</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Если убыток не погашается, он продолжает учитываться по </a:t>
            </a:r>
            <a:r>
              <a:rPr lang="ru-RU" sz="2800" i="1" dirty="0" smtClean="0">
                <a:latin typeface="Times New Roman" pitchFamily="18" charset="0"/>
                <a:cs typeface="Times New Roman" pitchFamily="18" charset="0"/>
              </a:rPr>
              <a:t>дебету 84 счета</a:t>
            </a:r>
            <a:r>
              <a:rPr lang="ru-RU" sz="2800" dirty="0" smtClean="0">
                <a:latin typeface="Times New Roman" pitchFamily="18" charset="0"/>
                <a:cs typeface="Times New Roman" pitchFamily="18" charset="0"/>
              </a:rPr>
              <a:t> до момента погашения. </a:t>
            </a:r>
          </a:p>
          <a:p>
            <a:endParaRPr lang="ru-RU" dirty="0"/>
          </a:p>
        </p:txBody>
      </p:sp>
    </p:spTree>
  </p:cSld>
  <p:clrMapOvr>
    <a:masterClrMapping/>
  </p:clrMapOvr>
</p:sld>
</file>

<file path=ppt/slides/slide4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868958"/>
          </a:xfrm>
        </p:spPr>
        <p:txBody>
          <a:bodyPr>
            <a:normAutofit fontScale="90000"/>
          </a:bodyPr>
          <a:lstStyle/>
          <a:p>
            <a:pPr lvl="0" algn="ctr"/>
            <a:r>
              <a:rPr lang="ru-RU" b="1" dirty="0" smtClean="0">
                <a:latin typeface="Times New Roman" pitchFamily="18" charset="0"/>
                <a:cs typeface="Times New Roman" pitchFamily="18" charset="0"/>
              </a:rPr>
              <a:t>6.Учет государственной помощи.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620688"/>
            <a:ext cx="7467600" cy="5853264"/>
          </a:xfrm>
        </p:spPr>
        <p:txBody>
          <a:bodyPr>
            <a:normAutofit fontScale="85000" lnSpcReduction="10000"/>
          </a:bodyPr>
          <a:lstStyle/>
          <a:p>
            <a:pPr algn="just">
              <a:buNone/>
            </a:pPr>
            <a:r>
              <a:rPr lang="ru-RU" dirty="0" smtClean="0">
                <a:latin typeface="Times New Roman" pitchFamily="18" charset="0"/>
                <a:cs typeface="Times New Roman" pitchFamily="18" charset="0"/>
              </a:rPr>
              <a:t>Порядок учета государственной помощи определен ПБУ 13/2000 «Учет государственной помощи». Согласно этому ПБУ, государственной помощью признается увеличение экономической выгоды организации в результате поступления от государства денежных средств или иного имущества. Поступающие бюджетные средства в учете подразделяют на две категории:</a:t>
            </a:r>
          </a:p>
          <a:p>
            <a:pPr algn="just"/>
            <a:r>
              <a:rPr lang="ru-RU" dirty="0" smtClean="0">
                <a:latin typeface="Times New Roman" pitchFamily="18" charset="0"/>
                <a:cs typeface="Times New Roman" pitchFamily="18" charset="0"/>
              </a:rPr>
              <a:t>Средства, направляемые на финансирование капитальных вложений;</a:t>
            </a:r>
          </a:p>
          <a:p>
            <a:pPr algn="just"/>
            <a:r>
              <a:rPr lang="ru-RU" dirty="0" smtClean="0">
                <a:latin typeface="Times New Roman" pitchFamily="18" charset="0"/>
                <a:cs typeface="Times New Roman" pitchFamily="18" charset="0"/>
              </a:rPr>
              <a:t>Средства, используемые для оплаты текущих расходов.</a:t>
            </a:r>
          </a:p>
          <a:p>
            <a:pPr algn="just">
              <a:buNone/>
            </a:pPr>
            <a:r>
              <a:rPr lang="ru-RU" dirty="0" smtClean="0">
                <a:latin typeface="Times New Roman" pitchFamily="18" charset="0"/>
                <a:cs typeface="Times New Roman" pitchFamily="18" charset="0"/>
              </a:rPr>
              <a:t>Предусмотрено два варианта принятия к учету государственной помощи:</a:t>
            </a:r>
          </a:p>
          <a:p>
            <a:pPr algn="just"/>
            <a:r>
              <a:rPr lang="ru-RU" dirty="0" smtClean="0">
                <a:latin typeface="Times New Roman" pitchFamily="18" charset="0"/>
                <a:cs typeface="Times New Roman" pitchFamily="18" charset="0"/>
              </a:rPr>
              <a:t>по мере фактического поступления бюджетных средств;</a:t>
            </a:r>
          </a:p>
          <a:p>
            <a:pPr algn="just"/>
            <a:r>
              <a:rPr lang="ru-RU" dirty="0" smtClean="0">
                <a:latin typeface="Times New Roman" pitchFamily="18" charset="0"/>
                <a:cs typeface="Times New Roman" pitchFamily="18" charset="0"/>
              </a:rPr>
              <a:t>как возникновение задолженности по бюджетным средствам.</a:t>
            </a:r>
          </a:p>
          <a:p>
            <a:pPr algn="just">
              <a:buNone/>
            </a:pPr>
            <a:r>
              <a:rPr lang="ru-RU" dirty="0" smtClean="0">
                <a:latin typeface="Times New Roman" pitchFamily="18" charset="0"/>
                <a:cs typeface="Times New Roman" pitchFamily="18" charset="0"/>
              </a:rPr>
              <a:t>При первом варианте принятия к учету бюджетных средств поступившие денежные средства оформляют бухгалтерской проводкой </a:t>
            </a:r>
            <a:r>
              <a:rPr lang="ru-RU" b="1" dirty="0" smtClean="0">
                <a:latin typeface="Times New Roman" pitchFamily="18" charset="0"/>
                <a:cs typeface="Times New Roman" pitchFamily="18" charset="0"/>
              </a:rPr>
              <a:t>Д-51, 55   К-86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Поступление имущества за счет бюджетных средств записывают в дебет счетов учета имущества </a:t>
            </a:r>
            <a:r>
              <a:rPr lang="ru-RU" b="1" dirty="0" smtClean="0">
                <a:latin typeface="Times New Roman" pitchFamily="18" charset="0"/>
                <a:cs typeface="Times New Roman" pitchFamily="18" charset="0"/>
              </a:rPr>
              <a:t>Д-08, 10   К-86</a:t>
            </a:r>
            <a:r>
              <a:rPr lang="ru-RU" dirty="0" smtClean="0">
                <a:latin typeface="Times New Roman" pitchFamily="18" charset="0"/>
                <a:cs typeface="Times New Roman" pitchFamily="18" charset="0"/>
              </a:rPr>
              <a:t>.</a:t>
            </a:r>
          </a:p>
        </p:txBody>
      </p:sp>
    </p:spTree>
  </p:cSld>
  <p:clrMapOvr>
    <a:masterClrMapping/>
  </p:clrMapOvr>
</p:sld>
</file>

<file path=ppt/slides/slide4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332656"/>
            <a:ext cx="7848872" cy="6336704"/>
          </a:xfrm>
        </p:spPr>
        <p:txBody>
          <a:bodyPr>
            <a:normAutofit fontScale="77500" lnSpcReduction="20000"/>
          </a:bodyPr>
          <a:lstStyle/>
          <a:p>
            <a:pPr algn="just">
              <a:buNone/>
            </a:pPr>
            <a:r>
              <a:rPr lang="ru-RU" dirty="0" smtClean="0">
                <a:latin typeface="Times New Roman" pitchFamily="18" charset="0"/>
                <a:cs typeface="Times New Roman" pitchFamily="18" charset="0"/>
              </a:rPr>
              <a:t>При втором варианте принятия к учету бюджетных средств, их выделение отражают как возникновение задолженности по целевым бюджетным средствам и оформляют бухгалтерской проводкой </a:t>
            </a:r>
            <a:r>
              <a:rPr lang="ru-RU" b="1" dirty="0" smtClean="0">
                <a:latin typeface="Times New Roman" pitchFamily="18" charset="0"/>
                <a:cs typeface="Times New Roman" pitchFamily="18" charset="0"/>
              </a:rPr>
              <a:t>Д-76   К-86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фактическом поступлении бюджетных средств делают записи </a:t>
            </a:r>
            <a:r>
              <a:rPr lang="ru-RU" b="1" dirty="0" smtClean="0">
                <a:latin typeface="Times New Roman" pitchFamily="18" charset="0"/>
                <a:cs typeface="Times New Roman" pitchFamily="18" charset="0"/>
              </a:rPr>
              <a:t>Д-51, 55, 08, 10   К-76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Бюджетные средства, использованные на финансирование капитальных вложений, списывают проводкой </a:t>
            </a:r>
            <a:r>
              <a:rPr lang="ru-RU" b="1" dirty="0" smtClean="0">
                <a:latin typeface="Times New Roman" pitchFamily="18" charset="0"/>
                <a:cs typeface="Times New Roman" pitchFamily="18" charset="0"/>
              </a:rPr>
              <a:t>Д-86   К-83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Бюджетные средства, использованные на финансирование текущих расходов, списывают </a:t>
            </a:r>
            <a:r>
              <a:rPr lang="ru-RU" b="1" dirty="0" smtClean="0">
                <a:latin typeface="Times New Roman" pitchFamily="18" charset="0"/>
                <a:cs typeface="Times New Roman" pitchFamily="18" charset="0"/>
              </a:rPr>
              <a:t>Д-86   К-98</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Бюджетные кредиты, предоставленные организации, отражаются в бухгалтерском учете в общем порядке. Поступление средств целевого финансирования отражается в бухучете </a:t>
            </a:r>
            <a:r>
              <a:rPr lang="ru-RU" b="1" dirty="0" smtClean="0">
                <a:latin typeface="Times New Roman" pitchFamily="18" charset="0"/>
                <a:cs typeface="Times New Roman" pitchFamily="18" charset="0"/>
              </a:rPr>
              <a:t>Д-76   К-86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фактическом получении средств целевого финансирования </a:t>
            </a:r>
            <a:r>
              <a:rPr lang="ru-RU" b="1" dirty="0" smtClean="0">
                <a:latin typeface="Times New Roman" pitchFamily="18" charset="0"/>
                <a:cs typeface="Times New Roman" pitchFamily="18" charset="0"/>
              </a:rPr>
              <a:t>Д-51, 55   К-76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Использование средств целевого финансирования отражают:</a:t>
            </a:r>
          </a:p>
          <a:p>
            <a:pPr algn="just"/>
            <a:r>
              <a:rPr lang="ru-RU" b="1" dirty="0" smtClean="0">
                <a:latin typeface="Times New Roman" pitchFamily="18" charset="0"/>
                <a:cs typeface="Times New Roman" pitchFamily="18" charset="0"/>
              </a:rPr>
              <a:t>Д-86   К-20, 23</a:t>
            </a:r>
            <a:r>
              <a:rPr lang="ru-RU" dirty="0" smtClean="0">
                <a:latin typeface="Times New Roman" pitchFamily="18" charset="0"/>
                <a:cs typeface="Times New Roman" pitchFamily="18" charset="0"/>
              </a:rPr>
              <a:t> при направлении средств на содержание некоммерческих организаций;</a:t>
            </a:r>
          </a:p>
          <a:p>
            <a:pPr algn="just"/>
            <a:r>
              <a:rPr lang="ru-RU" b="1" dirty="0" smtClean="0">
                <a:latin typeface="Times New Roman" pitchFamily="18" charset="0"/>
                <a:cs typeface="Times New Roman" pitchFamily="18" charset="0"/>
              </a:rPr>
              <a:t>Д-86   К-83</a:t>
            </a:r>
            <a:r>
              <a:rPr lang="ru-RU" dirty="0" smtClean="0">
                <a:latin typeface="Times New Roman" pitchFamily="18" charset="0"/>
                <a:cs typeface="Times New Roman" pitchFamily="18" charset="0"/>
              </a:rPr>
              <a:t> при использовании средств в качестве инвестиционных средств;</a:t>
            </a:r>
          </a:p>
          <a:p>
            <a:pPr algn="just"/>
            <a:r>
              <a:rPr lang="ru-RU" b="1" dirty="0" smtClean="0">
                <a:latin typeface="Times New Roman" pitchFamily="18" charset="0"/>
                <a:cs typeface="Times New Roman" pitchFamily="18" charset="0"/>
              </a:rPr>
              <a:t>Д-86   К-98</a:t>
            </a:r>
            <a:r>
              <a:rPr lang="ru-RU" dirty="0" smtClean="0">
                <a:latin typeface="Times New Roman" pitchFamily="18" charset="0"/>
                <a:cs typeface="Times New Roman" pitchFamily="18" charset="0"/>
              </a:rPr>
              <a:t> при использовании средств целевого финансирования на оплату текущих расходов коммерческой организации.</a:t>
            </a:r>
          </a:p>
          <a:p>
            <a:pPr algn="just">
              <a:buNone/>
            </a:pPr>
            <a:r>
              <a:rPr lang="ru-RU" dirty="0" smtClean="0">
                <a:latin typeface="Times New Roman" pitchFamily="18" charset="0"/>
                <a:cs typeface="Times New Roman" pitchFamily="18" charset="0"/>
              </a:rPr>
              <a:t>Аналитический учет по счету 86 ведется по назначению целевых средств и в разрезе источников их поступления. </a:t>
            </a:r>
          </a:p>
        </p:txBody>
      </p:sp>
    </p:spTree>
  </p:cSld>
  <p:clrMapOvr>
    <a:masterClrMapping/>
  </p:clrMapOvr>
</p:sld>
</file>

<file path=ppt/slides/slide4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467600" cy="1143000"/>
          </a:xfrm>
        </p:spPr>
        <p:txBody>
          <a:bodyPr>
            <a:noAutofit/>
          </a:bodyPr>
          <a:lstStyle/>
          <a:p>
            <a:pPr algn="ctr"/>
            <a:r>
              <a:rPr lang="ru-RU" sz="3200" b="1" dirty="0" smtClean="0">
                <a:latin typeface="Times New Roman" pitchFamily="18" charset="0"/>
                <a:cs typeface="Times New Roman" pitchFamily="18" charset="0"/>
              </a:rPr>
              <a:t>Тема 12. УЧЕТ ОБЯЗАТЕЛЬСТВ ПО ЗАЙМАМ И КРЕДИТАМ.</a:t>
            </a:r>
            <a:br>
              <a:rPr lang="ru-RU" sz="3200" b="1"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580800"/>
            <a:ext cx="7467600" cy="5277200"/>
          </a:xfrm>
        </p:spPr>
        <p:txBody>
          <a:bodyPr>
            <a:normAutofit/>
          </a:bodyPr>
          <a:lstStyle/>
          <a:p>
            <a:pPr marL="457200" indent="-457200" algn="just">
              <a:buFont typeface="+mj-lt"/>
              <a:buAutoNum type="arabicPeriod"/>
            </a:pPr>
            <a:r>
              <a:rPr lang="ru-RU" sz="2800" b="1" dirty="0" smtClean="0">
                <a:latin typeface="Times New Roman" pitchFamily="18" charset="0"/>
                <a:cs typeface="Times New Roman" pitchFamily="18" charset="0"/>
              </a:rPr>
              <a:t>Понятие кредитов и займов. Их отличительные особенности.</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Учет кредитов  банков.</a:t>
            </a:r>
            <a:endParaRPr lang="ru-RU" sz="2800" dirty="0" smtClean="0">
              <a:latin typeface="Times New Roman" pitchFamily="18" charset="0"/>
              <a:cs typeface="Times New Roman" pitchFamily="18" charset="0"/>
            </a:endParaRPr>
          </a:p>
          <a:p>
            <a:pPr marL="457200" lvl="0" indent="-457200" algn="just">
              <a:buFont typeface="+mj-lt"/>
              <a:buAutoNum type="arabicPeriod"/>
            </a:pPr>
            <a:r>
              <a:rPr lang="ru-RU" sz="2800" b="1" dirty="0" smtClean="0">
                <a:latin typeface="Times New Roman" pitchFamily="18" charset="0"/>
                <a:cs typeface="Times New Roman" pitchFamily="18" charset="0"/>
              </a:rPr>
              <a:t>Учет полученных займов.</a:t>
            </a:r>
            <a:endParaRPr lang="ru-RU" sz="2800" dirty="0" smtClean="0">
              <a:latin typeface="Times New Roman" pitchFamily="18" charset="0"/>
              <a:cs typeface="Times New Roman" pitchFamily="18" charset="0"/>
            </a:endParaRPr>
          </a:p>
          <a:p>
            <a:pPr algn="just">
              <a:buNone/>
            </a:pPr>
            <a:r>
              <a:rPr lang="ru-RU" sz="2800" dirty="0" smtClean="0">
                <a:latin typeface="Times New Roman" pitchFamily="18" charset="0"/>
                <a:cs typeface="Times New Roman" pitchFamily="18" charset="0"/>
              </a:rPr>
              <a:t> </a:t>
            </a:r>
          </a:p>
          <a:p>
            <a:pPr algn="just">
              <a:buNone/>
            </a:pPr>
            <a:r>
              <a:rPr lang="ru-RU" sz="2800" dirty="0" smtClean="0">
                <a:latin typeface="Times New Roman" pitchFamily="18" charset="0"/>
                <a:cs typeface="Times New Roman" pitchFamily="18" charset="0"/>
              </a:rPr>
              <a:t>Положение по бухгалтерскому учету «Учет расходов по займам и кредитам» (ПБУ 15/2008), утверждено приказом Минфина РФ от 06.10.2008 г. № 107н, в ред. от 08.11.2010 г. № 144н. </a:t>
            </a:r>
          </a:p>
          <a:p>
            <a:endParaRPr lang="ru-RU" dirty="0"/>
          </a:p>
        </p:txBody>
      </p:sp>
    </p:spTree>
  </p:cSld>
  <p:clrMapOvr>
    <a:masterClrMapping/>
  </p:clrMapOvr>
</p:sld>
</file>

<file path=ppt/slides/slide4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1.Понятие кредитов и займов. Их отличительные особенности.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7467600" cy="5493224"/>
          </a:xfrm>
        </p:spPr>
        <p:txBody>
          <a:bodyPr>
            <a:normAutofit lnSpcReduction="10000"/>
          </a:bodyPr>
          <a:lstStyle/>
          <a:p>
            <a:pPr algn="just">
              <a:buNone/>
            </a:pPr>
            <a:r>
              <a:rPr lang="ru-RU" dirty="0" smtClean="0">
                <a:latin typeface="Times New Roman" pitchFamily="18" charset="0"/>
                <a:cs typeface="Times New Roman" pitchFamily="18" charset="0"/>
              </a:rPr>
              <a:t>В соответствии с ГК РФ различают:</a:t>
            </a:r>
          </a:p>
          <a:p>
            <a:pPr algn="just">
              <a:buNone/>
            </a:pPr>
            <a:r>
              <a:rPr lang="ru-RU" dirty="0" smtClean="0">
                <a:latin typeface="Times New Roman" pitchFamily="18" charset="0"/>
                <a:cs typeface="Times New Roman" pitchFamily="18" charset="0"/>
              </a:rPr>
              <a:t>- кредитный договор;</a:t>
            </a:r>
          </a:p>
          <a:p>
            <a:pPr algn="just">
              <a:buNone/>
            </a:pPr>
            <a:r>
              <a:rPr lang="ru-RU" dirty="0" smtClean="0">
                <a:latin typeface="Times New Roman" pitchFamily="18" charset="0"/>
                <a:cs typeface="Times New Roman" pitchFamily="18" charset="0"/>
              </a:rPr>
              <a:t>- договор займа.</a:t>
            </a:r>
          </a:p>
          <a:p>
            <a:pPr algn="just">
              <a:buNone/>
            </a:pPr>
            <a:r>
              <a:rPr lang="ru-RU" dirty="0" smtClean="0">
                <a:latin typeface="Times New Roman" pitchFamily="18" charset="0"/>
                <a:cs typeface="Times New Roman" pitchFamily="18" charset="0"/>
              </a:rPr>
              <a:t>Согласно статье 819 ГК РФ по кредитному договору банк или иная кредитная организация обязуется предоставить денежные средства заемщику в размере и на условиях, предусмотренных договором, а заемщик обязуется вернуть полученную денежную сумму и уплатить проценты за нее.</a:t>
            </a:r>
          </a:p>
          <a:p>
            <a:pPr algn="just">
              <a:buNone/>
            </a:pPr>
            <a:r>
              <a:rPr lang="ru-RU" dirty="0" smtClean="0">
                <a:latin typeface="Times New Roman" pitchFamily="18" charset="0"/>
                <a:cs typeface="Times New Roman" pitchFamily="18" charset="0"/>
              </a:rPr>
              <a:t>Согласно статье 807 ГК РФ по договору одна сторона (займодавец) передает другой стороне (заемщику) деньги или другие вещи одного рода и качества, а заемщик обязуется вернуть займодавцу такую же сумму денег или равное количество других полученных им вещей того же рода и качества.</a:t>
            </a:r>
          </a:p>
          <a:p>
            <a:endParaRPr lang="ru-RU" dirty="0"/>
          </a:p>
        </p:txBody>
      </p:sp>
    </p:spTree>
  </p:cSld>
  <p:clrMapOvr>
    <a:masterClrMapping/>
  </p:clrMapOvr>
</p:sld>
</file>

<file path=ppt/slides/slide4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0"/>
            <a:ext cx="8712968" cy="6213304"/>
          </a:xfrm>
        </p:spPr>
        <p:txBody>
          <a:bodyPr>
            <a:noAutofit/>
          </a:bodyPr>
          <a:lstStyle/>
          <a:p>
            <a:pPr algn="just">
              <a:buNone/>
            </a:pPr>
            <a:r>
              <a:rPr lang="ru-RU" sz="2000" dirty="0" smtClean="0">
                <a:latin typeface="Times New Roman" pitchFamily="18" charset="0"/>
                <a:cs typeface="Times New Roman" pitchFamily="18" charset="0"/>
              </a:rPr>
              <a:t>Основные отличия кредитного договора от договора от договора займа:</a:t>
            </a:r>
          </a:p>
          <a:p>
            <a:pPr lvl="0" algn="just">
              <a:buNone/>
            </a:pPr>
            <a:r>
              <a:rPr lang="ru-RU" sz="2000" dirty="0" smtClean="0">
                <a:latin typeface="Times New Roman" pitchFamily="18" charset="0"/>
                <a:cs typeface="Times New Roman" pitchFamily="18" charset="0"/>
              </a:rPr>
              <a:t>Кредитором по кредитному договору является банк или иная кредитная организация, а займодавцем по договору займа может быть любое юридическое или физическое лицо.</a:t>
            </a:r>
          </a:p>
          <a:p>
            <a:pPr lvl="0" algn="just">
              <a:buNone/>
            </a:pPr>
            <a:r>
              <a:rPr lang="ru-RU" sz="2000" dirty="0" smtClean="0">
                <a:latin typeface="Times New Roman" pitchFamily="18" charset="0"/>
                <a:cs typeface="Times New Roman" pitchFamily="18" charset="0"/>
              </a:rPr>
              <a:t>Предметом кредитного договора является предоставление только денежных средств, а предметом договора займа – предоставление денежных средств и других вещей.</a:t>
            </a:r>
          </a:p>
          <a:p>
            <a:pPr lvl="0" algn="just">
              <a:buNone/>
            </a:pPr>
            <a:r>
              <a:rPr lang="ru-RU" sz="2000" dirty="0" smtClean="0">
                <a:latin typeface="Times New Roman" pitchFamily="18" charset="0"/>
                <a:cs typeface="Times New Roman" pitchFamily="18" charset="0"/>
              </a:rPr>
              <a:t>В соответствии со статьей 808 ГК РФ кредитный договор может быть заключен только в письменной форме, а договор займа, как в письменной, так и в устной форме (в устной – если заключается между физическими лицами на сумму в пределах 50 МРОТ, а так же если предметом договора являются не деньги, а другие вещи).</a:t>
            </a:r>
          </a:p>
          <a:p>
            <a:pPr lvl="0" algn="just">
              <a:buNone/>
            </a:pPr>
            <a:r>
              <a:rPr lang="ru-RU" sz="2000" dirty="0" smtClean="0">
                <a:latin typeface="Times New Roman" pitchFamily="18" charset="0"/>
                <a:cs typeface="Times New Roman" pitchFamily="18" charset="0"/>
              </a:rPr>
              <a:t>Кредитный договор не может быть беспроцентным. В соответствии со статьей 819 ГК РФ банк или иная кредитная организация получает проценты за предоставление кредита на условиях и в сроки, указанные в кредитном договоре. Договор займа может быть процентным и беспроцентным в зависимости от условий договора.</a:t>
            </a:r>
          </a:p>
          <a:p>
            <a:pPr lvl="0" algn="just">
              <a:buNone/>
            </a:pPr>
            <a:r>
              <a:rPr lang="ru-RU" sz="2000" dirty="0" smtClean="0">
                <a:latin typeface="Times New Roman" pitchFamily="18" charset="0"/>
                <a:cs typeface="Times New Roman" pitchFamily="18" charset="0"/>
              </a:rPr>
              <a:t>В отличие от банков организации не могут предоставлять заем из чужих денежных средств, временно у них находящихся.</a:t>
            </a:r>
          </a:p>
          <a:p>
            <a:pPr lvl="0" algn="just">
              <a:buNone/>
            </a:pPr>
            <a:r>
              <a:rPr lang="ru-RU" sz="2000" dirty="0" smtClean="0">
                <a:latin typeface="Times New Roman" pitchFamily="18" charset="0"/>
                <a:cs typeface="Times New Roman" pitchFamily="18" charset="0"/>
              </a:rPr>
              <a:t>Организации, не имеющие банковскую лицензию, не могут заниматься кредитной деятельностью систематически.</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9144000" cy="6858000"/>
          </a:xfrm>
        </p:spPr>
        <p:txBody>
          <a:bodyPr anchor="ctr">
            <a:normAutofit/>
          </a:bodyPr>
          <a:lstStyle/>
          <a:p>
            <a:pPr algn="just">
              <a:buNone/>
            </a:pPr>
            <a:r>
              <a:rPr lang="ru-RU" dirty="0" smtClean="0"/>
              <a:t>		</a:t>
            </a:r>
            <a:r>
              <a:rPr lang="ru-RU" sz="3200" dirty="0" smtClean="0"/>
              <a:t>Юридические лица, являющиеся коммерческими организациями, могут быть созданы в следующих организационно-правовых формах: </a:t>
            </a:r>
          </a:p>
          <a:p>
            <a:pPr algn="just"/>
            <a:r>
              <a:rPr lang="ru-RU" sz="2800" dirty="0" smtClean="0"/>
              <a:t> государственные и муниципальные унитарные предприятия; </a:t>
            </a:r>
          </a:p>
          <a:p>
            <a:pPr algn="just"/>
            <a:r>
              <a:rPr lang="ru-RU" sz="2800" dirty="0" smtClean="0"/>
              <a:t> производственные кооперативы;</a:t>
            </a:r>
          </a:p>
          <a:p>
            <a:pPr algn="just"/>
            <a:r>
              <a:rPr lang="ru-RU" sz="2800" dirty="0" smtClean="0"/>
              <a:t> хозяйственные товарищества (полные товарищества или товарищества на вере);</a:t>
            </a:r>
          </a:p>
          <a:p>
            <a:pPr algn="just"/>
            <a:r>
              <a:rPr lang="ru-RU" sz="2800" dirty="0" smtClean="0"/>
              <a:t> хозяйственные общества (акционерные общества, общества с ограниченной ответственностью или общества с дополнительной ответственностью).</a:t>
            </a:r>
            <a:endParaRPr lang="ru-RU" sz="2000" dirty="0"/>
          </a:p>
        </p:txBody>
      </p:sp>
    </p:spTree>
  </p:cSld>
  <p:clrMapOvr>
    <a:masterClrMapping/>
  </p:clrMapOvr>
</p:sld>
</file>

<file path=ppt/slides/slide4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sz="2600" dirty="0" smtClean="0">
                <a:latin typeface="Times New Roman" pitchFamily="18" charset="0"/>
                <a:cs typeface="Times New Roman" pitchFamily="18" charset="0"/>
              </a:rPr>
              <a:t>Для учета операций по получению и погашению кредитов и займов используется пассивные </a:t>
            </a:r>
            <a:r>
              <a:rPr lang="ru-RU" sz="2600" i="1" dirty="0" smtClean="0">
                <a:latin typeface="Times New Roman" pitchFamily="18" charset="0"/>
                <a:cs typeface="Times New Roman" pitchFamily="18" charset="0"/>
              </a:rPr>
              <a:t>счета 66 «Расчеты по краткосрочным кредитам и займам»</a:t>
            </a:r>
            <a:r>
              <a:rPr lang="ru-RU" sz="2600" dirty="0" smtClean="0">
                <a:latin typeface="Times New Roman" pitchFamily="18" charset="0"/>
                <a:cs typeface="Times New Roman" pitchFamily="18" charset="0"/>
              </a:rPr>
              <a:t>, </a:t>
            </a:r>
            <a:r>
              <a:rPr lang="ru-RU" sz="2600" i="1" dirty="0" smtClean="0">
                <a:latin typeface="Times New Roman" pitchFamily="18" charset="0"/>
                <a:cs typeface="Times New Roman" pitchFamily="18" charset="0"/>
              </a:rPr>
              <a:t>67 «Расчеты по долгосрочным кредитам и займам»</a:t>
            </a:r>
            <a:r>
              <a:rPr lang="ru-RU" sz="2600" dirty="0" smtClean="0">
                <a:latin typeface="Times New Roman" pitchFamily="18" charset="0"/>
                <a:cs typeface="Times New Roman" pitchFamily="18" charset="0"/>
              </a:rPr>
              <a:t>.</a:t>
            </a:r>
          </a:p>
          <a:p>
            <a:pPr algn="just">
              <a:buNone/>
            </a:pPr>
            <a:r>
              <a:rPr lang="ru-RU" sz="2600" dirty="0" smtClean="0">
                <a:latin typeface="Times New Roman" pitchFamily="18" charset="0"/>
                <a:cs typeface="Times New Roman" pitchFamily="18" charset="0"/>
              </a:rPr>
              <a:t>Сальдо по данным счетам кредитовое, отражает остаток непогашенной задолженности по займам и кредитам с учетом процентов, причитающихся к уплате.</a:t>
            </a:r>
          </a:p>
          <a:p>
            <a:pPr algn="just">
              <a:buNone/>
            </a:pPr>
            <a:r>
              <a:rPr lang="ru-RU" sz="2600" dirty="0" smtClean="0">
                <a:latin typeface="Times New Roman" pitchFamily="18" charset="0"/>
                <a:cs typeface="Times New Roman" pitchFamily="18" charset="0"/>
              </a:rPr>
              <a:t>Получение кредитов и займов отражают по </a:t>
            </a:r>
            <a:r>
              <a:rPr lang="ru-RU" sz="2600" i="1" dirty="0" smtClean="0">
                <a:latin typeface="Times New Roman" pitchFamily="18" charset="0"/>
                <a:cs typeface="Times New Roman" pitchFamily="18" charset="0"/>
              </a:rPr>
              <a:t>кредиту 66 и 67 счетов</a:t>
            </a:r>
            <a:r>
              <a:rPr lang="ru-RU" sz="2600" dirty="0" smtClean="0">
                <a:latin typeface="Times New Roman" pitchFamily="18" charset="0"/>
                <a:cs typeface="Times New Roman" pitchFamily="18" charset="0"/>
              </a:rPr>
              <a:t>, а погашение – по дебету.</a:t>
            </a:r>
          </a:p>
          <a:p>
            <a:pPr algn="just">
              <a:buNone/>
            </a:pPr>
            <a:r>
              <a:rPr lang="ru-RU" sz="2600" dirty="0" smtClean="0">
                <a:latin typeface="Times New Roman" pitchFamily="18" charset="0"/>
                <a:cs typeface="Times New Roman" pitchFamily="18" charset="0"/>
              </a:rPr>
              <a:t>В бухгалтерском балансе задолженность по кредитам и займам отражается в приложении к бухгалтерскому балансу</a:t>
            </a:r>
            <a:endParaRPr lang="ru-RU" sz="2600" dirty="0">
              <a:latin typeface="Times New Roman" pitchFamily="18" charset="0"/>
              <a:cs typeface="Times New Roman" pitchFamily="18" charset="0"/>
            </a:endParaRPr>
          </a:p>
        </p:txBody>
      </p:sp>
    </p:spTree>
  </p:cSld>
  <p:clrMapOvr>
    <a:masterClrMapping/>
  </p:clrMapOvr>
</p:sld>
</file>

<file path=ppt/slides/slide4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467600" cy="508918"/>
          </a:xfrm>
        </p:spPr>
        <p:txBody>
          <a:bodyPr>
            <a:normAutofit fontScale="90000"/>
          </a:bodyPr>
          <a:lstStyle/>
          <a:p>
            <a:pPr lvl="0" algn="ctr"/>
            <a:r>
              <a:rPr lang="ru-RU" b="1" dirty="0" smtClean="0">
                <a:latin typeface="Times New Roman" pitchFamily="18" charset="0"/>
                <a:cs typeface="Times New Roman" pitchFamily="18" charset="0"/>
              </a:rPr>
              <a:t>2.Учет кредитов  банков.</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539552" y="476672"/>
            <a:ext cx="8208912" cy="6381328"/>
          </a:xfrm>
        </p:spPr>
        <p:txBody>
          <a:bodyPr>
            <a:normAutofit fontScale="70000" lnSpcReduction="20000"/>
          </a:bodyPr>
          <a:lstStyle/>
          <a:p>
            <a:pPr algn="just">
              <a:buNone/>
            </a:pPr>
            <a:r>
              <a:rPr lang="ru-RU" dirty="0" smtClean="0">
                <a:latin typeface="Times New Roman" pitchFamily="18" charset="0"/>
                <a:cs typeface="Times New Roman" pitchFamily="18" charset="0"/>
              </a:rPr>
              <a:t>Для осуществления хозяйственной деятельности, а так же развития и увеличения объемов деятельности организации могут прибегать к банковским кредитам.</a:t>
            </a:r>
          </a:p>
          <a:p>
            <a:pPr algn="just">
              <a:buNone/>
            </a:pPr>
            <a:r>
              <a:rPr lang="ru-RU" dirty="0" smtClean="0">
                <a:latin typeface="Times New Roman" pitchFamily="18" charset="0"/>
                <a:cs typeface="Times New Roman" pitchFamily="18" charset="0"/>
              </a:rPr>
              <a:t>Различают следующие виды кредитов:</a:t>
            </a:r>
          </a:p>
          <a:p>
            <a:pPr algn="just"/>
            <a:r>
              <a:rPr lang="ru-RU" dirty="0" smtClean="0">
                <a:latin typeface="Times New Roman" pitchFamily="18" charset="0"/>
                <a:cs typeface="Times New Roman" pitchFamily="18" charset="0"/>
              </a:rPr>
              <a:t>Кредиты на приобретение МПЗ.</a:t>
            </a:r>
          </a:p>
          <a:p>
            <a:pPr algn="just"/>
            <a:r>
              <a:rPr lang="ru-RU" dirty="0" smtClean="0">
                <a:latin typeface="Times New Roman" pitchFamily="18" charset="0"/>
                <a:cs typeface="Times New Roman" pitchFamily="18" charset="0"/>
              </a:rPr>
              <a:t>Кредиты на восполнение недостатков собственных оборотных средств.</a:t>
            </a:r>
          </a:p>
          <a:p>
            <a:pPr algn="just"/>
            <a:r>
              <a:rPr lang="ru-RU" dirty="0" smtClean="0">
                <a:latin typeface="Times New Roman" pitchFamily="18" charset="0"/>
                <a:cs typeface="Times New Roman" pitchFamily="18" charset="0"/>
              </a:rPr>
              <a:t>Кредиты на погашение задолженности перед персоналом по оплате труда.</a:t>
            </a:r>
          </a:p>
          <a:p>
            <a:pPr algn="just"/>
            <a:r>
              <a:rPr lang="ru-RU" dirty="0" smtClean="0">
                <a:latin typeface="Times New Roman" pitchFamily="18" charset="0"/>
                <a:cs typeface="Times New Roman" pitchFamily="18" charset="0"/>
              </a:rPr>
              <a:t>Кредиты на финансирование долгосрочных инвестиций.</a:t>
            </a:r>
          </a:p>
          <a:p>
            <a:pPr algn="just">
              <a:buNone/>
            </a:pPr>
            <a:r>
              <a:rPr lang="ru-RU" dirty="0" smtClean="0">
                <a:latin typeface="Times New Roman" pitchFamily="18" charset="0"/>
                <a:cs typeface="Times New Roman" pitchFamily="18" charset="0"/>
              </a:rPr>
              <a:t>Для получения кредита организация должна предоставлять в банк заявление, где необходимо указать сумму, цель и срок погашения кредита. К заявлению прикладывается пакет документов:</a:t>
            </a:r>
          </a:p>
          <a:p>
            <a:pPr marL="457200" lvl="0" indent="-457200" algn="just">
              <a:buFont typeface="+mj-lt"/>
              <a:buAutoNum type="arabicPeriod"/>
            </a:pPr>
            <a:r>
              <a:rPr lang="ru-RU" dirty="0" smtClean="0">
                <a:latin typeface="Times New Roman" pitchFamily="18" charset="0"/>
                <a:cs typeface="Times New Roman" pitchFamily="18" charset="0"/>
              </a:rPr>
              <a:t>Расчет потребности кредитных ресурсов.</a:t>
            </a:r>
          </a:p>
          <a:p>
            <a:pPr marL="457200" lvl="0" indent="-457200" algn="just">
              <a:buFont typeface="+mj-lt"/>
              <a:buAutoNum type="arabicPeriod"/>
            </a:pPr>
            <a:r>
              <a:rPr lang="ru-RU" dirty="0" smtClean="0">
                <a:latin typeface="Times New Roman" pitchFamily="18" charset="0"/>
                <a:cs typeface="Times New Roman" pitchFamily="18" charset="0"/>
              </a:rPr>
              <a:t>Бухгалтерский отчет за последний отчетный квартал с отметкой налоговой инспекции.</a:t>
            </a:r>
          </a:p>
          <a:p>
            <a:pPr marL="457200" lvl="0" indent="-457200" algn="just">
              <a:buFont typeface="+mj-lt"/>
              <a:buAutoNum type="arabicPeriod"/>
            </a:pPr>
            <a:r>
              <a:rPr lang="ru-RU" dirty="0" smtClean="0">
                <a:latin typeface="Times New Roman" pitchFamily="18" charset="0"/>
                <a:cs typeface="Times New Roman" pitchFamily="18" charset="0"/>
              </a:rPr>
              <a:t>Баланс на дату обращения с расшифровкой отдельных статей (дебиторской и кредиторской задолженности).</a:t>
            </a:r>
          </a:p>
          <a:p>
            <a:pPr marL="457200" lvl="0" indent="-457200" algn="just">
              <a:buFont typeface="+mj-lt"/>
              <a:buAutoNum type="arabicPeriod"/>
            </a:pPr>
            <a:r>
              <a:rPr lang="ru-RU" dirty="0" smtClean="0">
                <a:latin typeface="Times New Roman" pitchFamily="18" charset="0"/>
                <a:cs typeface="Times New Roman" pitchFamily="18" charset="0"/>
              </a:rPr>
              <a:t>Справка из налоговой инспекции о том, что она уведомлена о намерении организации взять кредит и открыть ссудный счет.</a:t>
            </a:r>
          </a:p>
          <a:p>
            <a:pPr marL="457200" lvl="0" indent="-457200" algn="just">
              <a:buFont typeface="+mj-lt"/>
              <a:buAutoNum type="arabicPeriod"/>
            </a:pPr>
            <a:r>
              <a:rPr lang="ru-RU" dirty="0" smtClean="0">
                <a:latin typeface="Times New Roman" pitchFamily="18" charset="0"/>
                <a:cs typeface="Times New Roman" pitchFamily="18" charset="0"/>
              </a:rPr>
              <a:t>Карточка с образцами подписей руководителя и главного бухгалтера и оттиском печати предприятия, заверенных нотариально, а так же заверенные нотариально копии уставного и учредительного договора.</a:t>
            </a:r>
          </a:p>
          <a:p>
            <a:pPr marL="457200" lvl="0" indent="-457200" algn="just">
              <a:buFont typeface="+mj-lt"/>
              <a:buAutoNum type="arabicPeriod"/>
            </a:pPr>
            <a:r>
              <a:rPr lang="ru-RU" dirty="0" smtClean="0">
                <a:latin typeface="Times New Roman" pitchFamily="18" charset="0"/>
                <a:cs typeface="Times New Roman" pitchFamily="18" charset="0"/>
              </a:rPr>
              <a:t>Расчет технико-экономических нормативов.</a:t>
            </a:r>
          </a:p>
          <a:p>
            <a:pPr marL="457200" lvl="0" indent="-457200" algn="just">
              <a:buFont typeface="+mj-lt"/>
              <a:buAutoNum type="arabicPeriod"/>
            </a:pPr>
            <a:r>
              <a:rPr lang="ru-RU" dirty="0" smtClean="0">
                <a:latin typeface="Times New Roman" pitchFamily="18" charset="0"/>
                <a:cs typeface="Times New Roman" pitchFamily="18" charset="0"/>
              </a:rPr>
              <a:t>Документы, предусматривающие обеспечение по кредиту (договор залога, страховой полис, договор поручения, договор банковской гарантии).</a:t>
            </a:r>
          </a:p>
          <a:p>
            <a:pPr marL="457200" lvl="0" indent="-457200" algn="just">
              <a:buFont typeface="+mj-lt"/>
              <a:buAutoNum type="arabicPeriod"/>
            </a:pPr>
            <a:r>
              <a:rPr lang="ru-RU" dirty="0" smtClean="0">
                <a:latin typeface="Times New Roman" pitchFamily="18" charset="0"/>
                <a:cs typeface="Times New Roman" pitchFamily="18" charset="0"/>
              </a:rPr>
              <a:t>Ряд других документов по требованию банка.</a:t>
            </a:r>
          </a:p>
        </p:txBody>
      </p:sp>
    </p:spTree>
  </p:cSld>
  <p:clrMapOvr>
    <a:masterClrMapping/>
  </p:clrMapOvr>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75240" cy="6213304"/>
          </a:xfrm>
        </p:spPr>
        <p:txBody>
          <a:bodyPr>
            <a:normAutofit fontScale="85000" lnSpcReduction="20000"/>
          </a:bodyPr>
          <a:lstStyle/>
          <a:p>
            <a:pPr algn="just">
              <a:buNone/>
            </a:pPr>
            <a:r>
              <a:rPr lang="ru-RU" dirty="0" smtClean="0">
                <a:latin typeface="Times New Roman" pitchFamily="18" charset="0"/>
                <a:cs typeface="Times New Roman" pitchFamily="18" charset="0"/>
              </a:rPr>
              <a:t>В случае положительного решения о предоставлении кредита между банком и организацией заключается кредитный договор. В нем должны быть предусмотрены следующие разделы:</a:t>
            </a:r>
          </a:p>
          <a:p>
            <a:pPr marL="457200" lvl="0" indent="-457200" algn="just">
              <a:buFont typeface="+mj-lt"/>
              <a:buAutoNum type="arabicPeriod"/>
            </a:pPr>
            <a:r>
              <a:rPr lang="ru-RU" dirty="0" smtClean="0">
                <a:latin typeface="Times New Roman" pitchFamily="18" charset="0"/>
                <a:cs typeface="Times New Roman" pitchFamily="18" charset="0"/>
              </a:rPr>
              <a:t>Предмет договора.</a:t>
            </a:r>
          </a:p>
          <a:p>
            <a:pPr marL="457200" lvl="0" indent="-457200" algn="just">
              <a:buFont typeface="+mj-lt"/>
              <a:buAutoNum type="arabicPeriod"/>
            </a:pPr>
            <a:r>
              <a:rPr lang="ru-RU" dirty="0" smtClean="0">
                <a:latin typeface="Times New Roman" pitchFamily="18" charset="0"/>
                <a:cs typeface="Times New Roman" pitchFamily="18" charset="0"/>
              </a:rPr>
              <a:t>Условия и порядок выдачи и погашения кредита.</a:t>
            </a:r>
          </a:p>
          <a:p>
            <a:pPr marL="457200" lvl="0" indent="-457200" algn="just">
              <a:buFont typeface="+mj-lt"/>
              <a:buAutoNum type="arabicPeriod"/>
            </a:pPr>
            <a:r>
              <a:rPr lang="ru-RU" dirty="0" smtClean="0">
                <a:latin typeface="Times New Roman" pitchFamily="18" charset="0"/>
                <a:cs typeface="Times New Roman" pitchFamily="18" charset="0"/>
              </a:rPr>
              <a:t>Формы обеспечения по кредиту.</a:t>
            </a:r>
          </a:p>
          <a:p>
            <a:pPr marL="457200" lvl="0" indent="-457200" algn="just">
              <a:buFont typeface="+mj-lt"/>
              <a:buAutoNum type="arabicPeriod"/>
            </a:pPr>
            <a:r>
              <a:rPr lang="ru-RU" dirty="0" smtClean="0">
                <a:latin typeface="Times New Roman" pitchFamily="18" charset="0"/>
                <a:cs typeface="Times New Roman" pitchFamily="18" charset="0"/>
              </a:rPr>
              <a:t>Плата за пользование кредитом.</a:t>
            </a:r>
          </a:p>
          <a:p>
            <a:pPr marL="457200" lvl="0" indent="-457200" algn="just">
              <a:buFont typeface="+mj-lt"/>
              <a:buAutoNum type="arabicPeriod"/>
            </a:pPr>
            <a:r>
              <a:rPr lang="ru-RU" dirty="0" smtClean="0">
                <a:latin typeface="Times New Roman" pitchFamily="18" charset="0"/>
                <a:cs typeface="Times New Roman" pitchFamily="18" charset="0"/>
              </a:rPr>
              <a:t>Права и ответственность банка и заемщика.</a:t>
            </a:r>
          </a:p>
          <a:p>
            <a:pPr marL="457200" lvl="0" indent="-457200" algn="just">
              <a:buFont typeface="+mj-lt"/>
              <a:buAutoNum type="arabicPeriod"/>
            </a:pPr>
            <a:r>
              <a:rPr lang="ru-RU" dirty="0" smtClean="0">
                <a:latin typeface="Times New Roman" pitchFamily="18" charset="0"/>
                <a:cs typeface="Times New Roman" pitchFamily="18" charset="0"/>
              </a:rPr>
              <a:t>Перечень документов и периодичность их предоставления банку.</a:t>
            </a:r>
          </a:p>
          <a:p>
            <a:pPr marL="457200" lvl="0" indent="-457200" algn="just">
              <a:buFont typeface="+mj-lt"/>
              <a:buAutoNum type="arabicPeriod"/>
            </a:pPr>
            <a:r>
              <a:rPr lang="ru-RU" dirty="0" smtClean="0">
                <a:latin typeface="Times New Roman" pitchFamily="18" charset="0"/>
                <a:cs typeface="Times New Roman" pitchFamily="18" charset="0"/>
              </a:rPr>
              <a:t>Юридические адреса, реквизиты страны.</a:t>
            </a:r>
          </a:p>
          <a:p>
            <a:pPr marL="457200" lvl="0" indent="-457200" algn="just">
              <a:buFont typeface="+mj-lt"/>
              <a:buAutoNum type="arabicPeriod"/>
            </a:pPr>
            <a:r>
              <a:rPr lang="ru-RU" dirty="0" smtClean="0">
                <a:latin typeface="Times New Roman" pitchFamily="18" charset="0"/>
                <a:cs typeface="Times New Roman" pitchFamily="18" charset="0"/>
              </a:rPr>
              <a:t>Другие разделы при необходимости.</a:t>
            </a:r>
          </a:p>
          <a:p>
            <a:pPr algn="just">
              <a:buNone/>
            </a:pPr>
            <a:r>
              <a:rPr lang="ru-RU" dirty="0" smtClean="0">
                <a:latin typeface="Times New Roman" pitchFamily="18" charset="0"/>
                <a:cs typeface="Times New Roman" pitchFamily="18" charset="0"/>
              </a:rPr>
              <a:t>В зависимости от сроков кредитования различают краткосрочные кредиты (в пределах 1 года) и долгосрочные кредиты (свыше 1 года).</a:t>
            </a:r>
          </a:p>
          <a:p>
            <a:pPr algn="just">
              <a:buNone/>
            </a:pPr>
            <a:r>
              <a:rPr lang="ru-RU" dirty="0" smtClean="0">
                <a:latin typeface="Times New Roman" pitchFamily="18" charset="0"/>
                <a:cs typeface="Times New Roman" pitchFamily="18" charset="0"/>
              </a:rPr>
              <a:t>При получении кредита в бухгалтерском учете оформляется проводка </a:t>
            </a:r>
            <a:r>
              <a:rPr lang="ru-RU" b="1" dirty="0" smtClean="0">
                <a:latin typeface="Times New Roman" pitchFamily="18" charset="0"/>
                <a:cs typeface="Times New Roman" pitchFamily="18" charset="0"/>
              </a:rPr>
              <a:t>Д-51, 52, 55, 60   К-66, 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За пользование кредитом банку уплачивается процент в размере и на условиях, установленных договором.</a:t>
            </a:r>
          </a:p>
          <a:p>
            <a:pPr algn="just">
              <a:buNone/>
            </a:pPr>
            <a:r>
              <a:rPr lang="ru-RU" dirty="0" smtClean="0">
                <a:latin typeface="Times New Roman" pitchFamily="18" charset="0"/>
                <a:cs typeface="Times New Roman" pitchFamily="18" charset="0"/>
              </a:rPr>
              <a:t>В соответствии с ПБУ 12/2008 проценты, начисленные по полученным кредитам, являются прочими расходами организации и подлежат отражению на счете 91.</a:t>
            </a:r>
          </a:p>
          <a:p>
            <a:endParaRPr lang="ru-RU" dirty="0"/>
          </a:p>
        </p:txBody>
      </p:sp>
    </p:spTree>
  </p:cSld>
  <p:clrMapOvr>
    <a:masterClrMapping/>
  </p:clrMapOvr>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dirty="0" smtClean="0">
                <a:latin typeface="Times New Roman" pitchFamily="18" charset="0"/>
                <a:cs typeface="Times New Roman" pitchFamily="18" charset="0"/>
              </a:rPr>
              <a:t>При начислении процентов в бухгалтерском учете оформляется проводка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Из этого правила есть исключение: проценты, начисленные по кредитам, полученным на финансирование долгосрочных инвестиций включаются в первоначальную стоимость инвестиционных активов и при начислении оформляется проводка </a:t>
            </a:r>
            <a:r>
              <a:rPr lang="ru-RU" b="1" dirty="0" smtClean="0">
                <a:latin typeface="Times New Roman" pitchFamily="18" charset="0"/>
                <a:cs typeface="Times New Roman" pitchFamily="18" charset="0"/>
              </a:rPr>
              <a:t>Д-08    К-67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После принятия к учету инвестиционных активов (</a:t>
            </a:r>
            <a:r>
              <a:rPr lang="ru-RU" b="1" dirty="0" smtClean="0">
                <a:latin typeface="Times New Roman" pitchFamily="18" charset="0"/>
                <a:cs typeface="Times New Roman" pitchFamily="18" charset="0"/>
              </a:rPr>
              <a:t>Д-01, 04 К-08</a:t>
            </a:r>
            <a:r>
              <a:rPr lang="ru-RU" dirty="0" smtClean="0">
                <a:latin typeface="Times New Roman" pitchFamily="18" charset="0"/>
                <a:cs typeface="Times New Roman" pitchFamily="18" charset="0"/>
              </a:rPr>
              <a:t>) проценты по указанным кредитам включается в состав прочих расходов организации (кроме малого производства).</a:t>
            </a:r>
          </a:p>
          <a:p>
            <a:pPr algn="just">
              <a:buNone/>
            </a:pPr>
            <a:r>
              <a:rPr lang="ru-RU" dirty="0" smtClean="0">
                <a:latin typeface="Times New Roman" pitchFamily="18" charset="0"/>
                <a:cs typeface="Times New Roman" pitchFamily="18" charset="0"/>
              </a:rPr>
              <a:t>Погашение кредитов и уплата процентов по ним отражается в учете записи </a:t>
            </a:r>
            <a:r>
              <a:rPr lang="ru-RU" b="1" dirty="0" smtClean="0">
                <a:latin typeface="Times New Roman" pitchFamily="18" charset="0"/>
                <a:cs typeface="Times New Roman" pitchFamily="18" charset="0"/>
              </a:rPr>
              <a:t>Д-66, 67   К-51, 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Дополнительные расходы, связанные с получением кредитов отражаются в составе прочих расходов организации </a:t>
            </a:r>
            <a:r>
              <a:rPr lang="ru-RU" b="1" dirty="0" smtClean="0">
                <a:latin typeface="Times New Roman" pitchFamily="18" charset="0"/>
                <a:cs typeface="Times New Roman" pitchFamily="18" charset="0"/>
              </a:rPr>
              <a:t>Д-91.2   К-51, 76 и т.д.</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Особенности учета кредитов, полученных в банке для выдачи займов работникам.</a:t>
            </a:r>
          </a:p>
          <a:p>
            <a:pPr algn="just">
              <a:buNone/>
            </a:pPr>
            <a:r>
              <a:rPr lang="ru-RU" dirty="0" smtClean="0">
                <a:latin typeface="Times New Roman" pitchFamily="18" charset="0"/>
                <a:cs typeface="Times New Roman" pitchFamily="18" charset="0"/>
              </a:rPr>
              <a:t>Указанные кредиты учитываются в общеустановленном порядке на </a:t>
            </a:r>
            <a:r>
              <a:rPr lang="ru-RU" i="1" dirty="0" smtClean="0">
                <a:latin typeface="Times New Roman" pitchFamily="18" charset="0"/>
                <a:cs typeface="Times New Roman" pitchFamily="18" charset="0"/>
              </a:rPr>
              <a:t>счетах 66 и 67</a:t>
            </a:r>
            <a:r>
              <a:rPr lang="ru-RU" dirty="0" smtClean="0">
                <a:latin typeface="Times New Roman" pitchFamily="18" charset="0"/>
                <a:cs typeface="Times New Roman" pitchFamily="18" charset="0"/>
              </a:rPr>
              <a:t> с учетом некоторых особенностей:</a:t>
            </a:r>
          </a:p>
          <a:p>
            <a:pPr algn="just"/>
            <a:r>
              <a:rPr lang="ru-RU" b="1" dirty="0" smtClean="0">
                <a:latin typeface="Times New Roman" pitchFamily="18" charset="0"/>
                <a:cs typeface="Times New Roman" pitchFamily="18" charset="0"/>
              </a:rPr>
              <a:t>Д-51   К-66 (67) </a:t>
            </a:r>
            <a:r>
              <a:rPr lang="ru-RU" dirty="0" smtClean="0">
                <a:latin typeface="Times New Roman" pitchFamily="18" charset="0"/>
                <a:cs typeface="Times New Roman" pitchFamily="18" charset="0"/>
              </a:rPr>
              <a:t>при получении кредита на расчетный счет;</a:t>
            </a:r>
          </a:p>
          <a:p>
            <a:pPr algn="just"/>
            <a:r>
              <a:rPr lang="ru-RU" b="1" dirty="0" smtClean="0">
                <a:latin typeface="Times New Roman" pitchFamily="18" charset="0"/>
                <a:cs typeface="Times New Roman" pitchFamily="18" charset="0"/>
              </a:rPr>
              <a:t>Д-50.1   К-51 </a:t>
            </a:r>
            <a:r>
              <a:rPr lang="ru-RU" dirty="0" smtClean="0">
                <a:latin typeface="Times New Roman" pitchFamily="18" charset="0"/>
                <a:cs typeface="Times New Roman" pitchFamily="18" charset="0"/>
              </a:rPr>
              <a:t>при получении суммы кредита в кассу с расчетного счета;</a:t>
            </a:r>
          </a:p>
          <a:p>
            <a:pPr algn="just"/>
            <a:r>
              <a:rPr lang="ru-RU" b="1" dirty="0" smtClean="0">
                <a:latin typeface="Times New Roman" pitchFamily="18" charset="0"/>
                <a:cs typeface="Times New Roman" pitchFamily="18" charset="0"/>
              </a:rPr>
              <a:t>Д-73.1   К-50 </a:t>
            </a:r>
            <a:r>
              <a:rPr lang="ru-RU" dirty="0" smtClean="0">
                <a:latin typeface="Times New Roman" pitchFamily="18" charset="0"/>
                <a:cs typeface="Times New Roman" pitchFamily="18" charset="0"/>
              </a:rPr>
              <a:t>при выдаче займов работникам организации;</a:t>
            </a:r>
          </a:p>
          <a:p>
            <a:pPr algn="just"/>
            <a:r>
              <a:rPr lang="ru-RU" b="1" dirty="0" smtClean="0">
                <a:latin typeface="Times New Roman" pitchFamily="18" charset="0"/>
                <a:cs typeface="Times New Roman" pitchFamily="18" charset="0"/>
              </a:rPr>
              <a:t>Д-73.1   К-66 (67) </a:t>
            </a:r>
            <a:r>
              <a:rPr lang="ru-RU" dirty="0" smtClean="0">
                <a:latin typeface="Times New Roman" pitchFamily="18" charset="0"/>
                <a:cs typeface="Times New Roman" pitchFamily="18" charset="0"/>
              </a:rPr>
              <a:t>при начислении процентов по предоставленным займам и кредиту.</a:t>
            </a:r>
          </a:p>
          <a:p>
            <a:pPr algn="just"/>
            <a:r>
              <a:rPr lang="ru-RU" b="1" dirty="0" smtClean="0">
                <a:latin typeface="Times New Roman" pitchFamily="18" charset="0"/>
                <a:cs typeface="Times New Roman" pitchFamily="18" charset="0"/>
              </a:rPr>
              <a:t>Д-50, 51, 70   К-73.1 </a:t>
            </a:r>
            <a:r>
              <a:rPr lang="ru-RU" dirty="0" smtClean="0">
                <a:latin typeface="Times New Roman" pitchFamily="18" charset="0"/>
                <a:cs typeface="Times New Roman" pitchFamily="18" charset="0"/>
              </a:rPr>
              <a:t>при погашении работниками займов и процентов по ним. </a:t>
            </a:r>
          </a:p>
          <a:p>
            <a:pPr algn="just"/>
            <a:r>
              <a:rPr lang="ru-RU" b="1" dirty="0" smtClean="0">
                <a:latin typeface="Times New Roman" pitchFamily="18" charset="0"/>
                <a:cs typeface="Times New Roman" pitchFamily="18" charset="0"/>
              </a:rPr>
              <a:t>Д-66 (67)   К-51 </a:t>
            </a:r>
            <a:r>
              <a:rPr lang="ru-RU" dirty="0" smtClean="0">
                <a:latin typeface="Times New Roman" pitchFamily="18" charset="0"/>
                <a:cs typeface="Times New Roman" pitchFamily="18" charset="0"/>
              </a:rPr>
              <a:t>при погашении кредита и процентов по нему организацией.</a:t>
            </a:r>
          </a:p>
          <a:p>
            <a:pPr algn="just">
              <a:buNone/>
            </a:pPr>
            <a:r>
              <a:rPr lang="ru-RU" dirty="0" smtClean="0">
                <a:latin typeface="Times New Roman" pitchFamily="18" charset="0"/>
                <a:cs typeface="Times New Roman" pitchFamily="18" charset="0"/>
              </a:rPr>
              <a:t>Если организация принимает решение выдать работнику беспроцентный заем, то сумма начисленных процентов по кредиту будет относиться за счет собственных средств предприятия в составе прочих расходов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4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3.Учет полученных займов.</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8075240" cy="5493224"/>
          </a:xfrm>
        </p:spPr>
        <p:txBody>
          <a:bodyPr>
            <a:normAutofit/>
          </a:bodyPr>
          <a:lstStyle/>
          <a:p>
            <a:pPr algn="just">
              <a:buNone/>
            </a:pPr>
            <a:r>
              <a:rPr lang="ru-RU" dirty="0" smtClean="0">
                <a:latin typeface="Times New Roman" pitchFamily="18" charset="0"/>
                <a:cs typeface="Times New Roman" pitchFamily="18" charset="0"/>
              </a:rPr>
              <a:t>Кроме банковских кредитов источником пополнения заемного капитала могут быть займы, полученные от юридических и физических лиц.</a:t>
            </a:r>
          </a:p>
          <a:p>
            <a:pPr algn="just">
              <a:buNone/>
            </a:pPr>
            <a:r>
              <a:rPr lang="ru-RU" dirty="0" smtClean="0">
                <a:latin typeface="Times New Roman" pitchFamily="18" charset="0"/>
                <a:cs typeface="Times New Roman" pitchFamily="18" charset="0"/>
              </a:rPr>
              <a:t>Полученные займы учитываются на </a:t>
            </a:r>
            <a:r>
              <a:rPr lang="ru-RU" i="1" dirty="0" smtClean="0">
                <a:latin typeface="Times New Roman" pitchFamily="18" charset="0"/>
                <a:cs typeface="Times New Roman" pitchFamily="18" charset="0"/>
              </a:rPr>
              <a:t>счете 66 и 67</a:t>
            </a:r>
            <a:r>
              <a:rPr lang="ru-RU" dirty="0" smtClean="0">
                <a:latin typeface="Times New Roman" pitchFamily="18" charset="0"/>
                <a:cs typeface="Times New Roman" pitchFamily="18" charset="0"/>
              </a:rPr>
              <a:t> в зависимости от сроков договора займов. Организации могут получать займы:</a:t>
            </a:r>
          </a:p>
          <a:p>
            <a:pPr lvl="0" algn="just">
              <a:buNone/>
            </a:pPr>
            <a:r>
              <a:rPr lang="ru-RU" dirty="0" smtClean="0">
                <a:latin typeface="Times New Roman" pitchFamily="18" charset="0"/>
                <a:cs typeface="Times New Roman" pitchFamily="18" charset="0"/>
              </a:rPr>
              <a:t>Путем выпуска и продажи акций трудового коллектива.</a:t>
            </a:r>
          </a:p>
          <a:p>
            <a:pPr lvl="0" algn="just">
              <a:buNone/>
            </a:pPr>
            <a:r>
              <a:rPr lang="ru-RU" dirty="0" smtClean="0">
                <a:latin typeface="Times New Roman" pitchFamily="18" charset="0"/>
                <a:cs typeface="Times New Roman" pitchFamily="18" charset="0"/>
              </a:rPr>
              <a:t>Путем выпуска акций и облигаций предприятия.</a:t>
            </a:r>
          </a:p>
          <a:p>
            <a:pPr lvl="0" algn="just">
              <a:buNone/>
            </a:pPr>
            <a:r>
              <a:rPr lang="ru-RU" dirty="0" smtClean="0">
                <a:latin typeface="Times New Roman" pitchFamily="18" charset="0"/>
                <a:cs typeface="Times New Roman" pitchFamily="18" charset="0"/>
              </a:rPr>
              <a:t>Под векселя и другие обязательства.</a:t>
            </a:r>
          </a:p>
          <a:p>
            <a:pPr algn="just">
              <a:buNone/>
            </a:pPr>
            <a:r>
              <a:rPr lang="ru-RU" dirty="0" smtClean="0">
                <a:latin typeface="Times New Roman" pitchFamily="18" charset="0"/>
                <a:cs typeface="Times New Roman" pitchFamily="18" charset="0"/>
              </a:rPr>
              <a:t>Поступление средств от продажи акций трудового коллектива, акций и облигаций предприятия отражаются записью </a:t>
            </a:r>
            <a:r>
              <a:rPr lang="ru-RU" b="1" dirty="0" smtClean="0">
                <a:latin typeface="Times New Roman" pitchFamily="18" charset="0"/>
                <a:cs typeface="Times New Roman" pitchFamily="18" charset="0"/>
              </a:rPr>
              <a:t>Д-50, 51, 52, 70   К 66, 67</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4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lnSpcReduction="10000"/>
          </a:bodyPr>
          <a:lstStyle/>
          <a:p>
            <a:pPr algn="just">
              <a:buNone/>
            </a:pPr>
            <a:r>
              <a:rPr lang="ru-RU" dirty="0" smtClean="0">
                <a:latin typeface="Times New Roman" pitchFamily="18" charset="0"/>
                <a:cs typeface="Times New Roman" pitchFamily="18" charset="0"/>
              </a:rPr>
              <a:t>Если ценные бумаги размещены по цене выше номинальной стоимости разница между ценой продажи и номинальной стоимостью относится на прочие доходы организации </a:t>
            </a:r>
            <a:r>
              <a:rPr lang="ru-RU" b="1" dirty="0" smtClean="0">
                <a:latin typeface="Times New Roman" pitchFamily="18" charset="0"/>
                <a:cs typeface="Times New Roman" pitchFamily="18" charset="0"/>
              </a:rPr>
              <a:t>Д-50, 51, 52, 70   К-91.1</a:t>
            </a:r>
            <a:r>
              <a:rPr lang="ru-RU" dirty="0" smtClean="0">
                <a:latin typeface="Times New Roman" pitchFamily="18" charset="0"/>
                <a:cs typeface="Times New Roman" pitchFamily="18" charset="0"/>
              </a:rPr>
              <a:t>. Если облигации размещаются по цене ниже номинальной стоимости, разница между ценой размещения и номинальной стоимостью равномерно </a:t>
            </a:r>
            <a:r>
              <a:rPr lang="ru-RU" dirty="0" err="1" smtClean="0">
                <a:latin typeface="Times New Roman" pitchFamily="18" charset="0"/>
                <a:cs typeface="Times New Roman" pitchFamily="18" charset="0"/>
              </a:rPr>
              <a:t>доначисляются</a:t>
            </a:r>
            <a:r>
              <a:rPr lang="ru-RU" dirty="0" smtClean="0">
                <a:latin typeface="Times New Roman" pitchFamily="18" charset="0"/>
                <a:cs typeface="Times New Roman" pitchFamily="18" charset="0"/>
              </a:rPr>
              <a:t> и относятся на прочие расходы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Проценты, причитающиеся к уплате по полученным займам, включаются в состав прочих расходов организации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 Из этого правила есть исключение: проценты, начисленные по кредитам, полученным на финансирование долгосрочных инвестиций включаются в первоначальную стоимость инвестиционных активов и при начислении оформляется проводка </a:t>
            </a:r>
            <a:r>
              <a:rPr lang="ru-RU" b="1" dirty="0" smtClean="0">
                <a:latin typeface="Times New Roman" pitchFamily="18" charset="0"/>
                <a:cs typeface="Times New Roman" pitchFamily="18" charset="0"/>
              </a:rPr>
              <a:t>Д-08    К-67.</a:t>
            </a:r>
            <a:endParaRPr lang="ru-RU" dirty="0">
              <a:latin typeface="Times New Roman" pitchFamily="18" charset="0"/>
              <a:cs typeface="Times New Roman" pitchFamily="18" charset="0"/>
            </a:endParaRPr>
          </a:p>
        </p:txBody>
      </p:sp>
    </p:spTree>
  </p:cSld>
  <p:clrMapOvr>
    <a:masterClrMapping/>
  </p:clrMapOvr>
</p:sld>
</file>

<file path=ppt/slides/slide4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Расходы, связанные с выпуском и распространением ценных бумаг, отражаются в составе прочих расходов организации, т.е.  </a:t>
            </a:r>
            <a:r>
              <a:rPr lang="ru-RU" b="1" dirty="0" smtClean="0">
                <a:latin typeface="Times New Roman" pitchFamily="18" charset="0"/>
                <a:cs typeface="Times New Roman" pitchFamily="18" charset="0"/>
              </a:rPr>
              <a:t>Д-91.2   К-50, 51, 52 и т.д.</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Погашение займов и уплата процентов по ним оформляется записью </a:t>
            </a:r>
            <a:r>
              <a:rPr lang="ru-RU" b="1" dirty="0" smtClean="0">
                <a:latin typeface="Times New Roman" pitchFamily="18" charset="0"/>
                <a:cs typeface="Times New Roman" pitchFamily="18" charset="0"/>
              </a:rPr>
              <a:t>Д-66, 67   К-50, 51, 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по договору займа поступает имущество, то оформляется запись </a:t>
            </a:r>
            <a:r>
              <a:rPr lang="ru-RU" b="1" dirty="0" smtClean="0">
                <a:latin typeface="Times New Roman" pitchFamily="18" charset="0"/>
                <a:cs typeface="Times New Roman" pitchFamily="18" charset="0"/>
              </a:rPr>
              <a:t>Д-01, 04, 10, 41 и т.д. К-66, 67.   </a:t>
            </a:r>
            <a:r>
              <a:rPr lang="ru-RU" dirty="0" smtClean="0">
                <a:latin typeface="Times New Roman" pitchFamily="18" charset="0"/>
                <a:cs typeface="Times New Roman" pitchFamily="18" charset="0"/>
              </a:rPr>
              <a:t>По окончанию договора займа делают запись </a:t>
            </a:r>
            <a:r>
              <a:rPr lang="ru-RU" b="1" dirty="0" smtClean="0">
                <a:latin typeface="Times New Roman" pitchFamily="18" charset="0"/>
                <a:cs typeface="Times New Roman" pitchFamily="18" charset="0"/>
              </a:rPr>
              <a:t>Д-66, 67   К-01, 04, 10, 41 и т.д.</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Особенности учета финансовых векселей.</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Организация может получить от покупателя вексель и предъявить его к учету в банк. Банк под полученный вексель зачисляет на расчетный счет предприятия денежные средства в размере номинальной стоимости векселя за минусом учетного процента (дисконта).</a:t>
            </a:r>
          </a:p>
          <a:p>
            <a:pPr algn="just">
              <a:buNone/>
            </a:pPr>
            <a:r>
              <a:rPr lang="ru-RU" dirty="0" smtClean="0">
                <a:latin typeface="Times New Roman" pitchFamily="18" charset="0"/>
                <a:cs typeface="Times New Roman" pitchFamily="18" charset="0"/>
              </a:rPr>
              <a:t>Расчеты с банком по операциям учета векселей отражают на счете 66 и 67.</a:t>
            </a:r>
          </a:p>
          <a:p>
            <a:pPr algn="just">
              <a:buNone/>
            </a:pPr>
            <a:r>
              <a:rPr lang="ru-RU" dirty="0" smtClean="0">
                <a:latin typeface="Times New Roman" pitchFamily="18" charset="0"/>
                <a:cs typeface="Times New Roman" pitchFamily="18" charset="0"/>
              </a:rPr>
              <a:t>При получении векселя от покупателя оформляется проводка </a:t>
            </a:r>
            <a:r>
              <a:rPr lang="ru-RU" b="1" dirty="0" smtClean="0">
                <a:latin typeface="Times New Roman" pitchFamily="18" charset="0"/>
                <a:cs typeface="Times New Roman" pitchFamily="18" charset="0"/>
              </a:rPr>
              <a:t>Д-62.векселя полученные   К62.расчеты с покупателями</a:t>
            </a:r>
            <a:r>
              <a:rPr lang="ru-RU" dirty="0" smtClean="0">
                <a:latin typeface="Times New Roman" pitchFamily="18" charset="0"/>
                <a:cs typeface="Times New Roman" pitchFamily="18" charset="0"/>
              </a:rPr>
              <a:t>. </a:t>
            </a:r>
          </a:p>
          <a:p>
            <a:endParaRPr lang="ru-RU" dirty="0"/>
          </a:p>
        </p:txBody>
      </p:sp>
    </p:spTree>
  </p:cSld>
  <p:clrMapOvr>
    <a:masterClrMapping/>
  </p:clrMapOvr>
</p:sld>
</file>

<file path=ppt/slides/slide4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normAutofit/>
          </a:bodyPr>
          <a:lstStyle/>
          <a:p>
            <a:pPr algn="just">
              <a:buNone/>
            </a:pPr>
            <a:r>
              <a:rPr lang="ru-RU" dirty="0" smtClean="0">
                <a:latin typeface="Times New Roman" pitchFamily="18" charset="0"/>
                <a:cs typeface="Times New Roman" pitchFamily="18" charset="0"/>
              </a:rPr>
              <a:t>При зачислении на расчетный счет предприятия полученной суммы оформляется запись </a:t>
            </a:r>
            <a:r>
              <a:rPr lang="ru-RU" b="1" dirty="0" smtClean="0">
                <a:latin typeface="Times New Roman" pitchFamily="18" charset="0"/>
                <a:cs typeface="Times New Roman" pitchFamily="18" charset="0"/>
              </a:rPr>
              <a:t>Д-51   К-66,67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Отдельно отражается сумма дисконта как прочие расходы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Операция учета векселей закрывается на основании извещения банка об оплате векселя покупателем </a:t>
            </a:r>
            <a:r>
              <a:rPr lang="ru-RU" b="1" dirty="0" smtClean="0">
                <a:latin typeface="Times New Roman" pitchFamily="18" charset="0"/>
                <a:cs typeface="Times New Roman" pitchFamily="18" charset="0"/>
              </a:rPr>
              <a:t>Д-66 (67)   К-62.векселя полученные</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покупатель не оплачивает в срок вексель, предприятие возвращает банку полученную под вексель сумму </a:t>
            </a:r>
            <a:r>
              <a:rPr lang="ru-RU" b="1" dirty="0" smtClean="0">
                <a:latin typeface="Times New Roman" pitchFamily="18" charset="0"/>
                <a:cs typeface="Times New Roman" pitchFamily="18" charset="0"/>
              </a:rPr>
              <a:t>Д-66, 67   К51</a:t>
            </a:r>
            <a:r>
              <a:rPr lang="ru-RU" dirty="0" smtClean="0">
                <a:latin typeface="Times New Roman" pitchFamily="18" charset="0"/>
                <a:cs typeface="Times New Roman" pitchFamily="18" charset="0"/>
              </a:rPr>
              <a:t> и одновременно списывает сумму дисконта </a:t>
            </a:r>
            <a:r>
              <a:rPr lang="ru-RU" b="1" dirty="0" smtClean="0">
                <a:latin typeface="Times New Roman" pitchFamily="18" charset="0"/>
                <a:cs typeface="Times New Roman" pitchFamily="18" charset="0"/>
              </a:rPr>
              <a:t>Д-66, 67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этом дебиторская задолженность, обеспеченная просроченным векселем, продолжает учитываться на 62 счете до момента погашения.</a:t>
            </a:r>
          </a:p>
          <a:p>
            <a:endParaRPr lang="ru-RU" dirty="0"/>
          </a:p>
        </p:txBody>
      </p:sp>
    </p:spTree>
  </p:cSld>
  <p:clrMapOvr>
    <a:masterClrMapping/>
  </p:clrMapOvr>
</p:sld>
</file>

<file path=ppt/slides/slide4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7467600" cy="1143000"/>
          </a:xfrm>
        </p:spPr>
        <p:txBody>
          <a:bodyPr>
            <a:noAutofit/>
          </a:bodyPr>
          <a:lstStyle/>
          <a:p>
            <a:pPr algn="ctr"/>
            <a:r>
              <a:rPr lang="ru-RU" sz="4000" dirty="0" smtClean="0">
                <a:latin typeface="Times New Roman" pitchFamily="18" charset="0"/>
                <a:cs typeface="Times New Roman" pitchFamily="18" charset="0"/>
              </a:rPr>
              <a:t>Тема 13. УЧЕТ РАСЧЕТОВ С ПОДОТЧЕТНЫМИ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ЛИЦАМИ.</a:t>
            </a:r>
            <a:endParaRPr lang="ru-RU" sz="40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984248"/>
            <a:ext cx="7467600" cy="4873752"/>
          </a:xfrm>
        </p:spPr>
        <p:txBody>
          <a:bodyPr/>
          <a:lstStyle/>
          <a:p>
            <a:pPr marL="742950" lvl="0" indent="-742950" algn="just">
              <a:buFont typeface="+mj-lt"/>
              <a:buAutoNum type="arabicPeriod"/>
            </a:pPr>
            <a:r>
              <a:rPr lang="ru-RU" sz="4000" b="1" dirty="0" smtClean="0">
                <a:latin typeface="Times New Roman" pitchFamily="18" charset="0"/>
                <a:cs typeface="Times New Roman" pitchFamily="18" charset="0"/>
              </a:rPr>
              <a:t>Учет расчетов с подотчетными лицами внутри страны.</a:t>
            </a:r>
            <a:endParaRPr lang="ru-RU" sz="4000" dirty="0" smtClean="0">
              <a:latin typeface="Times New Roman" pitchFamily="18" charset="0"/>
              <a:cs typeface="Times New Roman" pitchFamily="18" charset="0"/>
            </a:endParaRPr>
          </a:p>
          <a:p>
            <a:pPr marL="742950" lvl="0" indent="-742950" algn="just">
              <a:buFont typeface="+mj-lt"/>
              <a:buAutoNum type="arabicPeriod"/>
            </a:pPr>
            <a:r>
              <a:rPr lang="ru-RU" sz="4000" b="1" dirty="0" smtClean="0">
                <a:latin typeface="Times New Roman" pitchFamily="18" charset="0"/>
                <a:cs typeface="Times New Roman" pitchFamily="18" charset="0"/>
              </a:rPr>
              <a:t>Учет расчетов с подотчетными лицами по заграничным командировкам.</a:t>
            </a:r>
            <a:endParaRPr lang="ru-RU" sz="4000" dirty="0" smtClean="0">
              <a:latin typeface="Times New Roman" pitchFamily="18" charset="0"/>
              <a:cs typeface="Times New Roman" pitchFamily="18" charset="0"/>
            </a:endParaRP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chor="ctr">
            <a:noAutofit/>
          </a:bodyPr>
          <a:lstStyle/>
          <a:p>
            <a:pPr algn="just">
              <a:buNone/>
            </a:pPr>
            <a:r>
              <a:rPr lang="ru-RU" b="1" i="1" dirty="0" smtClean="0"/>
              <a:t>		</a:t>
            </a:r>
            <a:r>
              <a:rPr lang="ru-RU" sz="2800" b="1" i="1" dirty="0" smtClean="0"/>
              <a:t>Хозяйственным объединением </a:t>
            </a:r>
            <a:r>
              <a:rPr lang="ru-RU" sz="2800" i="1" dirty="0" smtClean="0"/>
              <a:t>признается соединение юридических и физических лиц в единую хозяйственную структуру, обладающую правом юридического лица. </a:t>
            </a:r>
            <a:r>
              <a:rPr lang="ru-RU" sz="2800" dirty="0" smtClean="0"/>
              <a:t>Входящие в состав объединения юридические и физические лица именуются его членами или участниками. Хозяйственное объединение регистрируется в порядке, предусмотренном законом, и осуществляет предпринимательскую и иную  деятельность в соответствии с действующим законодательством, учредительными документами и решениями собственных органов управления. </a:t>
            </a:r>
            <a:endParaRPr lang="ru-RU" dirty="0" smtClean="0"/>
          </a:p>
          <a:p>
            <a:endParaRPr lang="ru-RU" dirty="0"/>
          </a:p>
        </p:txBody>
      </p:sp>
    </p:spTree>
  </p:cSld>
  <p:clrMapOvr>
    <a:masterClrMapping/>
  </p:clrMapOvr>
</p:sld>
</file>

<file path=ppt/slides/slide4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1.Учет расчетов с подотчетными лицами внутри страны.</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96752"/>
            <a:ext cx="7467600" cy="5277200"/>
          </a:xfrm>
        </p:spPr>
        <p:txBody>
          <a:bodyPr>
            <a:normAutofit fontScale="92500"/>
          </a:bodyPr>
          <a:lstStyle/>
          <a:p>
            <a:pPr algn="just">
              <a:buNone/>
            </a:pPr>
            <a:r>
              <a:rPr lang="ru-RU" dirty="0" smtClean="0">
                <a:latin typeface="Times New Roman" pitchFamily="18" charset="0"/>
                <a:cs typeface="Times New Roman" pitchFamily="18" charset="0"/>
              </a:rPr>
              <a:t>Подотчетными лицами является работники предприятия, которые получают денежные средства на осуществление хозяйственных и командировочных расходов.</a:t>
            </a:r>
          </a:p>
          <a:p>
            <a:pPr algn="just">
              <a:buNone/>
            </a:pPr>
            <a:r>
              <a:rPr lang="ru-RU" dirty="0" smtClean="0">
                <a:latin typeface="Times New Roman" pitchFamily="18" charset="0"/>
                <a:cs typeface="Times New Roman" pitchFamily="18" charset="0"/>
              </a:rPr>
              <a:t>Подотчетными суммами называют денежные авансы, выдаваемые на хозяйственные и командировочные расходы.</a:t>
            </a:r>
          </a:p>
          <a:p>
            <a:pPr algn="just">
              <a:buNone/>
            </a:pPr>
            <a:r>
              <a:rPr lang="ru-RU" dirty="0" smtClean="0">
                <a:latin typeface="Times New Roman" pitchFamily="18" charset="0"/>
                <a:cs typeface="Times New Roman" pitchFamily="18" charset="0"/>
              </a:rPr>
              <a:t>Список лиц, имеющие право получать денежные средства в подотчет на хозяйственные расходы, утверждается руководителем предприятия. С каждым подотчетным лицом, имеющим право получать денежные средства на хозяйственные расходы, заключается договор о полной индивидуальной материальной ответственности.</a:t>
            </a:r>
          </a:p>
          <a:p>
            <a:pPr algn="just">
              <a:buNone/>
            </a:pPr>
            <a:r>
              <a:rPr lang="ru-RU" dirty="0" smtClean="0">
                <a:latin typeface="Times New Roman" pitchFamily="18" charset="0"/>
                <a:cs typeface="Times New Roman" pitchFamily="18" charset="0"/>
              </a:rPr>
              <a:t>Передача подотчетных сумм от одного лица другому запрещается.</a:t>
            </a:r>
          </a:p>
          <a:p>
            <a:endParaRPr lang="ru-RU" dirty="0"/>
          </a:p>
        </p:txBody>
      </p:sp>
    </p:spTree>
  </p:cSld>
  <p:clrMapOvr>
    <a:masterClrMapping/>
  </p:clrMapOvr>
</p:sld>
</file>

<file path=ppt/slides/slide4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Выдача наличных денежных средств подотчет оформляется расходным кассовым ордером. Согласно Положения «О порядке ведения кассовых операций в РФ» подотчетные лица должны отчитаться за полученную сумму в течение трех рабочих дней после совершения хозяйственной операции и в этот же срок нужно вернуть в кассу предприятия неиспользованные подотчетные сумму. Возврат подотчетной суммы в кассу оформляется приходным кассовым ордером, а перерасход выдается по расходному кассовому ордеру.</a:t>
            </a:r>
          </a:p>
          <a:p>
            <a:pPr algn="just">
              <a:buNone/>
            </a:pPr>
            <a:r>
              <a:rPr lang="ru-RU" dirty="0" smtClean="0">
                <a:latin typeface="Times New Roman" pitchFamily="18" charset="0"/>
                <a:cs typeface="Times New Roman" pitchFamily="18" charset="0"/>
              </a:rPr>
              <a:t>Подотчетному лицу может быть выдана корпоративная пластиковая карта для оплаты хозяйственных расходов.</a:t>
            </a:r>
          </a:p>
          <a:p>
            <a:pPr algn="just">
              <a:buNone/>
            </a:pPr>
            <a:r>
              <a:rPr lang="ru-RU" dirty="0" smtClean="0">
                <a:latin typeface="Times New Roman" pitchFamily="18" charset="0"/>
                <a:cs typeface="Times New Roman" pitchFamily="18" charset="0"/>
              </a:rPr>
              <a:t>После исполнения операции, на которую были выданы деньги, подотчетное лицо представляет в бухгалтерию отчет формы АО-1 с приложенными оправдательными документами (чек, копии чека, счет-фактура, накладная, акт, квитанция). Если по истечении 3х рабочих дней после установленной для отчета даты не представлен авансовый отчет или денежные средства не возвращены в кассу организации, бухгалтер присоединяет подотчетную сумму к совокупному годовому доходу работника и удерживает с нее НДФЛ. </a:t>
            </a:r>
          </a:p>
          <a:p>
            <a:endParaRPr lang="ru-RU" dirty="0"/>
          </a:p>
        </p:txBody>
      </p:sp>
    </p:spTree>
  </p:cSld>
  <p:clrMapOvr>
    <a:masterClrMapping/>
  </p:clrMapOvr>
</p:sld>
</file>

<file path=ppt/slides/slide4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48680"/>
            <a:ext cx="7467600" cy="5925272"/>
          </a:xfrm>
        </p:spPr>
        <p:txBody>
          <a:bodyPr>
            <a:normAutofit fontScale="92500"/>
          </a:bodyPr>
          <a:lstStyle/>
          <a:p>
            <a:pPr algn="just">
              <a:buNone/>
            </a:pPr>
            <a:r>
              <a:rPr lang="ru-RU" dirty="0" smtClean="0">
                <a:latin typeface="Times New Roman" pitchFamily="18" charset="0"/>
                <a:cs typeface="Times New Roman" pitchFamily="18" charset="0"/>
              </a:rPr>
              <a:t>Однако эту сумму необходимо вернуть в кассу предприятия, при этом удержанный НДФЛ работнику не возвращается.</a:t>
            </a:r>
          </a:p>
          <a:p>
            <a:pPr algn="just">
              <a:buNone/>
            </a:pPr>
            <a:r>
              <a:rPr lang="ru-RU" dirty="0" smtClean="0">
                <a:latin typeface="Times New Roman" pitchFamily="18" charset="0"/>
                <a:cs typeface="Times New Roman" pitchFamily="18" charset="0"/>
              </a:rPr>
              <a:t>Нормативные документы, регулирующие порядок расчетов с подотчетными лицами по командировкам:</a:t>
            </a:r>
          </a:p>
          <a:p>
            <a:pPr lvl="0" algn="just">
              <a:buNone/>
            </a:pPr>
            <a:r>
              <a:rPr lang="ru-RU" dirty="0" smtClean="0">
                <a:latin typeface="Times New Roman" pitchFamily="18" charset="0"/>
                <a:cs typeface="Times New Roman" pitchFamily="18" charset="0"/>
              </a:rPr>
              <a:t>Трудовой кодекс РФ часть 3 глава 24 «Гарантии при направлении работников в служебные командировки, другие служебные поездки и переезд на работу в другую местность».</a:t>
            </a:r>
          </a:p>
          <a:p>
            <a:pPr lvl="0" algn="just">
              <a:buNone/>
            </a:pPr>
            <a:r>
              <a:rPr lang="ru-RU" dirty="0" smtClean="0">
                <a:latin typeface="Times New Roman" pitchFamily="18" charset="0"/>
                <a:cs typeface="Times New Roman" pitchFamily="18" charset="0"/>
              </a:rPr>
              <a:t>Положение «Об особенностях направления работников в служебные командировки» утверждено постановлением Правительства РФ от 13.10.2008 г. № 749.</a:t>
            </a:r>
          </a:p>
          <a:p>
            <a:pPr lvl="0" algn="just">
              <a:buNone/>
            </a:pPr>
            <a:r>
              <a:rPr lang="ru-RU" dirty="0" smtClean="0">
                <a:latin typeface="Times New Roman" pitchFamily="18" charset="0"/>
                <a:cs typeface="Times New Roman" pitchFamily="18" charset="0"/>
              </a:rPr>
              <a:t>Приказ </a:t>
            </a:r>
            <a:r>
              <a:rPr lang="ru-RU" dirty="0" err="1" smtClean="0">
                <a:latin typeface="Times New Roman" pitchFamily="18" charset="0"/>
                <a:cs typeface="Times New Roman" pitchFamily="18" charset="0"/>
              </a:rPr>
              <a:t>Минздравсоцразвития</a:t>
            </a:r>
            <a:r>
              <a:rPr lang="ru-RU" dirty="0" smtClean="0">
                <a:latin typeface="Times New Roman" pitchFamily="18" charset="0"/>
                <a:cs typeface="Times New Roman" pitchFamily="18" charset="0"/>
              </a:rPr>
              <a:t> РФ от 11.09.2009 г. № 739н «Об утверждении порядка и форм учета работников, выбывающих в служебные командировки из командирующей организации и прибывших в организацию, в которую они командированы».</a:t>
            </a:r>
          </a:p>
          <a:p>
            <a:endParaRPr lang="ru-RU" dirty="0"/>
          </a:p>
        </p:txBody>
      </p:sp>
    </p:spTree>
  </p:cSld>
  <p:clrMapOvr>
    <a:masterClrMapping/>
  </p:clrMapOvr>
</p:sld>
</file>

<file path=ppt/slides/slide4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В соответствии со статьей 166 ТК РФ и пунктом 2 Положения № 749 служебной командировкой является поездка работника по распоряжению работодателя на определенный срок для выполнения служебного поручения вне места постоянной работы.</a:t>
            </a:r>
          </a:p>
          <a:p>
            <a:pPr algn="just">
              <a:buNone/>
            </a:pPr>
            <a:r>
              <a:rPr lang="ru-RU" dirty="0" smtClean="0">
                <a:latin typeface="Times New Roman" pitchFamily="18" charset="0"/>
                <a:cs typeface="Times New Roman" pitchFamily="18" charset="0"/>
              </a:rPr>
              <a:t>Для того чтобы получить денежные средства в подотчет на командировочные расходы нужно представить в бухгалтерию следующие документы:</a:t>
            </a:r>
          </a:p>
          <a:p>
            <a:pPr algn="just">
              <a:buNone/>
            </a:pPr>
            <a:r>
              <a:rPr lang="ru-RU" dirty="0" smtClean="0">
                <a:latin typeface="Times New Roman" pitchFamily="18" charset="0"/>
                <a:cs typeface="Times New Roman" pitchFamily="18" charset="0"/>
              </a:rPr>
              <a:t>- служебное задание формы № Т-10а;</a:t>
            </a:r>
          </a:p>
          <a:p>
            <a:pPr algn="just">
              <a:buNone/>
            </a:pPr>
            <a:r>
              <a:rPr lang="ru-RU" dirty="0" smtClean="0">
                <a:latin typeface="Times New Roman" pitchFamily="18" charset="0"/>
                <a:cs typeface="Times New Roman" pitchFamily="18" charset="0"/>
              </a:rPr>
              <a:t>- приказ о направлении в командировку «Приказ (распоряжение) о направлении работника (работников) в командировку» формы № Т-9 (Т-9а);</a:t>
            </a:r>
          </a:p>
          <a:p>
            <a:pPr algn="just">
              <a:buNone/>
            </a:pPr>
            <a:r>
              <a:rPr lang="ru-RU" dirty="0" smtClean="0">
                <a:latin typeface="Times New Roman" pitchFamily="18" charset="0"/>
                <a:cs typeface="Times New Roman" pitchFamily="18" charset="0"/>
              </a:rPr>
              <a:t>- командировочные удостоверения формы № Т-10;</a:t>
            </a:r>
          </a:p>
          <a:p>
            <a:pPr algn="just">
              <a:buNone/>
            </a:pPr>
            <a:r>
              <a:rPr lang="ru-RU" dirty="0" smtClean="0">
                <a:latin typeface="Times New Roman" pitchFamily="18" charset="0"/>
                <a:cs typeface="Times New Roman" pitchFamily="18" charset="0"/>
              </a:rPr>
              <a:t>- предварительный расчет расходов.</a:t>
            </a:r>
          </a:p>
          <a:p>
            <a:pPr algn="just">
              <a:buNone/>
            </a:pPr>
            <a:r>
              <a:rPr lang="ru-RU" dirty="0" smtClean="0">
                <a:latin typeface="Times New Roman" pitchFamily="18" charset="0"/>
                <a:cs typeface="Times New Roman" pitchFamily="18" charset="0"/>
              </a:rPr>
              <a:t>Сумма аванса на командировку определяется по предварительному расчету стоимости проезда, расходов на проживание, суточных и других расходов.</a:t>
            </a:r>
          </a:p>
          <a:p>
            <a:endParaRPr lang="ru-RU" dirty="0"/>
          </a:p>
        </p:txBody>
      </p:sp>
    </p:spTree>
  </p:cSld>
  <p:clrMapOvr>
    <a:masterClrMapping/>
  </p:clrMapOvr>
</p:sld>
</file>

<file path=ppt/slides/slide4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dirty="0" smtClean="0">
                <a:latin typeface="Times New Roman" pitchFamily="18" charset="0"/>
                <a:cs typeface="Times New Roman" pitchFamily="18" charset="0"/>
              </a:rPr>
              <a:t>В соответствии со статьей 168 ТК РФ и пунктом 11 положения № 749 работодатель возмещает командированному работнику следующие расходы:</a:t>
            </a:r>
          </a:p>
          <a:p>
            <a:pPr algn="just">
              <a:buNone/>
            </a:pPr>
            <a:r>
              <a:rPr lang="ru-RU" dirty="0" smtClean="0">
                <a:latin typeface="Times New Roman" pitchFamily="18" charset="0"/>
                <a:cs typeface="Times New Roman" pitchFamily="18" charset="0"/>
              </a:rPr>
              <a:t>- расходы на проезд ( </a:t>
            </a:r>
            <a:r>
              <a:rPr lang="ru-RU" dirty="0" err="1" smtClean="0">
                <a:latin typeface="Times New Roman" pitchFamily="18" charset="0"/>
                <a:cs typeface="Times New Roman" pitchFamily="18" charset="0"/>
              </a:rPr>
              <a:t>проезд</a:t>
            </a:r>
            <a:r>
              <a:rPr lang="ru-RU" dirty="0" smtClean="0">
                <a:latin typeface="Times New Roman" pitchFamily="18" charset="0"/>
                <a:cs typeface="Times New Roman" pitchFamily="18" charset="0"/>
              </a:rPr>
              <a:t> к месту командировки и обратно, оплата услуг по предварительной продаже билетов, оплата багажа, плата за пользование в поездах постельными принадлежности, проезд транспортом общего пользования, кроме такси до станции пристани аэропорта, если они находятся за чертой населенного пункта, страховые платежи по обязательному государственному страхованию пассажиров);</a:t>
            </a:r>
          </a:p>
          <a:p>
            <a:pPr algn="just">
              <a:buNone/>
            </a:pPr>
            <a:r>
              <a:rPr lang="ru-RU" dirty="0" smtClean="0">
                <a:latin typeface="Times New Roman" pitchFamily="18" charset="0"/>
                <a:cs typeface="Times New Roman" pitchFamily="18" charset="0"/>
              </a:rPr>
              <a:t>- расходы по найму жилья (согласно счетам гостиниц);</a:t>
            </a:r>
          </a:p>
          <a:p>
            <a:pPr algn="just">
              <a:buNone/>
            </a:pPr>
            <a:r>
              <a:rPr lang="ru-RU" dirty="0" smtClean="0">
                <a:latin typeface="Times New Roman" pitchFamily="18" charset="0"/>
                <a:cs typeface="Times New Roman" pitchFamily="18" charset="0"/>
              </a:rPr>
              <a:t>- суточные (расходы на питание, расходы на проезд в городском транспорте и т.д.);</a:t>
            </a:r>
          </a:p>
          <a:p>
            <a:pPr algn="just">
              <a:buNone/>
            </a:pPr>
            <a:r>
              <a:rPr lang="ru-RU" dirty="0" smtClean="0">
                <a:latin typeface="Times New Roman" pitchFamily="18" charset="0"/>
                <a:cs typeface="Times New Roman" pitchFamily="18" charset="0"/>
              </a:rPr>
              <a:t>- иные расходы, произведенные работником, с разрешения или ведома работодателя.</a:t>
            </a:r>
          </a:p>
          <a:p>
            <a:endParaRPr lang="ru-RU" dirty="0"/>
          </a:p>
        </p:txBody>
      </p:sp>
    </p:spTree>
  </p:cSld>
  <p:clrMapOvr>
    <a:masterClrMapping/>
  </p:clrMapOvr>
</p:sld>
</file>

<file path=ppt/slides/slide4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lnSpcReduction="10000"/>
          </a:bodyPr>
          <a:lstStyle/>
          <a:p>
            <a:pPr algn="just">
              <a:buNone/>
            </a:pPr>
            <a:r>
              <a:rPr lang="ru-RU" dirty="0" smtClean="0">
                <a:latin typeface="Times New Roman" pitchFamily="18" charset="0"/>
                <a:cs typeface="Times New Roman" pitchFamily="18" charset="0"/>
              </a:rPr>
              <a:t>Размеры расходов, связанных с командировкой, согласно Положению № 749 определяются коллективным договором или локальным нормативным актом организации.</a:t>
            </a:r>
          </a:p>
          <a:p>
            <a:pPr algn="just">
              <a:buNone/>
            </a:pPr>
            <a:r>
              <a:rPr lang="ru-RU" dirty="0" smtClean="0">
                <a:latin typeface="Times New Roman" pitchFamily="18" charset="0"/>
                <a:cs typeface="Times New Roman" pitchFamily="18" charset="0"/>
              </a:rPr>
              <a:t>Суточные будут возмещаться в размере не более, чем в локальных нормативных документах.</a:t>
            </a:r>
          </a:p>
          <a:p>
            <a:pPr algn="just">
              <a:buNone/>
            </a:pPr>
            <a:r>
              <a:rPr lang="ru-RU" dirty="0" smtClean="0">
                <a:latin typeface="Times New Roman" pitchFamily="18" charset="0"/>
                <a:cs typeface="Times New Roman" pitchFamily="18" charset="0"/>
              </a:rPr>
              <a:t>Однако для целей налогообложения и прибыли суточные являются лимитируемыми расходами 700 р. в сутки в соответствии с 25 главой НК РФ, а суммы сверх лимита облагаются налогом на прибыль, возникает постоянное налоговое обязательство.</a:t>
            </a:r>
          </a:p>
          <a:p>
            <a:pPr algn="just">
              <a:buNone/>
            </a:pPr>
            <a:r>
              <a:rPr lang="ru-RU" dirty="0" smtClean="0">
                <a:latin typeface="Times New Roman" pitchFamily="18" charset="0"/>
                <a:cs typeface="Times New Roman" pitchFamily="18" charset="0"/>
              </a:rPr>
              <a:t>В соответствии со статьей 167 ТК РФ работнику гарантируется при направлении в командировку:</a:t>
            </a:r>
          </a:p>
          <a:p>
            <a:pPr algn="just">
              <a:buNone/>
            </a:pPr>
            <a:r>
              <a:rPr lang="ru-RU" dirty="0" smtClean="0">
                <a:latin typeface="Times New Roman" pitchFamily="18" charset="0"/>
                <a:cs typeface="Times New Roman" pitchFamily="18" charset="0"/>
              </a:rPr>
              <a:t>- сохранение места работы (должность);</a:t>
            </a:r>
          </a:p>
          <a:p>
            <a:pPr algn="just">
              <a:buNone/>
            </a:pPr>
            <a:r>
              <a:rPr lang="ru-RU" dirty="0" smtClean="0">
                <a:latin typeface="Times New Roman" pitchFamily="18" charset="0"/>
                <a:cs typeface="Times New Roman" pitchFamily="18" charset="0"/>
              </a:rPr>
              <a:t>- сохранение среднего заработка;</a:t>
            </a:r>
          </a:p>
          <a:p>
            <a:pPr algn="just">
              <a:buNone/>
            </a:pPr>
            <a:r>
              <a:rPr lang="ru-RU" dirty="0" smtClean="0">
                <a:latin typeface="Times New Roman" pitchFamily="18" charset="0"/>
                <a:cs typeface="Times New Roman" pitchFamily="18" charset="0"/>
              </a:rPr>
              <a:t>- возмещение расходов, связанных со служебной командировкой (расчет среднего заработка производится в соответствии со статьей 139 ТК и Положением № 922).</a:t>
            </a:r>
          </a:p>
          <a:p>
            <a:endParaRPr lang="ru-RU" dirty="0"/>
          </a:p>
        </p:txBody>
      </p:sp>
    </p:spTree>
  </p:cSld>
  <p:clrMapOvr>
    <a:masterClrMapping/>
  </p:clrMapOvr>
</p:sld>
</file>

<file path=ppt/slides/slide4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208912" cy="6213304"/>
          </a:xfrm>
        </p:spPr>
        <p:txBody>
          <a:bodyPr>
            <a:noAutofit/>
          </a:bodyPr>
          <a:lstStyle/>
          <a:p>
            <a:pPr algn="just">
              <a:buNone/>
            </a:pPr>
            <a:r>
              <a:rPr lang="ru-RU" sz="2000" dirty="0" smtClean="0">
                <a:latin typeface="Times New Roman" pitchFamily="18" charset="0"/>
                <a:cs typeface="Times New Roman" pitchFamily="18" charset="0"/>
              </a:rPr>
              <a:t>Датой начала командировки считается дата отправки транспортного средства.</a:t>
            </a:r>
          </a:p>
          <a:p>
            <a:pPr algn="just">
              <a:buNone/>
            </a:pPr>
            <a:r>
              <a:rPr lang="ru-RU" sz="2000" dirty="0" smtClean="0">
                <a:latin typeface="Times New Roman" pitchFamily="18" charset="0"/>
                <a:cs typeface="Times New Roman" pitchFamily="18" charset="0"/>
              </a:rPr>
              <a:t>Размер суточных определяется в авансовом отчете путем умножения количества дней нахождения в командировке, включая день выезда и приезда, на установленный размер суточных. Размер расходов на проживание определяется по счетам гостиницы. </a:t>
            </a:r>
          </a:p>
          <a:p>
            <a:pPr algn="just">
              <a:buNone/>
            </a:pPr>
            <a:r>
              <a:rPr lang="ru-RU" sz="2000" dirty="0" smtClean="0">
                <a:latin typeface="Times New Roman" pitchFamily="18" charset="0"/>
                <a:cs typeface="Times New Roman" pitchFamily="18" charset="0"/>
              </a:rPr>
              <a:t>Транспортные расходы возмещаются согласно приложенным билетам. Остальные расходы возмещаются при наличии оправдательных документов.</a:t>
            </a:r>
          </a:p>
          <a:p>
            <a:pPr algn="just">
              <a:buNone/>
            </a:pPr>
            <a:r>
              <a:rPr lang="ru-RU" sz="2000" dirty="0" smtClean="0">
                <a:latin typeface="Times New Roman" pitchFamily="18" charset="0"/>
                <a:cs typeface="Times New Roman" pitchFamily="18" charset="0"/>
              </a:rPr>
              <a:t>В течение трех рабочих дней после возвращения с командировки работник должен представить авансовый отчет об израсходованных в связи с командировкой суммах.</a:t>
            </a:r>
          </a:p>
          <a:p>
            <a:pPr algn="just">
              <a:buNone/>
            </a:pPr>
            <a:r>
              <a:rPr lang="ru-RU" sz="2000" dirty="0" smtClean="0">
                <a:latin typeface="Times New Roman" pitchFamily="18" charset="0"/>
                <a:cs typeface="Times New Roman" pitchFamily="18" charset="0"/>
              </a:rPr>
              <a:t>При обработке авансового отчета фактическое время пребывания в командировке определяется по отметкам в командировочном удостоверении. Отметки заверяются подписью должностного лица и печатью.</a:t>
            </a:r>
          </a:p>
          <a:p>
            <a:pPr algn="just">
              <a:buNone/>
            </a:pPr>
            <a:r>
              <a:rPr lang="ru-RU" sz="2000" dirty="0" smtClean="0">
                <a:latin typeface="Times New Roman" pitchFamily="18" charset="0"/>
                <a:cs typeface="Times New Roman" pitchFamily="18" charset="0"/>
              </a:rPr>
              <a:t>Авансовый отчет утверждается руководителем предприятия. Срок обработки авансового отчета бухгалтерией 5 дней.</a:t>
            </a:r>
          </a:p>
          <a:p>
            <a:pPr algn="just">
              <a:buNone/>
            </a:pPr>
            <a:r>
              <a:rPr lang="ru-RU" sz="2000" dirty="0" smtClean="0">
                <a:latin typeface="Times New Roman" pitchFamily="18" charset="0"/>
                <a:cs typeface="Times New Roman" pitchFamily="18" charset="0"/>
              </a:rPr>
              <a:t>Затраты на командировочные расходы относятся на себестоимость продукции, товаров, работ, услуг.</a:t>
            </a:r>
            <a:endParaRPr lang="ru-RU" sz="2000" dirty="0">
              <a:latin typeface="Times New Roman" pitchFamily="18" charset="0"/>
              <a:cs typeface="Times New Roman" pitchFamily="18" charset="0"/>
            </a:endParaRPr>
          </a:p>
        </p:txBody>
      </p:sp>
    </p:spTree>
  </p:cSld>
  <p:clrMapOvr>
    <a:masterClrMapping/>
  </p:clrMapOvr>
</p:sld>
</file>

<file path=ppt/slides/slide4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dirty="0" smtClean="0">
                <a:latin typeface="Times New Roman" pitchFamily="18" charset="0"/>
                <a:cs typeface="Times New Roman" pitchFamily="18" charset="0"/>
              </a:rPr>
              <a:t>Бухгалтерия может удержать из заработной платы сумму задолженности у подотчетного лица, не представившего оправдательных документов и не возвратившего остаток средств.</a:t>
            </a:r>
          </a:p>
          <a:p>
            <a:pPr algn="just">
              <a:buNone/>
            </a:pPr>
            <a:r>
              <a:rPr lang="ru-RU" dirty="0" smtClean="0">
                <a:latin typeface="Times New Roman" pitchFamily="18" charset="0"/>
                <a:cs typeface="Times New Roman" pitchFamily="18" charset="0"/>
              </a:rPr>
              <a:t>Для учета расчетов с подотчетными лицами применяется активно-пассивный </a:t>
            </a:r>
            <a:r>
              <a:rPr lang="ru-RU" i="1" dirty="0" smtClean="0">
                <a:latin typeface="Times New Roman" pitchFamily="18" charset="0"/>
                <a:cs typeface="Times New Roman" pitchFamily="18" charset="0"/>
              </a:rPr>
              <a:t>счет 71 «Расчеты с подотчетными лицами»</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Выдача средств в подотчет отражается по дебету. Использованные суммы согласно авансового отчета и неиспользованные суммы, сданные в кассу, отражаются по </a:t>
            </a:r>
            <a:r>
              <a:rPr lang="ru-RU" i="1" dirty="0" smtClean="0">
                <a:latin typeface="Times New Roman" pitchFamily="18" charset="0"/>
                <a:cs typeface="Times New Roman" pitchFamily="18" charset="0"/>
              </a:rPr>
              <a:t>кредиту счета 71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Дебетовый остаток по </a:t>
            </a:r>
            <a:r>
              <a:rPr lang="ru-RU" i="1" dirty="0" smtClean="0">
                <a:latin typeface="Times New Roman" pitchFamily="18" charset="0"/>
                <a:cs typeface="Times New Roman" pitchFamily="18" charset="0"/>
              </a:rPr>
              <a:t>71 счету</a:t>
            </a:r>
            <a:r>
              <a:rPr lang="ru-RU" dirty="0" smtClean="0">
                <a:latin typeface="Times New Roman" pitchFamily="18" charset="0"/>
                <a:cs typeface="Times New Roman" pitchFamily="18" charset="0"/>
              </a:rPr>
              <a:t> говорит о задолженности работника перед предприятием, а кредитовый остаток о задолженности предприятия перед работником. Сальдо по </a:t>
            </a:r>
            <a:r>
              <a:rPr lang="ru-RU" i="1" dirty="0" smtClean="0">
                <a:latin typeface="Times New Roman" pitchFamily="18" charset="0"/>
                <a:cs typeface="Times New Roman" pitchFamily="18" charset="0"/>
              </a:rPr>
              <a:t>счету 71</a:t>
            </a:r>
            <a:r>
              <a:rPr lang="ru-RU" dirty="0" smtClean="0">
                <a:latin typeface="Times New Roman" pitchFamily="18" charset="0"/>
                <a:cs typeface="Times New Roman" pitchFamily="18" charset="0"/>
              </a:rPr>
              <a:t> должно быть развернутое.</a:t>
            </a:r>
          </a:p>
          <a:p>
            <a:endParaRPr lang="ru-RU" dirty="0"/>
          </a:p>
        </p:txBody>
      </p:sp>
    </p:spTree>
  </p:cSld>
  <p:clrMapOvr>
    <a:masterClrMapping/>
  </p:clrMapOvr>
</p:sld>
</file>

<file path=ppt/slides/slide4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467600" cy="508918"/>
          </a:xfrm>
        </p:spPr>
        <p:txBody>
          <a:bodyPr>
            <a:normAutofit fontScale="90000"/>
          </a:bodyPr>
          <a:lstStyle/>
          <a:p>
            <a:pPr algn="ctr"/>
            <a:r>
              <a:rPr lang="ru-RU" sz="2400" b="1" dirty="0" smtClean="0">
                <a:latin typeface="Times New Roman" pitchFamily="18" charset="0"/>
                <a:cs typeface="Times New Roman" pitchFamily="18" charset="0"/>
              </a:rPr>
              <a:t>Корреспонденция счетов по счету 71</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«Расчеты с подотчетными лицами»</a:t>
            </a:r>
            <a:endParaRPr lang="ru-RU" sz="2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nvPr>
        </p:nvGraphicFramePr>
        <p:xfrm>
          <a:off x="0" y="764705"/>
          <a:ext cx="9143999" cy="6093296"/>
        </p:xfrm>
        <a:graphic>
          <a:graphicData uri="http://schemas.openxmlformats.org/drawingml/2006/table">
            <a:tbl>
              <a:tblPr firstRow="1" bandRow="1">
                <a:tableStyleId>{5C22544A-7EE6-4342-B048-85BDC9FD1C3A}</a:tableStyleId>
              </a:tblPr>
              <a:tblGrid>
                <a:gridCol w="2772387"/>
                <a:gridCol w="3185806"/>
                <a:gridCol w="3185806"/>
              </a:tblGrid>
              <a:tr h="1110881">
                <a:tc>
                  <a:txBody>
                    <a:bodyPr/>
                    <a:lstStyle/>
                    <a:p>
                      <a:pPr indent="450215" algn="ctr">
                        <a:lnSpc>
                          <a:spcPct val="115000"/>
                        </a:lnSpc>
                        <a:spcAft>
                          <a:spcPts val="0"/>
                        </a:spcAft>
                        <a:tabLst>
                          <a:tab pos="2327910" algn="ctr"/>
                        </a:tabLst>
                      </a:pPr>
                      <a:r>
                        <a:rPr lang="ru-RU" sz="2400" b="1" dirty="0">
                          <a:latin typeface="Times New Roman" pitchFamily="18" charset="0"/>
                          <a:ea typeface="Times New Roman"/>
                          <a:cs typeface="Times New Roman" pitchFamily="18" charset="0"/>
                        </a:rPr>
                        <a:t>	Содержание операции</a:t>
                      </a:r>
                      <a:endParaRPr lang="ru-RU" sz="2400" dirty="0">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2400" b="1" dirty="0">
                          <a:latin typeface="Times New Roman" pitchFamily="18" charset="0"/>
                          <a:ea typeface="Times New Roman"/>
                          <a:cs typeface="Times New Roman" pitchFamily="18" charset="0"/>
                        </a:rPr>
                        <a:t>Д</a:t>
                      </a:r>
                      <a:endParaRPr lang="ru-RU" sz="2400" dirty="0">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2400" b="1" dirty="0">
                          <a:latin typeface="Times New Roman" pitchFamily="18" charset="0"/>
                          <a:ea typeface="Times New Roman"/>
                          <a:cs typeface="Times New Roman" pitchFamily="18" charset="0"/>
                        </a:rPr>
                        <a:t>К</a:t>
                      </a:r>
                      <a:endParaRPr lang="ru-RU" sz="2400" dirty="0">
                        <a:latin typeface="Times New Roman" pitchFamily="18" charset="0"/>
                        <a:ea typeface="Times New Roman"/>
                        <a:cs typeface="Times New Roman" pitchFamily="18" charset="0"/>
                      </a:endParaRPr>
                    </a:p>
                  </a:txBody>
                  <a:tcPr marL="68580" marR="68580" marT="0" marB="0"/>
                </a:tc>
              </a:tr>
              <a:tr h="1110881">
                <a:tc>
                  <a:txBody>
                    <a:bodyPr/>
                    <a:lstStyle/>
                    <a:p>
                      <a:pPr algn="just">
                        <a:lnSpc>
                          <a:spcPct val="115000"/>
                        </a:lnSpc>
                        <a:spcAft>
                          <a:spcPts val="0"/>
                        </a:spcAft>
                      </a:pPr>
                      <a:r>
                        <a:rPr lang="ru-RU" sz="1600" dirty="0">
                          <a:latin typeface="Times New Roman"/>
                          <a:ea typeface="Times New Roman"/>
                        </a:rPr>
                        <a:t>1. Выдано из кассы подотчет на хозяйственные и командировочные расходы</a:t>
                      </a:r>
                    </a:p>
                  </a:txBody>
                  <a:tcPr marL="68580" marR="68580" marT="0" marB="0"/>
                </a:tc>
                <a:tc>
                  <a:txBody>
                    <a:bodyPr/>
                    <a:lstStyle/>
                    <a:p>
                      <a:pPr algn="ctr">
                        <a:lnSpc>
                          <a:spcPct val="115000"/>
                        </a:lnSpc>
                        <a:spcAft>
                          <a:spcPts val="0"/>
                        </a:spcAft>
                      </a:pPr>
                      <a:r>
                        <a:rPr lang="ru-RU" sz="1600" dirty="0">
                          <a:latin typeface="Times New Roman"/>
                          <a:ea typeface="Times New Roman"/>
                        </a:rPr>
                        <a:t>71</a:t>
                      </a:r>
                    </a:p>
                  </a:txBody>
                  <a:tcPr marL="68580" marR="68580" marT="0" marB="0" anchor="ctr"/>
                </a:tc>
                <a:tc>
                  <a:txBody>
                    <a:bodyPr/>
                    <a:lstStyle/>
                    <a:p>
                      <a:pPr algn="ctr">
                        <a:lnSpc>
                          <a:spcPct val="115000"/>
                        </a:lnSpc>
                        <a:spcAft>
                          <a:spcPts val="0"/>
                        </a:spcAft>
                      </a:pPr>
                      <a:r>
                        <a:rPr lang="ru-RU" sz="1600" dirty="0">
                          <a:latin typeface="Times New Roman"/>
                          <a:ea typeface="Times New Roman"/>
                        </a:rPr>
                        <a:t>50.1</a:t>
                      </a:r>
                    </a:p>
                  </a:txBody>
                  <a:tcPr marL="68580" marR="68580" marT="0" marB="0" anchor="ctr"/>
                </a:tc>
              </a:tr>
              <a:tr h="1110881">
                <a:tc>
                  <a:txBody>
                    <a:bodyPr/>
                    <a:lstStyle/>
                    <a:p>
                      <a:pPr algn="just">
                        <a:lnSpc>
                          <a:spcPct val="115000"/>
                        </a:lnSpc>
                        <a:spcAft>
                          <a:spcPts val="0"/>
                        </a:spcAft>
                      </a:pPr>
                      <a:r>
                        <a:rPr lang="ru-RU" sz="1600" dirty="0">
                          <a:latin typeface="Times New Roman"/>
                          <a:ea typeface="Times New Roman"/>
                        </a:rPr>
                        <a:t>2. Выдано в подотчет работнику корпоративная пластиковая карта</a:t>
                      </a:r>
                    </a:p>
                  </a:txBody>
                  <a:tcPr marL="68580" marR="68580" marT="0" marB="0"/>
                </a:tc>
                <a:tc>
                  <a:txBody>
                    <a:bodyPr/>
                    <a:lstStyle/>
                    <a:p>
                      <a:pPr algn="ctr">
                        <a:lnSpc>
                          <a:spcPct val="115000"/>
                        </a:lnSpc>
                        <a:spcAft>
                          <a:spcPts val="0"/>
                        </a:spcAft>
                      </a:pPr>
                      <a:r>
                        <a:rPr lang="ru-RU" sz="1600" dirty="0">
                          <a:latin typeface="Times New Roman"/>
                          <a:ea typeface="Times New Roman"/>
                        </a:rPr>
                        <a:t>71</a:t>
                      </a:r>
                    </a:p>
                  </a:txBody>
                  <a:tcPr marL="68580" marR="68580" marT="0" marB="0" anchor="ctr"/>
                </a:tc>
                <a:tc>
                  <a:txBody>
                    <a:bodyPr/>
                    <a:lstStyle/>
                    <a:p>
                      <a:pPr algn="ctr">
                        <a:lnSpc>
                          <a:spcPct val="115000"/>
                        </a:lnSpc>
                        <a:spcAft>
                          <a:spcPts val="0"/>
                        </a:spcAft>
                      </a:pPr>
                      <a:r>
                        <a:rPr lang="ru-RU" sz="1600" dirty="0">
                          <a:latin typeface="Times New Roman"/>
                          <a:ea typeface="Times New Roman"/>
                        </a:rPr>
                        <a:t>55</a:t>
                      </a:r>
                    </a:p>
                  </a:txBody>
                  <a:tcPr marL="68580" marR="68580" marT="0" marB="0" anchor="ctr"/>
                </a:tc>
              </a:tr>
              <a:tr h="1533696">
                <a:tc>
                  <a:txBody>
                    <a:bodyPr/>
                    <a:lstStyle/>
                    <a:p>
                      <a:pPr algn="just">
                        <a:lnSpc>
                          <a:spcPct val="115000"/>
                        </a:lnSpc>
                        <a:spcAft>
                          <a:spcPts val="0"/>
                        </a:spcAft>
                      </a:pPr>
                      <a:r>
                        <a:rPr lang="ru-RU" sz="1600">
                          <a:latin typeface="Times New Roman"/>
                          <a:ea typeface="Times New Roman"/>
                        </a:rPr>
                        <a:t>3. Приобретено подотчетным лицом согласно авансового отчета:</a:t>
                      </a:r>
                    </a:p>
                    <a:p>
                      <a:pPr indent="201930" algn="just">
                        <a:lnSpc>
                          <a:spcPct val="115000"/>
                        </a:lnSpc>
                        <a:spcAft>
                          <a:spcPts val="0"/>
                        </a:spcAft>
                      </a:pPr>
                      <a:r>
                        <a:rPr lang="ru-RU" sz="1600">
                          <a:latin typeface="Times New Roman"/>
                          <a:ea typeface="Times New Roman"/>
                        </a:rPr>
                        <a:t>а) основные средства;</a:t>
                      </a:r>
                    </a:p>
                    <a:p>
                      <a:pPr indent="201930" algn="just">
                        <a:lnSpc>
                          <a:spcPct val="115000"/>
                        </a:lnSpc>
                        <a:spcAft>
                          <a:spcPts val="0"/>
                        </a:spcAft>
                      </a:pPr>
                      <a:r>
                        <a:rPr lang="ru-RU" sz="1600">
                          <a:latin typeface="Times New Roman"/>
                          <a:ea typeface="Times New Roman"/>
                        </a:rPr>
                        <a:t>б) материалы;</a:t>
                      </a:r>
                    </a:p>
                  </a:txBody>
                  <a:tcPr marL="68580" marR="68580" marT="0" marB="0"/>
                </a:tc>
                <a:tc>
                  <a:txBody>
                    <a:bodyPr/>
                    <a:lstStyle/>
                    <a:p>
                      <a:pPr indent="450215" algn="ctr">
                        <a:lnSpc>
                          <a:spcPct val="115000"/>
                        </a:lnSpc>
                        <a:spcAft>
                          <a:spcPts val="0"/>
                        </a:spcAft>
                      </a:pPr>
                      <a:endParaRPr lang="ru-RU" sz="1600" dirty="0">
                        <a:latin typeface="Times New Roman"/>
                        <a:ea typeface="Times New Roman"/>
                      </a:endParaRPr>
                    </a:p>
                    <a:p>
                      <a:pPr algn="ctr">
                        <a:lnSpc>
                          <a:spcPct val="115000"/>
                        </a:lnSpc>
                        <a:spcAft>
                          <a:spcPts val="0"/>
                        </a:spcAft>
                      </a:pPr>
                      <a:r>
                        <a:rPr lang="ru-RU" sz="1600" dirty="0">
                          <a:latin typeface="Times New Roman"/>
                          <a:ea typeface="Times New Roman"/>
                        </a:rPr>
                        <a:t>08</a:t>
                      </a:r>
                    </a:p>
                    <a:p>
                      <a:pPr algn="ctr">
                        <a:lnSpc>
                          <a:spcPct val="115000"/>
                        </a:lnSpc>
                        <a:spcAft>
                          <a:spcPts val="0"/>
                        </a:spcAft>
                      </a:pPr>
                      <a:r>
                        <a:rPr lang="ru-RU" sz="1600" dirty="0">
                          <a:latin typeface="Times New Roman"/>
                          <a:ea typeface="Times New Roman"/>
                        </a:rPr>
                        <a:t>10</a:t>
                      </a:r>
                    </a:p>
                  </a:txBody>
                  <a:tcPr marL="68580" marR="68580" marT="0" marB="0"/>
                </a:tc>
                <a:tc>
                  <a:txBody>
                    <a:bodyPr/>
                    <a:lstStyle/>
                    <a:p>
                      <a:pPr indent="450215" algn="ctr">
                        <a:lnSpc>
                          <a:spcPct val="115000"/>
                        </a:lnSpc>
                        <a:spcAft>
                          <a:spcPts val="0"/>
                        </a:spcAft>
                      </a:pPr>
                      <a:endParaRPr lang="ru-RU" sz="1600" dirty="0">
                        <a:latin typeface="Times New Roman"/>
                        <a:ea typeface="Times New Roman"/>
                      </a:endParaRPr>
                    </a:p>
                    <a:p>
                      <a:pPr algn="ctr">
                        <a:lnSpc>
                          <a:spcPct val="115000"/>
                        </a:lnSpc>
                        <a:spcAft>
                          <a:spcPts val="0"/>
                        </a:spcAft>
                      </a:pPr>
                      <a:r>
                        <a:rPr lang="ru-RU" sz="1600" dirty="0">
                          <a:latin typeface="Times New Roman"/>
                          <a:ea typeface="Times New Roman"/>
                        </a:rPr>
                        <a:t>71</a:t>
                      </a:r>
                    </a:p>
                    <a:p>
                      <a:pPr algn="ctr">
                        <a:lnSpc>
                          <a:spcPct val="115000"/>
                        </a:lnSpc>
                        <a:spcAft>
                          <a:spcPts val="0"/>
                        </a:spcAft>
                      </a:pPr>
                      <a:r>
                        <a:rPr lang="ru-RU" sz="1600" dirty="0">
                          <a:latin typeface="Times New Roman"/>
                          <a:ea typeface="Times New Roman"/>
                        </a:rPr>
                        <a:t>71</a:t>
                      </a:r>
                    </a:p>
                  </a:txBody>
                  <a:tcPr marL="68580" marR="68580" marT="0" marB="0"/>
                </a:tc>
              </a:tr>
              <a:tr h="1226957">
                <a:tc>
                  <a:txBody>
                    <a:bodyPr/>
                    <a:lstStyle/>
                    <a:p>
                      <a:pPr algn="just">
                        <a:lnSpc>
                          <a:spcPct val="115000"/>
                        </a:lnSpc>
                        <a:spcAft>
                          <a:spcPts val="0"/>
                        </a:spcAft>
                      </a:pPr>
                      <a:r>
                        <a:rPr lang="ru-RU" sz="1600">
                          <a:latin typeface="Times New Roman"/>
                          <a:ea typeface="Times New Roman"/>
                        </a:rPr>
                        <a:t>4. Списаны подотчетные суммы по командировочным расходам согласно авансового отчета</a:t>
                      </a:r>
                    </a:p>
                  </a:txBody>
                  <a:tcPr marL="68580" marR="68580" marT="0" marB="0"/>
                </a:tc>
                <a:tc>
                  <a:txBody>
                    <a:bodyPr/>
                    <a:lstStyle/>
                    <a:p>
                      <a:pPr algn="ctr">
                        <a:lnSpc>
                          <a:spcPct val="115000"/>
                        </a:lnSpc>
                        <a:spcAft>
                          <a:spcPts val="0"/>
                        </a:spcAft>
                      </a:pPr>
                      <a:r>
                        <a:rPr lang="ru-RU" sz="1600" dirty="0">
                          <a:latin typeface="Times New Roman"/>
                          <a:ea typeface="Times New Roman"/>
                        </a:rPr>
                        <a:t>20, 23, 25,</a:t>
                      </a:r>
                    </a:p>
                    <a:p>
                      <a:pPr algn="ctr">
                        <a:lnSpc>
                          <a:spcPct val="115000"/>
                        </a:lnSpc>
                        <a:spcAft>
                          <a:spcPts val="0"/>
                        </a:spcAft>
                      </a:pPr>
                      <a:r>
                        <a:rPr lang="ru-RU" sz="1600" dirty="0">
                          <a:latin typeface="Times New Roman"/>
                          <a:ea typeface="Times New Roman"/>
                        </a:rPr>
                        <a:t>26, 44</a:t>
                      </a:r>
                    </a:p>
                  </a:txBody>
                  <a:tcPr marL="68580" marR="68580" marT="0" marB="0"/>
                </a:tc>
                <a:tc>
                  <a:txBody>
                    <a:bodyPr/>
                    <a:lstStyle/>
                    <a:p>
                      <a:pPr algn="ctr">
                        <a:lnSpc>
                          <a:spcPct val="115000"/>
                        </a:lnSpc>
                        <a:spcAft>
                          <a:spcPts val="0"/>
                        </a:spcAft>
                      </a:pPr>
                      <a:r>
                        <a:rPr lang="ru-RU" sz="1600" dirty="0">
                          <a:latin typeface="Times New Roman"/>
                          <a:ea typeface="Times New Roman"/>
                        </a:rPr>
                        <a:t>71</a:t>
                      </a:r>
                    </a:p>
                  </a:txBody>
                  <a:tcPr marL="68580" marR="68580" marT="0" marB="0"/>
                </a:tc>
              </a:tr>
            </a:tbl>
          </a:graphicData>
        </a:graphic>
      </p:graphicFrame>
    </p:spTree>
  </p:cSld>
  <p:clrMapOvr>
    <a:masterClrMapping/>
  </p:clrMapOvr>
</p:sld>
</file>

<file path=ppt/slides/slide4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0" y="0"/>
          <a:ext cx="9144000" cy="6951790"/>
        </p:xfrm>
        <a:graphic>
          <a:graphicData uri="http://schemas.openxmlformats.org/drawingml/2006/table">
            <a:tbl>
              <a:tblPr bandRow="1">
                <a:tableStyleId>{5C22544A-7EE6-4342-B048-85BDC9FD1C3A}</a:tableStyleId>
              </a:tblPr>
              <a:tblGrid>
                <a:gridCol w="3048000"/>
                <a:gridCol w="3048000"/>
                <a:gridCol w="3048000"/>
              </a:tblGrid>
              <a:tr h="1371600">
                <a:tc>
                  <a:txBody>
                    <a:bodyPr/>
                    <a:lstStyle/>
                    <a:p>
                      <a:pPr algn="just">
                        <a:lnSpc>
                          <a:spcPct val="115000"/>
                        </a:lnSpc>
                        <a:spcAft>
                          <a:spcPts val="0"/>
                        </a:spcAft>
                      </a:pPr>
                      <a:r>
                        <a:rPr lang="ru-RU" sz="2000" dirty="0">
                          <a:latin typeface="Times New Roman"/>
                          <a:ea typeface="Times New Roman"/>
                        </a:rPr>
                        <a:t>5. Внесены в кассу неиспользованные подотчетные суммы</a:t>
                      </a:r>
                    </a:p>
                  </a:txBody>
                  <a:tcPr marL="68580" marR="68580" marT="0" marB="0"/>
                </a:tc>
                <a:tc>
                  <a:txBody>
                    <a:bodyPr/>
                    <a:lstStyle/>
                    <a:p>
                      <a:pPr algn="ctr">
                        <a:lnSpc>
                          <a:spcPct val="115000"/>
                        </a:lnSpc>
                        <a:spcAft>
                          <a:spcPts val="0"/>
                        </a:spcAft>
                      </a:pPr>
                      <a:r>
                        <a:rPr lang="ru-RU" sz="2000">
                          <a:latin typeface="Times New Roman"/>
                          <a:ea typeface="Times New Roman"/>
                        </a:rPr>
                        <a:t>50.1</a:t>
                      </a:r>
                    </a:p>
                  </a:txBody>
                  <a:tcPr marL="68580" marR="68580" marT="0" marB="0" anchor="ctr"/>
                </a:tc>
                <a:tc>
                  <a:txBody>
                    <a:bodyPr/>
                    <a:lstStyle/>
                    <a:p>
                      <a:pPr algn="ctr">
                        <a:lnSpc>
                          <a:spcPct val="115000"/>
                        </a:lnSpc>
                        <a:spcAft>
                          <a:spcPts val="0"/>
                        </a:spcAft>
                      </a:pPr>
                      <a:r>
                        <a:rPr lang="ru-RU" sz="2000">
                          <a:latin typeface="Times New Roman"/>
                          <a:ea typeface="Times New Roman"/>
                        </a:rPr>
                        <a:t>71</a:t>
                      </a:r>
                    </a:p>
                  </a:txBody>
                  <a:tcPr marL="68580" marR="68580" marT="0" marB="0" anchor="ctr"/>
                </a:tc>
              </a:tr>
              <a:tr h="5486400">
                <a:tc>
                  <a:txBody>
                    <a:bodyPr/>
                    <a:lstStyle/>
                    <a:p>
                      <a:pPr algn="just">
                        <a:lnSpc>
                          <a:spcPct val="115000"/>
                        </a:lnSpc>
                        <a:spcAft>
                          <a:spcPts val="0"/>
                        </a:spcAft>
                      </a:pPr>
                      <a:r>
                        <a:rPr lang="ru-RU" sz="2000" dirty="0">
                          <a:latin typeface="Times New Roman"/>
                          <a:ea typeface="Times New Roman"/>
                        </a:rPr>
                        <a:t>6. Работник не вернул в установленный срок подотчетную сумму и не представил авансовый отчет:</a:t>
                      </a:r>
                    </a:p>
                    <a:p>
                      <a:pPr indent="201930" algn="just">
                        <a:lnSpc>
                          <a:spcPct val="115000"/>
                        </a:lnSpc>
                        <a:spcAft>
                          <a:spcPts val="0"/>
                        </a:spcAft>
                      </a:pPr>
                      <a:r>
                        <a:rPr lang="ru-RU" sz="2000" dirty="0">
                          <a:latin typeface="Times New Roman"/>
                          <a:ea typeface="Times New Roman"/>
                        </a:rPr>
                        <a:t>а) сумма отнесена на счет недостач;</a:t>
                      </a:r>
                    </a:p>
                    <a:p>
                      <a:pPr indent="201930" algn="just">
                        <a:lnSpc>
                          <a:spcPct val="115000"/>
                        </a:lnSpc>
                        <a:spcAft>
                          <a:spcPts val="0"/>
                        </a:spcAft>
                      </a:pPr>
                      <a:r>
                        <a:rPr lang="ru-RU" sz="2000" dirty="0">
                          <a:latin typeface="Times New Roman"/>
                          <a:ea typeface="Times New Roman"/>
                        </a:rPr>
                        <a:t>б) недостача отнесена на работника для возмещения;</a:t>
                      </a:r>
                    </a:p>
                    <a:p>
                      <a:pPr indent="201930" algn="just">
                        <a:lnSpc>
                          <a:spcPct val="115000"/>
                        </a:lnSpc>
                        <a:spcAft>
                          <a:spcPts val="0"/>
                        </a:spcAft>
                      </a:pPr>
                      <a:r>
                        <a:rPr lang="ru-RU" sz="2000" dirty="0">
                          <a:latin typeface="Times New Roman"/>
                          <a:ea typeface="Times New Roman"/>
                        </a:rPr>
                        <a:t>в) с указанной суммы удержан НДФЛ;</a:t>
                      </a:r>
                    </a:p>
                    <a:p>
                      <a:pPr indent="201930" algn="just">
                        <a:lnSpc>
                          <a:spcPct val="115000"/>
                        </a:lnSpc>
                        <a:spcAft>
                          <a:spcPts val="0"/>
                        </a:spcAft>
                      </a:pPr>
                      <a:r>
                        <a:rPr lang="ru-RU" sz="2000" dirty="0">
                          <a:latin typeface="Times New Roman"/>
                          <a:ea typeface="Times New Roman"/>
                        </a:rPr>
                        <a:t>г) удержана из заработной платы работника недостающая сумма </a:t>
                      </a:r>
                    </a:p>
                  </a:txBody>
                  <a:tcPr marL="68580" marR="68580" marT="0" marB="0"/>
                </a:tc>
                <a:tc>
                  <a:txBody>
                    <a:bodyPr/>
                    <a:lstStyle/>
                    <a:p>
                      <a:pPr indent="450215" algn="ctr">
                        <a:lnSpc>
                          <a:spcPct val="115000"/>
                        </a:lnSpc>
                        <a:spcAft>
                          <a:spcPts val="0"/>
                        </a:spcAft>
                      </a:pP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94</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73.1</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73.2</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70</a:t>
                      </a:r>
                      <a:endParaRPr lang="ru-RU" sz="2000" dirty="0">
                        <a:latin typeface="Times New Roman"/>
                        <a:ea typeface="Times New Roman"/>
                      </a:endParaRPr>
                    </a:p>
                  </a:txBody>
                  <a:tcPr marL="68580" marR="68580" marT="0" marB="0"/>
                </a:tc>
                <a:tc>
                  <a:txBody>
                    <a:bodyPr/>
                    <a:lstStyle/>
                    <a:p>
                      <a:pPr indent="450215" algn="ctr">
                        <a:lnSpc>
                          <a:spcPct val="115000"/>
                        </a:lnSpc>
                        <a:spcAft>
                          <a:spcPts val="0"/>
                        </a:spcAft>
                      </a:pP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71</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94</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68</a:t>
                      </a:r>
                      <a:endParaRPr lang="ru-RU" sz="2000" dirty="0">
                        <a:latin typeface="Times New Roman"/>
                        <a:ea typeface="Times New Roman"/>
                      </a:endParaRPr>
                    </a:p>
                    <a:p>
                      <a:pPr algn="ctr">
                        <a:lnSpc>
                          <a:spcPct val="115000"/>
                        </a:lnSpc>
                        <a:spcAft>
                          <a:spcPts val="0"/>
                        </a:spcAft>
                      </a:pPr>
                      <a:endParaRPr lang="ru-RU" sz="2000" dirty="0" smtClean="0">
                        <a:latin typeface="Times New Roman"/>
                        <a:ea typeface="Times New Roman"/>
                      </a:endParaRPr>
                    </a:p>
                    <a:p>
                      <a:pPr algn="ctr">
                        <a:lnSpc>
                          <a:spcPct val="115000"/>
                        </a:lnSpc>
                        <a:spcAft>
                          <a:spcPts val="0"/>
                        </a:spcAft>
                      </a:pPr>
                      <a:r>
                        <a:rPr lang="ru-RU" sz="2000" dirty="0" smtClean="0">
                          <a:latin typeface="Times New Roman"/>
                          <a:ea typeface="Times New Roman"/>
                        </a:rPr>
                        <a:t>73.2</a:t>
                      </a:r>
                      <a:endParaRPr lang="ru-RU" sz="2000" dirty="0">
                        <a:latin typeface="Times New Roman"/>
                        <a:ea typeface="Times New Roman"/>
                      </a:endParaRPr>
                    </a:p>
                  </a:txBody>
                  <a:tcPr marL="68580" marR="68580" marT="0" marB="0"/>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fontScale="92500"/>
          </a:bodyPr>
          <a:lstStyle/>
          <a:p>
            <a:pPr algn="just">
              <a:buNone/>
            </a:pPr>
            <a:r>
              <a:rPr lang="ru-RU" dirty="0" smtClean="0"/>
              <a:t>		</a:t>
            </a:r>
            <a:r>
              <a:rPr lang="ru-RU" sz="2800" dirty="0" smtClean="0"/>
              <a:t>Создание объединения как формы предпринимательской деятельности направлено на использование эффекта масштаба производства, возможностей мобилизации ресурсов для обеспечения экономических, производственных, торговых и технологических преимуществ. В целях координации деятельности, защиты общих интересов и повышения эффективности капитала, а также в зависимости от конкретных условий и задач </a:t>
            </a:r>
            <a:r>
              <a:rPr lang="ru-RU" sz="2800" i="1" dirty="0" smtClean="0"/>
              <a:t>могут создаваться</a:t>
            </a:r>
            <a:r>
              <a:rPr lang="ru-RU" sz="2800" dirty="0" smtClean="0"/>
              <a:t> </a:t>
            </a:r>
            <a:r>
              <a:rPr lang="ru-RU" sz="2800" i="1" dirty="0" smtClean="0"/>
              <a:t>объединения в форме кооперативов, товариществ, акционерных обществ, ассоциаций, консорциумов, синдикатов и прочих союзов.</a:t>
            </a:r>
            <a:r>
              <a:rPr lang="ru-RU" sz="2800" dirty="0" smtClean="0"/>
              <a:t> В мировой практике все названные формы корпоративных союзов прочно заняли свое место в производственной, коммерческой и финансовой деятельности.</a:t>
            </a:r>
            <a:endParaRPr lang="ru-RU" b="1" dirty="0"/>
          </a:p>
        </p:txBody>
      </p:sp>
    </p:spTree>
  </p:cSld>
  <p:clrMapOvr>
    <a:masterClrMapping/>
  </p:clrMapOvr>
</p:sld>
</file>

<file path=ppt/slides/slide4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384048"/>
            <a:ext cx="8219256" cy="6473952"/>
          </a:xfrm>
        </p:spPr>
        <p:txBody>
          <a:bodyPr>
            <a:noAutofit/>
          </a:bodyPr>
          <a:lstStyle/>
          <a:p>
            <a:pPr algn="just">
              <a:buNone/>
            </a:pPr>
            <a:r>
              <a:rPr lang="ru-RU" sz="3100" dirty="0" smtClean="0">
                <a:latin typeface="Times New Roman" pitchFamily="18" charset="0"/>
                <a:cs typeface="Times New Roman" pitchFamily="18" charset="0"/>
              </a:rPr>
              <a:t>Регистром синтетического и аналитического учета по </a:t>
            </a:r>
            <a:r>
              <a:rPr lang="ru-RU" sz="3100" i="1" dirty="0" smtClean="0">
                <a:latin typeface="Times New Roman" pitchFamily="18" charset="0"/>
                <a:cs typeface="Times New Roman" pitchFamily="18" charset="0"/>
              </a:rPr>
              <a:t>счету 71</a:t>
            </a:r>
            <a:r>
              <a:rPr lang="ru-RU" sz="3100" dirty="0" smtClean="0">
                <a:latin typeface="Times New Roman" pitchFamily="18" charset="0"/>
                <a:cs typeface="Times New Roman" pitchFamily="18" charset="0"/>
              </a:rPr>
              <a:t> является журнал-ордер № 7. Основанием для записей в журнале-ордере № 7 являются расходный кассовый ордер, приходный кассовый ордер, выписка со специального карточного счета, авансовый отчет.</a:t>
            </a:r>
          </a:p>
          <a:p>
            <a:pPr algn="just">
              <a:buNone/>
            </a:pPr>
            <a:r>
              <a:rPr lang="ru-RU" sz="3100" dirty="0" smtClean="0">
                <a:latin typeface="Times New Roman" pitchFamily="18" charset="0"/>
                <a:cs typeface="Times New Roman" pitchFamily="18" charset="0"/>
              </a:rPr>
              <a:t>Бухгалтер, проверяя авансовый отчет, после логической и арифметической проверки проставляет корреспонденцию счетов. Предварительно корреспонденция счетов проставляется на первичных документах.</a:t>
            </a:r>
          </a:p>
          <a:p>
            <a:pPr algn="just">
              <a:buNone/>
            </a:pPr>
            <a:endParaRPr lang="ru-RU" sz="3100" dirty="0">
              <a:latin typeface="Times New Roman" pitchFamily="18" charset="0"/>
              <a:cs typeface="Times New Roman" pitchFamily="18" charset="0"/>
            </a:endParaRPr>
          </a:p>
        </p:txBody>
      </p:sp>
    </p:spTree>
  </p:cSld>
  <p:clrMapOvr>
    <a:masterClrMapping/>
  </p:clrMapOvr>
</p:sld>
</file>

<file path=ppt/slides/slide4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84784"/>
            <a:ext cx="7467600" cy="216024"/>
          </a:xfrm>
        </p:spPr>
        <p:txBody>
          <a:bodyPr>
            <a:normAutofit fontScale="90000"/>
          </a:bodyPr>
          <a:lstStyle/>
          <a:p>
            <a:pPr lvl="0" algn="ctr"/>
            <a:r>
              <a:rPr lang="ru-RU" b="1" dirty="0" smtClean="0">
                <a:latin typeface="Times New Roman" pitchFamily="18" charset="0"/>
                <a:cs typeface="Times New Roman" pitchFamily="18" charset="0"/>
              </a:rPr>
              <a:t>2.Учет расчетов с подотчетными лицами по заграничным командировкам.</a:t>
            </a:r>
            <a:r>
              <a:rPr lang="ru-RU" b="1" dirty="0" smtClean="0"/>
              <a:t/>
            </a:r>
            <a:br>
              <a:rPr lang="ru-RU" b="1" dirty="0" smtClean="0"/>
            </a:br>
            <a:r>
              <a:rPr lang="ru-RU" b="1" dirty="0" smtClean="0"/>
              <a:t> </a:t>
            </a:r>
            <a:r>
              <a:rPr lang="ru-RU" dirty="0" smtClean="0"/>
              <a:t/>
            </a:r>
            <a:br>
              <a:rPr lang="ru-RU" dirty="0" smtClean="0"/>
            </a:br>
            <a:endParaRPr lang="ru-RU" dirty="0"/>
          </a:p>
        </p:txBody>
      </p:sp>
      <p:sp>
        <p:nvSpPr>
          <p:cNvPr id="3" name="Содержимое 2"/>
          <p:cNvSpPr>
            <a:spLocks noGrp="1"/>
          </p:cNvSpPr>
          <p:nvPr>
            <p:ph sz="quarter" idx="1"/>
          </p:nvPr>
        </p:nvSpPr>
        <p:spPr>
          <a:xfrm>
            <a:off x="457200" y="908720"/>
            <a:ext cx="7467600" cy="5565232"/>
          </a:xfrm>
        </p:spPr>
        <p:txBody>
          <a:bodyPr>
            <a:normAutofit fontScale="92500" lnSpcReduction="10000"/>
          </a:bodyPr>
          <a:lstStyle/>
          <a:p>
            <a:pPr algn="just">
              <a:buNone/>
            </a:pPr>
            <a:r>
              <a:rPr lang="ru-RU" dirty="0" smtClean="0">
                <a:latin typeface="Times New Roman" pitchFamily="18" charset="0"/>
                <a:cs typeface="Times New Roman" pitchFamily="18" charset="0"/>
              </a:rPr>
              <a:t>Направление работника в командировку заграницу должно оформляться приказом руководителя предприятия с указанием цели командировки, страны пребывания и сроков командировки.</a:t>
            </a:r>
          </a:p>
          <a:p>
            <a:pPr algn="just">
              <a:buNone/>
            </a:pPr>
            <a:r>
              <a:rPr lang="ru-RU" dirty="0" smtClean="0">
                <a:latin typeface="Times New Roman" pitchFamily="18" charset="0"/>
                <a:cs typeface="Times New Roman" pitchFamily="18" charset="0"/>
              </a:rPr>
              <a:t>Командировочное удостоверение оформлять необязательно, т.к. время нахождения в командировке определяется по отметкам в загранпаспорте. </a:t>
            </a:r>
          </a:p>
          <a:p>
            <a:pPr algn="just">
              <a:buNone/>
            </a:pPr>
            <a:r>
              <a:rPr lang="ru-RU" dirty="0" smtClean="0">
                <a:latin typeface="Times New Roman" pitchFamily="18" charset="0"/>
                <a:cs typeface="Times New Roman" pitchFamily="18" charset="0"/>
              </a:rPr>
              <a:t>Оплата расходов по загранкомандировкам производится по нормативам и правилам, установленным Минфином РФ. Суточные за время пребывания в загранкомандировке оплачиваются по правилам страны въезда. А именно: за день пересечения границы при выезде и за дни пребывания заграницей. Оплата производится в валюте по нормам, установленным для страны пребывания. А за день пересечения границы при въезде на территорию России и за дни пребывания на территории России в рублях по нормам, установленным для РФ.</a:t>
            </a:r>
            <a:endParaRPr lang="ru-RU" dirty="0">
              <a:latin typeface="Times New Roman" pitchFamily="18" charset="0"/>
              <a:cs typeface="Times New Roman" pitchFamily="18" charset="0"/>
            </a:endParaRPr>
          </a:p>
        </p:txBody>
      </p:sp>
    </p:spTree>
  </p:cSld>
  <p:clrMapOvr>
    <a:masterClrMapping/>
  </p:clrMapOvr>
</p:sld>
</file>

<file path=ppt/slides/slide4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lnSpcReduction="10000"/>
          </a:bodyPr>
          <a:lstStyle/>
          <a:p>
            <a:pPr algn="just">
              <a:buNone/>
            </a:pPr>
            <a:r>
              <a:rPr lang="ru-RU" dirty="0" smtClean="0">
                <a:latin typeface="Times New Roman" pitchFamily="18" charset="0"/>
                <a:cs typeface="Times New Roman" pitchFamily="18" charset="0"/>
              </a:rPr>
              <a:t>Так же при командировках в несколько зарубежных стран суточные оплачиваются по принципу страны въезда. При однодневных зарубежных командировках суточные выплачиваются в иностранной валюте в размере 50 % от нормы, установленной для страны пребывания.</a:t>
            </a:r>
          </a:p>
          <a:p>
            <a:pPr algn="just">
              <a:buNone/>
            </a:pPr>
            <a:r>
              <a:rPr lang="ru-RU" dirty="0" smtClean="0">
                <a:latin typeface="Times New Roman" pitchFamily="18" charset="0"/>
                <a:cs typeface="Times New Roman" pitchFamily="18" charset="0"/>
              </a:rPr>
              <a:t>Если работнику предоставляется бесплатное питание в стране пребывания, суточные выплачиваются в размере 30 % от установленной нормы.</a:t>
            </a:r>
          </a:p>
          <a:p>
            <a:pPr algn="just">
              <a:buNone/>
            </a:pPr>
            <a:r>
              <a:rPr lang="ru-RU" dirty="0" smtClean="0">
                <a:latin typeface="Times New Roman" pitchFamily="18" charset="0"/>
                <a:cs typeface="Times New Roman" pitchFamily="18" charset="0"/>
              </a:rPr>
              <a:t>Возмещение расходов на проживание производится по счетам гостиниц. Если работнику предоставляется бесплатное жилье в стране пребывания, то выплаты на эту цель не производятся. Расходы по проезду к месту командировки и обратно возмещаются согласно приложенных документов, т.е. билетов. Остальные расходы, связанные с проездом, возмещаются аналогично расходам по командировкам внутри России. </a:t>
            </a:r>
          </a:p>
          <a:p>
            <a:endParaRPr lang="ru-RU" dirty="0"/>
          </a:p>
        </p:txBody>
      </p:sp>
    </p:spTree>
  </p:cSld>
  <p:clrMapOvr>
    <a:masterClrMapping/>
  </p:clrMapOvr>
</p:sld>
</file>

<file path=ppt/slides/slide4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931224"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Согласно пункта 23 Положения № 749 командированному работнику дополнительно возмещают следующие расходы при загранкомандировках:</a:t>
            </a:r>
          </a:p>
          <a:p>
            <a:pPr lvl="0" algn="just">
              <a:buNone/>
            </a:pPr>
            <a:r>
              <a:rPr lang="ru-RU" dirty="0" smtClean="0">
                <a:latin typeface="Times New Roman" pitchFamily="18" charset="0"/>
                <a:cs typeface="Times New Roman" pitchFamily="18" charset="0"/>
              </a:rPr>
              <a:t>Расходы по оформлению загранпаспорта, визы и др. выездных документов.</a:t>
            </a:r>
          </a:p>
          <a:p>
            <a:pPr lvl="0" algn="just">
              <a:buNone/>
            </a:pPr>
            <a:r>
              <a:rPr lang="ru-RU" dirty="0" smtClean="0">
                <a:latin typeface="Times New Roman" pitchFamily="18" charset="0"/>
                <a:cs typeface="Times New Roman" pitchFamily="18" charset="0"/>
              </a:rPr>
              <a:t>Комиссионные при обмене валюты.</a:t>
            </a:r>
          </a:p>
          <a:p>
            <a:pPr lvl="0" algn="just">
              <a:buNone/>
            </a:pPr>
            <a:r>
              <a:rPr lang="ru-RU" dirty="0" smtClean="0">
                <a:latin typeface="Times New Roman" pitchFamily="18" charset="0"/>
                <a:cs typeface="Times New Roman" pitchFamily="18" charset="0"/>
              </a:rPr>
              <a:t>Обязательные консульские и аэродромные сборы.</a:t>
            </a:r>
          </a:p>
          <a:p>
            <a:pPr lvl="0" algn="just">
              <a:buNone/>
            </a:pPr>
            <a:r>
              <a:rPr lang="ru-RU" dirty="0" smtClean="0">
                <a:latin typeface="Times New Roman" pitchFamily="18" charset="0"/>
                <a:cs typeface="Times New Roman" pitchFamily="18" charset="0"/>
              </a:rPr>
              <a:t>Сборы за право въезда или транзита автомобильного транспорта.</a:t>
            </a:r>
          </a:p>
          <a:p>
            <a:pPr lvl="0" algn="just">
              <a:buNone/>
            </a:pPr>
            <a:r>
              <a:rPr lang="ru-RU" dirty="0" smtClean="0">
                <a:latin typeface="Times New Roman" pitchFamily="18" charset="0"/>
                <a:cs typeface="Times New Roman" pitchFamily="18" charset="0"/>
              </a:rPr>
              <a:t>Расходы на оформление обязательной медицинской страховки.</a:t>
            </a:r>
          </a:p>
          <a:p>
            <a:pPr lvl="0" algn="just">
              <a:buNone/>
            </a:pPr>
            <a:r>
              <a:rPr lang="ru-RU" dirty="0" smtClean="0">
                <a:latin typeface="Times New Roman" pitchFamily="18" charset="0"/>
                <a:cs typeface="Times New Roman" pitchFamily="18" charset="0"/>
              </a:rPr>
              <a:t>Иные обязательные платежи и сборы.</a:t>
            </a:r>
          </a:p>
          <a:p>
            <a:pPr algn="just">
              <a:buNone/>
            </a:pPr>
            <a:r>
              <a:rPr lang="ru-RU" dirty="0" smtClean="0">
                <a:latin typeface="Times New Roman" pitchFamily="18" charset="0"/>
                <a:cs typeface="Times New Roman" pitchFamily="18" charset="0"/>
              </a:rPr>
              <a:t>По возвращении с командировки работник должен в течение трех рабочих дней представить авансовый отчет. В авансовом отчете указываются страна пребывания, срок командировки, сумма суточных расходов на проживание, транспортных расходов и др. документально подтвержденных расходов, а так же общая сумма валюты, выданная в подотчет, пересчитанная по курсу ЦБ РФ на дату выдачи, а так же израсходованные средства и остаток неизрасходованной валюты, пересчитанной по курсу ЦБ РФ на дату утверждения авансового отчета.</a:t>
            </a:r>
          </a:p>
          <a:p>
            <a:endParaRPr lang="ru-RU" dirty="0"/>
          </a:p>
        </p:txBody>
      </p:sp>
    </p:spTree>
  </p:cSld>
  <p:clrMapOvr>
    <a:masterClrMapping/>
  </p:clrMapOvr>
</p:sld>
</file>

<file path=ppt/slides/slide4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a:bodyPr>
          <a:lstStyle/>
          <a:p>
            <a:pPr algn="just">
              <a:buNone/>
            </a:pPr>
            <a:r>
              <a:rPr lang="ru-RU" dirty="0" smtClean="0">
                <a:latin typeface="Times New Roman" pitchFamily="18" charset="0"/>
                <a:cs typeface="Times New Roman" pitchFamily="18" charset="0"/>
              </a:rPr>
              <a:t>Курсовые разницы по подотчетным суммам относятся на финансовый результат предприятия в составе прочих доходов и расходов. За недостающую валюту с подотчетного лица взыскивается от пяти до десяти кратной стоимости валюты по курсу ЦБ РФ на день обнаружения недостачи.</a:t>
            </a:r>
          </a:p>
          <a:p>
            <a:pPr algn="just">
              <a:buNone/>
            </a:pPr>
            <a:r>
              <a:rPr lang="ru-RU" dirty="0" smtClean="0">
                <a:latin typeface="Times New Roman" pitchFamily="18" charset="0"/>
                <a:cs typeface="Times New Roman" pitchFamily="18" charset="0"/>
              </a:rPr>
              <a:t>Юридические лица имеют право без ограничений и специальных разрешений ЦБ РФ покупать валюту на внутреннем валютном рынке для оплаты расходов по загранкомандировкам.</a:t>
            </a:r>
          </a:p>
          <a:p>
            <a:pPr algn="just">
              <a:buNone/>
            </a:pPr>
            <a:r>
              <a:rPr lang="ru-RU" dirty="0" smtClean="0">
                <a:latin typeface="Times New Roman" pitchFamily="18" charset="0"/>
                <a:cs typeface="Times New Roman" pitchFamily="18" charset="0"/>
              </a:rPr>
              <a:t>Покупка валюты производится не ранее чем за четыре банковских дня до убытия в командировку.</a:t>
            </a:r>
          </a:p>
          <a:p>
            <a:pPr algn="just">
              <a:buNone/>
            </a:pPr>
            <a:r>
              <a:rPr lang="ru-RU" dirty="0" smtClean="0">
                <a:latin typeface="Times New Roman" pitchFamily="18" charset="0"/>
                <a:cs typeface="Times New Roman" pitchFamily="18" charset="0"/>
              </a:rPr>
              <a:t>Снятие наличной валюты с валютного счета производятся не ранее чем за три банковских дня до убытия в командировку.</a:t>
            </a:r>
          </a:p>
          <a:p>
            <a:pPr algn="just">
              <a:buNone/>
            </a:pPr>
            <a:r>
              <a:rPr lang="ru-RU" dirty="0" smtClean="0">
                <a:latin typeface="Times New Roman" pitchFamily="18" charset="0"/>
                <a:cs typeface="Times New Roman" pitchFamily="18" charset="0"/>
              </a:rPr>
              <a:t>Основанием для этих операций является приказ по предприятию.</a:t>
            </a:r>
          </a:p>
          <a:p>
            <a:pPr algn="just">
              <a:buNone/>
            </a:pPr>
            <a:r>
              <a:rPr lang="ru-RU" dirty="0" smtClean="0">
                <a:latin typeface="Times New Roman" pitchFamily="18" charset="0"/>
                <a:cs typeface="Times New Roman" pitchFamily="18" charset="0"/>
              </a:rPr>
              <a:t>Командировочные расходы по загранкомандировкам относятся на себестоимость. </a:t>
            </a:r>
          </a:p>
          <a:p>
            <a:endParaRPr lang="ru-RU" dirty="0"/>
          </a:p>
        </p:txBody>
      </p:sp>
    </p:spTree>
  </p:cSld>
  <p:clrMapOvr>
    <a:masterClrMapping/>
  </p:clrMapOvr>
</p:sld>
</file>

<file path=ppt/slides/slide4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a:bodyPr>
          <a:lstStyle/>
          <a:p>
            <a:pPr algn="just">
              <a:buNone/>
            </a:pPr>
            <a:r>
              <a:rPr lang="ru-RU" dirty="0" smtClean="0">
                <a:latin typeface="Times New Roman" pitchFamily="18" charset="0"/>
                <a:cs typeface="Times New Roman" pitchFamily="18" charset="0"/>
              </a:rPr>
              <a:t>Для учета расчетов по загранкомандировкам используются счет 71.2 – расчеты с подотчетными лицами по заграничным командировкам.</a:t>
            </a:r>
          </a:p>
          <a:p>
            <a:pPr algn="just">
              <a:buNone/>
            </a:pPr>
            <a:r>
              <a:rPr lang="ru-RU" b="1" dirty="0" smtClean="0">
                <a:latin typeface="Times New Roman" pitchFamily="18" charset="0"/>
                <a:cs typeface="Times New Roman" pitchFamily="18" charset="0"/>
              </a:rPr>
              <a:t>ПРИМЕР: </a:t>
            </a:r>
            <a:r>
              <a:rPr lang="ru-RU" dirty="0" smtClean="0">
                <a:latin typeface="Times New Roman" pitchFamily="18" charset="0"/>
                <a:cs typeface="Times New Roman" pitchFamily="18" charset="0"/>
              </a:rPr>
              <a:t>Директор предприятия был направлен в командировку в Германию на 5 дней с 28.02.2011 г. по 04.03.2011 г. 25.02.2011 г. согласно предварительного расчета расходов в подотчет было выдано 3 тыс. евро (курс ЦБ РФ на дату выдачи 41 р.). По возвращению из командировки был представлен авансовый отчет 05.03.2011 г., согласно которого было израсходовано 2890 евро, что подтверждено оправдательными документами. Остаток был сдан в кассу. Авансовый отчет утверждается в тот же день. Остаток был сдан в кассу 05.03.2011 г. Курс ЦБ РФ 40.5 р. на 05.03.2011 г. Оформить журнал хозяйственных операций, определить курсовые разницы.</a:t>
            </a:r>
          </a:p>
          <a:p>
            <a:endParaRPr lang="ru-RU" dirty="0"/>
          </a:p>
        </p:txBody>
      </p:sp>
    </p:spTree>
  </p:cSld>
  <p:clrMapOvr>
    <a:masterClrMapping/>
  </p:clrMapOvr>
</p:sld>
</file>

<file path=ppt/slides/slide4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0" y="0"/>
          <a:ext cx="9144000" cy="6896100"/>
        </p:xfrm>
        <a:graphic>
          <a:graphicData uri="http://schemas.openxmlformats.org/drawingml/2006/table">
            <a:tbl>
              <a:tblPr firstRow="1" bandRow="1">
                <a:tableStyleId>{5C22544A-7EE6-4342-B048-85BDC9FD1C3A}</a:tableStyleId>
              </a:tblPr>
              <a:tblGrid>
                <a:gridCol w="2286000"/>
                <a:gridCol w="2286000"/>
                <a:gridCol w="2286000"/>
                <a:gridCol w="2286000"/>
              </a:tblGrid>
              <a:tr h="1143000">
                <a:tc>
                  <a:txBody>
                    <a:bodyPr/>
                    <a:lstStyle/>
                    <a:p>
                      <a:pPr indent="450215" algn="ctr">
                        <a:lnSpc>
                          <a:spcPct val="115000"/>
                        </a:lnSpc>
                        <a:spcAft>
                          <a:spcPts val="0"/>
                        </a:spcAft>
                      </a:pPr>
                      <a:r>
                        <a:rPr lang="ru-RU" sz="2000" b="1" dirty="0">
                          <a:latin typeface="Times New Roman"/>
                          <a:ea typeface="Times New Roman"/>
                        </a:rPr>
                        <a:t>Содержание операции</a:t>
                      </a:r>
                      <a:endParaRPr lang="ru-RU" sz="2000" dirty="0">
                        <a:latin typeface="Times New Roman"/>
                        <a:ea typeface="Times New Roman"/>
                      </a:endParaRPr>
                    </a:p>
                  </a:txBody>
                  <a:tcPr marL="68580" marR="68580" marT="0" marB="0" anchor="ctr"/>
                </a:tc>
                <a:tc>
                  <a:txBody>
                    <a:bodyPr/>
                    <a:lstStyle/>
                    <a:p>
                      <a:pPr algn="ctr">
                        <a:lnSpc>
                          <a:spcPct val="115000"/>
                        </a:lnSpc>
                        <a:spcAft>
                          <a:spcPts val="0"/>
                        </a:spcAft>
                      </a:pPr>
                      <a:r>
                        <a:rPr lang="ru-RU" sz="2000" b="1">
                          <a:latin typeface="Times New Roman"/>
                          <a:ea typeface="Times New Roman"/>
                        </a:rPr>
                        <a:t>Сумма, р.</a:t>
                      </a:r>
                      <a:endParaRPr lang="ru-RU" sz="2000">
                        <a:latin typeface="Times New Roman"/>
                        <a:ea typeface="Times New Roman"/>
                      </a:endParaRPr>
                    </a:p>
                  </a:txBody>
                  <a:tcPr marL="68580" marR="68580" marT="0" marB="0" anchor="ctr"/>
                </a:tc>
                <a:tc>
                  <a:txBody>
                    <a:bodyPr/>
                    <a:lstStyle/>
                    <a:p>
                      <a:pPr algn="ctr">
                        <a:lnSpc>
                          <a:spcPct val="115000"/>
                        </a:lnSpc>
                        <a:spcAft>
                          <a:spcPts val="0"/>
                        </a:spcAft>
                      </a:pPr>
                      <a:r>
                        <a:rPr lang="ru-RU" sz="2000" b="1">
                          <a:latin typeface="Times New Roman"/>
                          <a:ea typeface="Times New Roman"/>
                        </a:rPr>
                        <a:t>Д</a:t>
                      </a:r>
                      <a:endParaRPr lang="ru-RU" sz="2000">
                        <a:latin typeface="Times New Roman"/>
                        <a:ea typeface="Times New Roman"/>
                      </a:endParaRPr>
                    </a:p>
                  </a:txBody>
                  <a:tcPr marL="68580" marR="68580" marT="0" marB="0" anchor="ctr"/>
                </a:tc>
                <a:tc>
                  <a:txBody>
                    <a:bodyPr/>
                    <a:lstStyle/>
                    <a:p>
                      <a:pPr algn="ctr">
                        <a:lnSpc>
                          <a:spcPct val="115000"/>
                        </a:lnSpc>
                        <a:spcAft>
                          <a:spcPts val="0"/>
                        </a:spcAft>
                      </a:pPr>
                      <a:r>
                        <a:rPr lang="ru-RU" sz="2000" b="1">
                          <a:latin typeface="Times New Roman"/>
                          <a:ea typeface="Times New Roman"/>
                        </a:rPr>
                        <a:t>К</a:t>
                      </a:r>
                      <a:endParaRPr lang="ru-RU" sz="2000">
                        <a:latin typeface="Times New Roman"/>
                        <a:ea typeface="Times New Roman"/>
                      </a:endParaRPr>
                    </a:p>
                  </a:txBody>
                  <a:tcPr marL="68580" marR="68580" marT="0" marB="0" anchor="ctr"/>
                </a:tc>
              </a:tr>
              <a:tr h="1143000">
                <a:tc>
                  <a:txBody>
                    <a:bodyPr/>
                    <a:lstStyle/>
                    <a:p>
                      <a:pPr algn="just">
                        <a:lnSpc>
                          <a:spcPct val="115000"/>
                        </a:lnSpc>
                        <a:spcAft>
                          <a:spcPts val="0"/>
                        </a:spcAft>
                      </a:pPr>
                      <a:r>
                        <a:rPr lang="ru-RU" sz="2000" dirty="0">
                          <a:latin typeface="Times New Roman"/>
                          <a:ea typeface="Times New Roman"/>
                        </a:rPr>
                        <a:t>1. Выдан аванс подотчетному лицу</a:t>
                      </a:r>
                    </a:p>
                  </a:txBody>
                  <a:tcPr marL="68580" marR="68580" marT="0" marB="0"/>
                </a:tc>
                <a:tc>
                  <a:txBody>
                    <a:bodyPr/>
                    <a:lstStyle/>
                    <a:p>
                      <a:pPr algn="ctr">
                        <a:lnSpc>
                          <a:spcPct val="115000"/>
                        </a:lnSpc>
                        <a:spcAft>
                          <a:spcPts val="0"/>
                        </a:spcAft>
                      </a:pPr>
                      <a:r>
                        <a:rPr lang="ru-RU" sz="2000" dirty="0">
                          <a:latin typeface="Times New Roman"/>
                          <a:ea typeface="Times New Roman"/>
                        </a:rPr>
                        <a:t>123 000</a:t>
                      </a:r>
                    </a:p>
                  </a:txBody>
                  <a:tcPr marL="68580" marR="68580" marT="0" marB="0" anchor="ctr"/>
                </a:tc>
                <a:tc>
                  <a:txBody>
                    <a:bodyPr/>
                    <a:lstStyle/>
                    <a:p>
                      <a:pPr algn="ctr">
                        <a:lnSpc>
                          <a:spcPct val="115000"/>
                        </a:lnSpc>
                        <a:spcAft>
                          <a:spcPts val="0"/>
                        </a:spcAft>
                      </a:pPr>
                      <a:r>
                        <a:rPr lang="ru-RU" sz="2000">
                          <a:latin typeface="Times New Roman"/>
                          <a:ea typeface="Times New Roman"/>
                        </a:rPr>
                        <a:t>71.2</a:t>
                      </a:r>
                    </a:p>
                  </a:txBody>
                  <a:tcPr marL="68580" marR="68580" marT="0" marB="0" anchor="ctr"/>
                </a:tc>
                <a:tc>
                  <a:txBody>
                    <a:bodyPr/>
                    <a:lstStyle/>
                    <a:p>
                      <a:pPr algn="ctr">
                        <a:lnSpc>
                          <a:spcPct val="115000"/>
                        </a:lnSpc>
                        <a:spcAft>
                          <a:spcPts val="0"/>
                        </a:spcAft>
                      </a:pPr>
                      <a:r>
                        <a:rPr lang="ru-RU" sz="2000">
                          <a:latin typeface="Times New Roman"/>
                          <a:ea typeface="Times New Roman"/>
                        </a:rPr>
                        <a:t>50.1.2</a:t>
                      </a:r>
                    </a:p>
                  </a:txBody>
                  <a:tcPr marL="68580" marR="68580" marT="0" marB="0" anchor="ctr"/>
                </a:tc>
              </a:tr>
              <a:tr h="1714500">
                <a:tc>
                  <a:txBody>
                    <a:bodyPr/>
                    <a:lstStyle/>
                    <a:p>
                      <a:pPr algn="just">
                        <a:lnSpc>
                          <a:spcPct val="115000"/>
                        </a:lnSpc>
                        <a:spcAft>
                          <a:spcPts val="0"/>
                        </a:spcAft>
                      </a:pPr>
                      <a:r>
                        <a:rPr lang="ru-RU" sz="2000">
                          <a:latin typeface="Times New Roman"/>
                          <a:ea typeface="Times New Roman"/>
                        </a:rPr>
                        <a:t>2. Списаны расходы по командировке на общехозяйственные</a:t>
                      </a:r>
                    </a:p>
                  </a:txBody>
                  <a:tcPr marL="68580" marR="68580" marT="0" marB="0"/>
                </a:tc>
                <a:tc>
                  <a:txBody>
                    <a:bodyPr/>
                    <a:lstStyle/>
                    <a:p>
                      <a:pPr algn="ctr">
                        <a:lnSpc>
                          <a:spcPct val="115000"/>
                        </a:lnSpc>
                        <a:spcAft>
                          <a:spcPts val="0"/>
                        </a:spcAft>
                      </a:pPr>
                      <a:r>
                        <a:rPr lang="ru-RU" sz="2000" dirty="0">
                          <a:latin typeface="Times New Roman"/>
                          <a:ea typeface="Times New Roman"/>
                        </a:rPr>
                        <a:t>117 045</a:t>
                      </a:r>
                    </a:p>
                  </a:txBody>
                  <a:tcPr marL="68580" marR="68580" marT="0" marB="0" anchor="ctr"/>
                </a:tc>
                <a:tc>
                  <a:txBody>
                    <a:bodyPr/>
                    <a:lstStyle/>
                    <a:p>
                      <a:pPr algn="ctr">
                        <a:lnSpc>
                          <a:spcPct val="115000"/>
                        </a:lnSpc>
                        <a:spcAft>
                          <a:spcPts val="0"/>
                        </a:spcAft>
                      </a:pPr>
                      <a:r>
                        <a:rPr lang="ru-RU" sz="2000">
                          <a:latin typeface="Times New Roman"/>
                          <a:ea typeface="Times New Roman"/>
                        </a:rPr>
                        <a:t>26</a:t>
                      </a:r>
                    </a:p>
                  </a:txBody>
                  <a:tcPr marL="68580" marR="68580" marT="0" marB="0" anchor="ctr"/>
                </a:tc>
                <a:tc>
                  <a:txBody>
                    <a:bodyPr/>
                    <a:lstStyle/>
                    <a:p>
                      <a:pPr algn="ctr">
                        <a:lnSpc>
                          <a:spcPct val="115000"/>
                        </a:lnSpc>
                        <a:spcAft>
                          <a:spcPts val="0"/>
                        </a:spcAft>
                      </a:pPr>
                      <a:r>
                        <a:rPr lang="ru-RU" sz="2000" dirty="0">
                          <a:latin typeface="Times New Roman"/>
                          <a:ea typeface="Times New Roman"/>
                        </a:rPr>
                        <a:t>71.2</a:t>
                      </a:r>
                    </a:p>
                  </a:txBody>
                  <a:tcPr marL="68580" marR="68580" marT="0" marB="0" anchor="ctr"/>
                </a:tc>
              </a:tr>
              <a:tr h="1143000">
                <a:tc>
                  <a:txBody>
                    <a:bodyPr/>
                    <a:lstStyle/>
                    <a:p>
                      <a:pPr algn="just">
                        <a:lnSpc>
                          <a:spcPct val="115000"/>
                        </a:lnSpc>
                        <a:spcAft>
                          <a:spcPts val="0"/>
                        </a:spcAft>
                      </a:pPr>
                      <a:r>
                        <a:rPr lang="ru-RU" sz="2000">
                          <a:latin typeface="Times New Roman"/>
                          <a:ea typeface="Times New Roman"/>
                        </a:rPr>
                        <a:t>3. Остаток валюты был сдан в кассу </a:t>
                      </a:r>
                    </a:p>
                  </a:txBody>
                  <a:tcPr marL="68580" marR="68580" marT="0" marB="0"/>
                </a:tc>
                <a:tc>
                  <a:txBody>
                    <a:bodyPr/>
                    <a:lstStyle/>
                    <a:p>
                      <a:pPr algn="ctr">
                        <a:lnSpc>
                          <a:spcPct val="115000"/>
                        </a:lnSpc>
                        <a:spcAft>
                          <a:spcPts val="0"/>
                        </a:spcAft>
                      </a:pPr>
                      <a:r>
                        <a:rPr lang="ru-RU" sz="2000">
                          <a:latin typeface="Times New Roman"/>
                          <a:ea typeface="Times New Roman"/>
                        </a:rPr>
                        <a:t>4 455</a:t>
                      </a:r>
                    </a:p>
                  </a:txBody>
                  <a:tcPr marL="68580" marR="68580" marT="0" marB="0" anchor="ctr"/>
                </a:tc>
                <a:tc>
                  <a:txBody>
                    <a:bodyPr/>
                    <a:lstStyle/>
                    <a:p>
                      <a:pPr algn="ctr">
                        <a:lnSpc>
                          <a:spcPct val="115000"/>
                        </a:lnSpc>
                        <a:spcAft>
                          <a:spcPts val="0"/>
                        </a:spcAft>
                      </a:pPr>
                      <a:r>
                        <a:rPr lang="ru-RU" sz="2000" dirty="0">
                          <a:latin typeface="Times New Roman"/>
                          <a:ea typeface="Times New Roman"/>
                        </a:rPr>
                        <a:t>50.1.2</a:t>
                      </a:r>
                    </a:p>
                  </a:txBody>
                  <a:tcPr marL="68580" marR="68580" marT="0" marB="0" anchor="ctr"/>
                </a:tc>
                <a:tc>
                  <a:txBody>
                    <a:bodyPr/>
                    <a:lstStyle/>
                    <a:p>
                      <a:pPr algn="ctr">
                        <a:lnSpc>
                          <a:spcPct val="115000"/>
                        </a:lnSpc>
                        <a:spcAft>
                          <a:spcPts val="0"/>
                        </a:spcAft>
                      </a:pPr>
                      <a:r>
                        <a:rPr lang="ru-RU" sz="2000">
                          <a:latin typeface="Times New Roman"/>
                          <a:ea typeface="Times New Roman"/>
                        </a:rPr>
                        <a:t>71.2</a:t>
                      </a:r>
                    </a:p>
                  </a:txBody>
                  <a:tcPr marL="68580" marR="68580" marT="0" marB="0" anchor="ctr"/>
                </a:tc>
              </a:tr>
              <a:tr h="1714500">
                <a:tc>
                  <a:txBody>
                    <a:bodyPr/>
                    <a:lstStyle/>
                    <a:p>
                      <a:pPr algn="just">
                        <a:lnSpc>
                          <a:spcPct val="115000"/>
                        </a:lnSpc>
                        <a:spcAft>
                          <a:spcPts val="0"/>
                        </a:spcAft>
                      </a:pPr>
                      <a:r>
                        <a:rPr lang="ru-RU" sz="2000">
                          <a:latin typeface="Times New Roman"/>
                          <a:ea typeface="Times New Roman"/>
                        </a:rPr>
                        <a:t>4. Списаны на прочие расходы курсовые разницы</a:t>
                      </a:r>
                    </a:p>
                  </a:txBody>
                  <a:tcPr marL="68580" marR="68580" marT="0" marB="0"/>
                </a:tc>
                <a:tc>
                  <a:txBody>
                    <a:bodyPr/>
                    <a:lstStyle/>
                    <a:p>
                      <a:pPr algn="ctr">
                        <a:lnSpc>
                          <a:spcPct val="115000"/>
                        </a:lnSpc>
                        <a:spcAft>
                          <a:spcPts val="0"/>
                        </a:spcAft>
                      </a:pPr>
                      <a:r>
                        <a:rPr lang="ru-RU" sz="2000">
                          <a:latin typeface="Times New Roman"/>
                          <a:ea typeface="Times New Roman"/>
                        </a:rPr>
                        <a:t>1 500</a:t>
                      </a:r>
                    </a:p>
                  </a:txBody>
                  <a:tcPr marL="68580" marR="68580" marT="0" marB="0" anchor="ctr"/>
                </a:tc>
                <a:tc>
                  <a:txBody>
                    <a:bodyPr/>
                    <a:lstStyle/>
                    <a:p>
                      <a:pPr algn="ctr">
                        <a:lnSpc>
                          <a:spcPct val="115000"/>
                        </a:lnSpc>
                        <a:spcAft>
                          <a:spcPts val="0"/>
                        </a:spcAft>
                      </a:pPr>
                      <a:r>
                        <a:rPr lang="ru-RU" sz="2000" dirty="0">
                          <a:latin typeface="Times New Roman"/>
                          <a:ea typeface="Times New Roman"/>
                        </a:rPr>
                        <a:t>91.2</a:t>
                      </a:r>
                    </a:p>
                  </a:txBody>
                  <a:tcPr marL="68580" marR="68580" marT="0" marB="0" anchor="ctr"/>
                </a:tc>
                <a:tc>
                  <a:txBody>
                    <a:bodyPr/>
                    <a:lstStyle/>
                    <a:p>
                      <a:pPr algn="ctr">
                        <a:lnSpc>
                          <a:spcPct val="115000"/>
                        </a:lnSpc>
                        <a:spcAft>
                          <a:spcPts val="0"/>
                        </a:spcAft>
                      </a:pPr>
                      <a:r>
                        <a:rPr lang="ru-RU" sz="2000" dirty="0">
                          <a:latin typeface="Times New Roman"/>
                          <a:ea typeface="Times New Roman"/>
                        </a:rPr>
                        <a:t>71.2</a:t>
                      </a:r>
                    </a:p>
                  </a:txBody>
                  <a:tcPr marL="68580" marR="68580" marT="0" marB="0" anchor="ctr"/>
                </a:tc>
              </a:tr>
            </a:tbl>
          </a:graphicData>
        </a:graphic>
      </p:graphicFrame>
    </p:spTree>
  </p:cSld>
  <p:clrMapOvr>
    <a:masterClrMapping/>
  </p:clrMapOvr>
</p:sld>
</file>

<file path=ppt/slides/slide4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b="1" dirty="0" smtClean="0">
                <a:latin typeface="Times New Roman" pitchFamily="18" charset="0"/>
                <a:cs typeface="Times New Roman" pitchFamily="18" charset="0"/>
              </a:rPr>
              <a:t>Тема 14. УЧЕТ РАСЧЕТОВ С ПЕРСОНАЛОМ ПО ОПЛАТЕ ТРУДА.</a:t>
            </a:r>
            <a:r>
              <a:rPr lang="ru-RU" b="1" dirty="0" smtClean="0"/>
              <a:t/>
            </a:r>
            <a:br>
              <a:rPr lang="ru-RU" b="1" dirty="0" smtClean="0"/>
            </a:br>
            <a:endParaRPr lang="ru-RU" dirty="0"/>
          </a:p>
        </p:txBody>
      </p:sp>
      <p:sp>
        <p:nvSpPr>
          <p:cNvPr id="3" name="Содержимое 2"/>
          <p:cNvSpPr>
            <a:spLocks noGrp="1"/>
          </p:cNvSpPr>
          <p:nvPr>
            <p:ph sz="quarter" idx="1"/>
          </p:nvPr>
        </p:nvSpPr>
        <p:spPr>
          <a:xfrm>
            <a:off x="467544" y="1124744"/>
            <a:ext cx="7859216" cy="5421216"/>
          </a:xfrm>
        </p:spPr>
        <p:txBody>
          <a:bodyPr/>
          <a:lstStyle/>
          <a:p>
            <a:pPr marL="457200" lvl="0" indent="-457200" algn="just">
              <a:buFont typeface="+mj-lt"/>
              <a:buAutoNum type="arabicPeriod"/>
            </a:pPr>
            <a:r>
              <a:rPr lang="ru-RU" sz="2700" b="1" dirty="0" smtClean="0">
                <a:latin typeface="Times New Roman" pitchFamily="18" charset="0"/>
                <a:cs typeface="Times New Roman" pitchFamily="18" charset="0"/>
              </a:rPr>
              <a:t>Организация учета расчетов по оплате труда и социальному страхованию.</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Виды, формы и системы оплаты труда.</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Документация по учету расчетов по оплате труда и численности работников.</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Порядок расчета оплаты труда.</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Расчет удержаний из заработной платы.</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Синтетический и аналитический учет расчетов с персоналом по оплате труда.</a:t>
            </a:r>
            <a:endParaRPr lang="ru-RU" sz="2700" dirty="0" smtClean="0">
              <a:latin typeface="Times New Roman" pitchFamily="18" charset="0"/>
              <a:cs typeface="Times New Roman" pitchFamily="18" charset="0"/>
            </a:endParaRPr>
          </a:p>
          <a:p>
            <a:pPr marL="457200" lvl="0" indent="-457200" algn="just">
              <a:buFont typeface="+mj-lt"/>
              <a:buAutoNum type="arabicPeriod"/>
            </a:pPr>
            <a:r>
              <a:rPr lang="ru-RU" sz="2700" b="1" dirty="0" smtClean="0">
                <a:latin typeface="Times New Roman" pitchFamily="18" charset="0"/>
                <a:cs typeface="Times New Roman" pitchFamily="18" charset="0"/>
              </a:rPr>
              <a:t>Учет расчетов по социальному страхованию и обеспечению.</a:t>
            </a:r>
            <a:endParaRPr lang="ru-RU" sz="2700" dirty="0" smtClean="0">
              <a:latin typeface="Times New Roman" pitchFamily="18" charset="0"/>
              <a:cs typeface="Times New Roman" pitchFamily="18" charset="0"/>
            </a:endParaRPr>
          </a:p>
          <a:p>
            <a:endParaRPr lang="ru-RU" dirty="0"/>
          </a:p>
        </p:txBody>
      </p:sp>
    </p:spTree>
  </p:cSld>
  <p:clrMapOvr>
    <a:masterClrMapping/>
  </p:clrMapOvr>
</p:sld>
</file>

<file path=ppt/slides/slide4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1.Организация учета расчетов по оплате труда и социальному страхованию.</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8"/>
            <a:ext cx="8075240" cy="5493224"/>
          </a:xfrm>
        </p:spPr>
        <p:txBody>
          <a:bodyPr>
            <a:normAutofit/>
          </a:bodyPr>
          <a:lstStyle/>
          <a:p>
            <a:pPr algn="just">
              <a:buNone/>
            </a:pPr>
            <a:r>
              <a:rPr lang="ru-RU" dirty="0" smtClean="0">
                <a:latin typeface="Times New Roman" pitchFamily="18" charset="0"/>
                <a:cs typeface="Times New Roman" pitchFamily="18" charset="0"/>
              </a:rPr>
              <a:t>Понятие «заработная плата» охватывает все виды заработков, премий, доплат, надбавок, социальных льгот, дивидендов по акциям, начисленных в натуральной и денежной формах, а так же суммы, начисленные работникам за неотработанное время, подлежащие оплате в соответствии с законодательством.</a:t>
            </a:r>
          </a:p>
          <a:p>
            <a:pPr algn="just">
              <a:buNone/>
            </a:pPr>
            <a:r>
              <a:rPr lang="ru-RU" dirty="0" smtClean="0">
                <a:latin typeface="Times New Roman" pitchFamily="18" charset="0"/>
                <a:cs typeface="Times New Roman" pitchFamily="18" charset="0"/>
              </a:rPr>
              <a:t>Действующая система организации оплаты труда основывается на законодательстве о труде – Трудовой кодекс РФ, утвержденный Федеральным законом № 197-ФЗ от 30.12.2001 г. в действующей редакции и представляет собой наряду с государственным регулированием трудовых отношений достаточно большой объем прав предприятия в выборе форм оплаты труда и режима работы.</a:t>
            </a:r>
            <a:endParaRPr lang="ru-RU" dirty="0">
              <a:latin typeface="Times New Roman" pitchFamily="18" charset="0"/>
              <a:cs typeface="Times New Roman" pitchFamily="18" charset="0"/>
            </a:endParaRPr>
          </a:p>
        </p:txBody>
      </p:sp>
    </p:spTree>
  </p:cSld>
  <p:clrMapOvr>
    <a:masterClrMapping/>
  </p:clrMapOvr>
</p:sld>
</file>

<file path=ppt/slides/slide4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lnSpcReduction="10000"/>
          </a:bodyPr>
          <a:lstStyle/>
          <a:p>
            <a:pPr algn="just">
              <a:buNone/>
            </a:pPr>
            <a:r>
              <a:rPr lang="ru-RU" dirty="0" smtClean="0">
                <a:latin typeface="Times New Roman" pitchFamily="18" charset="0"/>
                <a:cs typeface="Times New Roman" pitchFamily="18" charset="0"/>
              </a:rPr>
              <a:t>Организация оплаты труда определяется 3 основными элементами:</a:t>
            </a:r>
          </a:p>
          <a:p>
            <a:pPr marL="457200" lvl="0" indent="-457200" algn="just">
              <a:buFont typeface="+mj-lt"/>
              <a:buAutoNum type="arabicPeriod"/>
            </a:pPr>
            <a:r>
              <a:rPr lang="ru-RU" dirty="0" smtClean="0">
                <a:latin typeface="Times New Roman" pitchFamily="18" charset="0"/>
                <a:cs typeface="Times New Roman" pitchFamily="18" charset="0"/>
              </a:rPr>
              <a:t>Тарифная система.</a:t>
            </a:r>
          </a:p>
          <a:p>
            <a:pPr marL="457200" lvl="0" indent="-457200" algn="just">
              <a:buFont typeface="+mj-lt"/>
              <a:buAutoNum type="arabicPeriod"/>
            </a:pPr>
            <a:r>
              <a:rPr lang="ru-RU" dirty="0" smtClean="0">
                <a:latin typeface="Times New Roman" pitchFamily="18" charset="0"/>
                <a:cs typeface="Times New Roman" pitchFamily="18" charset="0"/>
              </a:rPr>
              <a:t>Нормирование труда.</a:t>
            </a:r>
          </a:p>
          <a:p>
            <a:pPr marL="457200" lvl="0" indent="-457200" algn="just">
              <a:buFont typeface="+mj-lt"/>
              <a:buAutoNum type="arabicPeriod"/>
            </a:pPr>
            <a:r>
              <a:rPr lang="ru-RU" dirty="0" smtClean="0">
                <a:latin typeface="Times New Roman" pitchFamily="18" charset="0"/>
                <a:cs typeface="Times New Roman" pitchFamily="18" charset="0"/>
              </a:rPr>
              <a:t>Формы оплаты труда.</a:t>
            </a:r>
          </a:p>
          <a:p>
            <a:pPr algn="just">
              <a:buNone/>
            </a:pPr>
            <a:r>
              <a:rPr lang="ru-RU" dirty="0" smtClean="0">
                <a:latin typeface="Times New Roman" pitchFamily="18" charset="0"/>
                <a:cs typeface="Times New Roman" pitchFamily="18" charset="0"/>
              </a:rPr>
              <a:t>Юридической формой регистрации трудовых отношений и оплаты труда в организации является коллективный договор предприятия. В нем отражаются все условия оплаты труда, входящие в компетенцию предприятия, а так же законодательно установленный МРОТ (4 330 р.), а так же минимальная продолжительность отпуска и максимальная продолжительность рабочего дня. </a:t>
            </a:r>
          </a:p>
          <a:p>
            <a:pPr algn="just">
              <a:buNone/>
            </a:pPr>
            <a:r>
              <a:rPr lang="ru-RU" dirty="0" smtClean="0">
                <a:latin typeface="Times New Roman" pitchFamily="18" charset="0"/>
                <a:cs typeface="Times New Roman" pitchFamily="18" charset="0"/>
              </a:rPr>
              <a:t>Учет труда и заработной платы занимает одно из центральных мест во всей системе учета на любом предприятии.</a:t>
            </a:r>
            <a:endParaRPr lang="ru-RU"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fontScale="92500" lnSpcReduction="10000"/>
          </a:bodyPr>
          <a:lstStyle/>
          <a:p>
            <a:pPr algn="just">
              <a:buNone/>
            </a:pPr>
            <a:r>
              <a:rPr lang="ru-RU" dirty="0" smtClean="0"/>
              <a:t>		</a:t>
            </a:r>
            <a:r>
              <a:rPr lang="ru-RU" sz="3200" dirty="0" smtClean="0"/>
              <a:t>Основой для создания союзов обычно  становятся сходный характер технологических процессов, взаимосвязанное и взаимозависимое развитие производства, необходимость комплексного по вертикали производственного процесса использования сырья и других ресурсов, диверсификация. Для эффективного развития и управления производством часто необходимы концентрация ресурсов и объединение усилий предприятий и организаций различной отраслевой принадлежности, что предполагает наличие специальных организационных форм управления межотраслевого характера.</a:t>
            </a:r>
            <a:endParaRPr lang="ru-RU" dirty="0"/>
          </a:p>
        </p:txBody>
      </p:sp>
    </p:spTree>
  </p:cSld>
  <p:clrMapOvr>
    <a:masterClrMapping/>
  </p:clrMapOvr>
</p:sld>
</file>

<file path=ppt/slides/slide4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644696"/>
            <a:ext cx="8075240"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Основными задачами учета труда и заработной платы являются:</a:t>
            </a:r>
          </a:p>
          <a:p>
            <a:pPr marL="457200" lvl="0" indent="-457200" algn="just">
              <a:buFont typeface="+mj-lt"/>
              <a:buAutoNum type="arabicPeriod"/>
            </a:pPr>
            <a:r>
              <a:rPr lang="ru-RU" dirty="0" smtClean="0">
                <a:latin typeface="Times New Roman" pitchFamily="18" charset="0"/>
                <a:cs typeface="Times New Roman" pitchFamily="18" charset="0"/>
              </a:rPr>
              <a:t>Создание экономически обоснованной информации о труде и его оплате.</a:t>
            </a:r>
          </a:p>
          <a:p>
            <a:pPr marL="457200" lvl="0" indent="-457200" algn="just">
              <a:buFont typeface="+mj-lt"/>
              <a:buAutoNum type="arabicPeriod"/>
            </a:pPr>
            <a:r>
              <a:rPr lang="ru-RU" dirty="0" smtClean="0">
                <a:latin typeface="Times New Roman" pitchFamily="18" charset="0"/>
                <a:cs typeface="Times New Roman" pitchFamily="18" charset="0"/>
              </a:rPr>
              <a:t>Проведение расчетов с персоналом по оплате труда в установленные сроки.</a:t>
            </a:r>
          </a:p>
          <a:p>
            <a:pPr marL="457200" lvl="0" indent="-457200" algn="just">
              <a:buFont typeface="+mj-lt"/>
              <a:buAutoNum type="arabicPeriod"/>
            </a:pPr>
            <a:r>
              <a:rPr lang="ru-RU" dirty="0" smtClean="0">
                <a:latin typeface="Times New Roman" pitchFamily="18" charset="0"/>
                <a:cs typeface="Times New Roman" pitchFamily="18" charset="0"/>
              </a:rPr>
              <a:t>Своевременное и правильное включение в себестоимость продукции, работ, услуг в сумме начисленной заработной платы и отчислений на социальные нужды.</a:t>
            </a:r>
          </a:p>
          <a:p>
            <a:pPr marL="457200" lvl="0" indent="-457200" algn="just">
              <a:buFont typeface="+mj-lt"/>
              <a:buAutoNum type="arabicPeriod"/>
            </a:pPr>
            <a:r>
              <a:rPr lang="ru-RU" dirty="0" smtClean="0">
                <a:latin typeface="Times New Roman" pitchFamily="18" charset="0"/>
                <a:cs typeface="Times New Roman" pitchFamily="18" charset="0"/>
              </a:rPr>
              <a:t>Правильный сбор и группировка показателей по труду и заработной плате для целей оперативного руководства и составления отчетности, а так же для своевременного проведения расчетов с бюджетом и социальными внебюджетными фондами.</a:t>
            </a:r>
          </a:p>
          <a:p>
            <a:pPr marL="457200" lvl="0" indent="-457200" algn="just">
              <a:buFont typeface="+mj-lt"/>
              <a:buAutoNum type="arabicPeriod"/>
            </a:pPr>
            <a:r>
              <a:rPr lang="ru-RU" dirty="0" smtClean="0">
                <a:latin typeface="Times New Roman" pitchFamily="18" charset="0"/>
                <a:cs typeface="Times New Roman" pitchFamily="18" charset="0"/>
              </a:rPr>
              <a:t>Точный учет личного состава работников, а так же отработанного времени и объема выполненных работ.</a:t>
            </a:r>
          </a:p>
          <a:p>
            <a:pPr marL="457200" lvl="0" indent="-457200" algn="just">
              <a:buFont typeface="+mj-lt"/>
              <a:buAutoNum type="arabicPeriod"/>
            </a:pPr>
            <a:r>
              <a:rPr lang="ru-RU" dirty="0" smtClean="0">
                <a:latin typeface="Times New Roman" pitchFamily="18" charset="0"/>
                <a:cs typeface="Times New Roman" pitchFamily="18" charset="0"/>
              </a:rPr>
              <a:t>Правильный расчет сумм заработной платы и удержаний из заработной платы.</a:t>
            </a:r>
          </a:p>
          <a:p>
            <a:pPr marL="457200" lvl="0" indent="-457200" algn="just">
              <a:buFont typeface="+mj-lt"/>
              <a:buAutoNum type="arabicPeriod"/>
            </a:pPr>
            <a:r>
              <a:rPr lang="ru-RU" dirty="0" smtClean="0">
                <a:latin typeface="Times New Roman" pitchFamily="18" charset="0"/>
                <a:cs typeface="Times New Roman" pitchFamily="18" charset="0"/>
              </a:rPr>
              <a:t>Контроль за рациональным использованием труда и за источниками средств, включаемых в фонд заработной платы.</a:t>
            </a:r>
          </a:p>
          <a:p>
            <a:endParaRPr lang="ru-RU" dirty="0"/>
          </a:p>
        </p:txBody>
      </p:sp>
    </p:spTree>
  </p:cSld>
  <p:clrMapOvr>
    <a:masterClrMapping/>
  </p:clrMapOvr>
</p:sld>
</file>

<file path=ppt/slides/slide4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7467600" cy="508918"/>
          </a:xfrm>
        </p:spPr>
        <p:txBody>
          <a:bodyPr>
            <a:normAutofit fontScale="90000"/>
          </a:bodyPr>
          <a:lstStyle/>
          <a:p>
            <a:pPr lvl="0" algn="ctr"/>
            <a:r>
              <a:rPr lang="ru-RU" b="1" dirty="0" smtClean="0">
                <a:latin typeface="Times New Roman" pitchFamily="18" charset="0"/>
                <a:cs typeface="Times New Roman" pitchFamily="18" charset="0"/>
              </a:rPr>
              <a:t>2.Виды, формы и системы оплаты труда.</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692696"/>
            <a:ext cx="7931224" cy="5781256"/>
          </a:xfrm>
        </p:spPr>
        <p:txBody>
          <a:bodyPr>
            <a:normAutofit lnSpcReduction="10000"/>
          </a:bodyPr>
          <a:lstStyle/>
          <a:p>
            <a:pPr algn="just">
              <a:buNone/>
            </a:pPr>
            <a:r>
              <a:rPr lang="ru-RU" dirty="0" smtClean="0">
                <a:latin typeface="Times New Roman" pitchFamily="18" charset="0"/>
                <a:cs typeface="Times New Roman" pitchFamily="18" charset="0"/>
              </a:rPr>
              <a:t>Различают следующие виды оплаты труда:</a:t>
            </a:r>
          </a:p>
          <a:p>
            <a:pPr marL="457200" lvl="0" indent="-457200" algn="just">
              <a:buFont typeface="+mj-lt"/>
              <a:buAutoNum type="arabicPeriod"/>
            </a:pPr>
            <a:r>
              <a:rPr lang="ru-RU" dirty="0" smtClean="0">
                <a:latin typeface="Times New Roman" pitchFamily="18" charset="0"/>
                <a:cs typeface="Times New Roman" pitchFamily="18" charset="0"/>
              </a:rPr>
              <a:t>Основная заработная плата – заработная плата за фактически отработанное время в организации, т.е. оплата по сдельным расценкам, тарифным ставкам и должностным окладам, а так же премии и доплаты в связи с отклонениями от нормальных условий работы. Например, оплата сверхурочной работы, работы ночь и в выходные дни.</a:t>
            </a:r>
          </a:p>
          <a:p>
            <a:pPr marL="457200" lvl="0" indent="-457200" algn="just">
              <a:buFont typeface="+mj-lt"/>
              <a:buAutoNum type="arabicPeriod"/>
            </a:pPr>
            <a:r>
              <a:rPr lang="ru-RU" dirty="0" smtClean="0">
                <a:latin typeface="Times New Roman" pitchFamily="18" charset="0"/>
                <a:cs typeface="Times New Roman" pitchFamily="18" charset="0"/>
              </a:rPr>
              <a:t>Дополнительная заработная плата – заработная плата за неотработанное время, подлежащая оплате в соответствии с законодательством. Например, оплата очередных дополнительных отпусков, оплата ученических отпусков, оплата времени выполнения государственных обязанностей, оплата выходного пособия при увольнении, оплата льготных часов подросткам.</a:t>
            </a:r>
          </a:p>
          <a:p>
            <a:endParaRPr lang="ru-RU" dirty="0"/>
          </a:p>
        </p:txBody>
      </p:sp>
    </p:spTree>
  </p:cSld>
  <p:clrMapOvr>
    <a:masterClrMapping/>
  </p:clrMapOvr>
</p:sld>
</file>

<file path=ppt/slides/slide4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lnSpcReduction="10000"/>
          </a:bodyPr>
          <a:lstStyle/>
          <a:p>
            <a:pPr algn="just">
              <a:buNone/>
            </a:pPr>
            <a:r>
              <a:rPr lang="ru-RU" sz="3200" dirty="0" smtClean="0">
                <a:latin typeface="Times New Roman" pitchFamily="18" charset="0"/>
                <a:cs typeface="Times New Roman" pitchFamily="18" charset="0"/>
              </a:rPr>
              <a:t>Различают следующие формы оплаты труда:</a:t>
            </a:r>
          </a:p>
          <a:p>
            <a:pPr marL="514350" lvl="0" indent="-514350" algn="just">
              <a:buFont typeface="+mj-lt"/>
              <a:buAutoNum type="arabicPeriod"/>
            </a:pPr>
            <a:r>
              <a:rPr lang="ru-RU" sz="3200" dirty="0" smtClean="0">
                <a:latin typeface="Times New Roman" pitchFamily="18" charset="0"/>
                <a:cs typeface="Times New Roman" pitchFamily="18" charset="0"/>
              </a:rPr>
              <a:t>Повременная оплата труда – она зависит от количества затраченного времени с учетом квалификации работника и условий труда.</a:t>
            </a:r>
          </a:p>
          <a:p>
            <a:pPr marL="514350" lvl="0" indent="-514350" algn="just">
              <a:buFont typeface="+mj-lt"/>
              <a:buAutoNum type="arabicPeriod"/>
            </a:pPr>
            <a:r>
              <a:rPr lang="ru-RU" sz="3200" dirty="0" smtClean="0">
                <a:latin typeface="Times New Roman" pitchFamily="18" charset="0"/>
                <a:cs typeface="Times New Roman" pitchFamily="18" charset="0"/>
              </a:rPr>
              <a:t>Сдельная оплата труда зависит от количества произведенных единиц продукции с учетом их качества, а так же от сложности и условий труда.</a:t>
            </a:r>
          </a:p>
          <a:p>
            <a:pPr algn="just">
              <a:buNone/>
            </a:pPr>
            <a:r>
              <a:rPr lang="ru-RU" sz="3200" dirty="0" smtClean="0">
                <a:latin typeface="Times New Roman" pitchFamily="18" charset="0"/>
                <a:cs typeface="Times New Roman" pitchFamily="18" charset="0"/>
              </a:rPr>
              <a:t>В свою очередь формы оплаты труда включают в себя системы оплаты труда. </a:t>
            </a:r>
          </a:p>
          <a:p>
            <a:endParaRPr lang="ru-RU" dirty="0"/>
          </a:p>
        </p:txBody>
      </p:sp>
    </p:spTree>
  </p:cSld>
  <p:clrMapOvr>
    <a:masterClrMapping/>
  </p:clrMapOvr>
</p:sld>
</file>

<file path=ppt/slides/slide4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787208" cy="6213304"/>
          </a:xfrm>
        </p:spPr>
        <p:txBody>
          <a:bodyPr>
            <a:normAutofit lnSpcReduction="10000"/>
          </a:bodyPr>
          <a:lstStyle/>
          <a:p>
            <a:pPr algn="just">
              <a:buNone/>
            </a:pPr>
            <a:r>
              <a:rPr lang="ru-RU" b="1" i="1" dirty="0" smtClean="0">
                <a:latin typeface="Times New Roman" pitchFamily="18" charset="0"/>
                <a:cs typeface="Times New Roman" pitchFamily="18" charset="0"/>
              </a:rPr>
              <a:t>Повременная форма оплаты труда </a:t>
            </a:r>
            <a:r>
              <a:rPr lang="ru-RU" dirty="0" smtClean="0">
                <a:latin typeface="Times New Roman" pitchFamily="18" charset="0"/>
                <a:cs typeface="Times New Roman" pitchFamily="18" charset="0"/>
              </a:rPr>
              <a:t>включает:</a:t>
            </a:r>
          </a:p>
          <a:p>
            <a:pPr algn="just">
              <a:buNone/>
            </a:pPr>
            <a:r>
              <a:rPr lang="ru-RU" dirty="0" smtClean="0">
                <a:latin typeface="Times New Roman" pitchFamily="18" charset="0"/>
                <a:cs typeface="Times New Roman" pitchFamily="18" charset="0"/>
              </a:rPr>
              <a:t>- простую повременную систему оплаты труда;</a:t>
            </a:r>
          </a:p>
          <a:p>
            <a:pPr algn="just">
              <a:buNone/>
            </a:pPr>
            <a:r>
              <a:rPr lang="ru-RU" dirty="0" smtClean="0">
                <a:latin typeface="Times New Roman" pitchFamily="18" charset="0"/>
                <a:cs typeface="Times New Roman" pitchFamily="18" charset="0"/>
              </a:rPr>
              <a:t>- повременно-премиальную систему оплаты труда.</a:t>
            </a:r>
          </a:p>
          <a:p>
            <a:pPr algn="just">
              <a:buNone/>
            </a:pPr>
            <a:r>
              <a:rPr lang="ru-RU" b="1" i="1" dirty="0" smtClean="0">
                <a:latin typeface="Times New Roman" pitchFamily="18" charset="0"/>
                <a:cs typeface="Times New Roman" pitchFamily="18" charset="0"/>
              </a:rPr>
              <a:t>Сдельная форма оплаты труда </a:t>
            </a:r>
            <a:r>
              <a:rPr lang="ru-RU" dirty="0" smtClean="0">
                <a:latin typeface="Times New Roman" pitchFamily="18" charset="0"/>
                <a:cs typeface="Times New Roman" pitchFamily="18" charset="0"/>
              </a:rPr>
              <a:t>включает:</a:t>
            </a:r>
          </a:p>
          <a:p>
            <a:pPr algn="just">
              <a:buNone/>
            </a:pPr>
            <a:r>
              <a:rPr lang="ru-RU" dirty="0" smtClean="0">
                <a:latin typeface="Times New Roman" pitchFamily="18" charset="0"/>
                <a:cs typeface="Times New Roman" pitchFamily="18" charset="0"/>
              </a:rPr>
              <a:t>- прямую сдельную систему оплаты труда;</a:t>
            </a:r>
          </a:p>
          <a:p>
            <a:pPr algn="just">
              <a:buNone/>
            </a:pPr>
            <a:r>
              <a:rPr lang="ru-RU" dirty="0" smtClean="0">
                <a:latin typeface="Times New Roman" pitchFamily="18" charset="0"/>
                <a:cs typeface="Times New Roman" pitchFamily="18" charset="0"/>
              </a:rPr>
              <a:t>- сдельно-премиальную систему оплаты труда;</a:t>
            </a:r>
          </a:p>
          <a:p>
            <a:pPr algn="just">
              <a:buNone/>
            </a:pPr>
            <a:r>
              <a:rPr lang="ru-RU" dirty="0" smtClean="0">
                <a:latin typeface="Times New Roman" pitchFamily="18" charset="0"/>
                <a:cs typeface="Times New Roman" pitchFamily="18" charset="0"/>
              </a:rPr>
              <a:t>- сдельно прогрессивную систему оплаты труда;</a:t>
            </a:r>
          </a:p>
          <a:p>
            <a:pPr algn="just">
              <a:buNone/>
            </a:pPr>
            <a:r>
              <a:rPr lang="ru-RU" dirty="0" smtClean="0">
                <a:latin typeface="Times New Roman" pitchFamily="18" charset="0"/>
                <a:cs typeface="Times New Roman" pitchFamily="18" charset="0"/>
              </a:rPr>
              <a:t>- косвенно-сдельную систему оплаты труда;</a:t>
            </a:r>
          </a:p>
          <a:p>
            <a:pPr algn="just">
              <a:buNone/>
            </a:pPr>
            <a:r>
              <a:rPr lang="ru-RU" dirty="0" smtClean="0">
                <a:latin typeface="Times New Roman" pitchFamily="18" charset="0"/>
                <a:cs typeface="Times New Roman" pitchFamily="18" charset="0"/>
              </a:rPr>
              <a:t>- аккордную систему оплаты труда;</a:t>
            </a:r>
          </a:p>
          <a:p>
            <a:pPr algn="just">
              <a:buNone/>
            </a:pPr>
            <a:r>
              <a:rPr lang="ru-RU" dirty="0" smtClean="0">
                <a:latin typeface="Times New Roman" pitchFamily="18" charset="0"/>
                <a:cs typeface="Times New Roman" pitchFamily="18" charset="0"/>
              </a:rPr>
              <a:t>- коллективную (бригадную) систему оплаты труда.</a:t>
            </a:r>
          </a:p>
          <a:p>
            <a:pPr algn="just">
              <a:buNone/>
            </a:pPr>
            <a:r>
              <a:rPr lang="ru-RU" dirty="0" smtClean="0">
                <a:latin typeface="Times New Roman" pitchFamily="18" charset="0"/>
                <a:cs typeface="Times New Roman" pitchFamily="18" charset="0"/>
              </a:rPr>
              <a:t>Про простой повременной системе оплаты труда устанавливается должностной оклад, который выплачивается полностью, если отработаны все рабочие дни месяца. Если отработаны не все рабочие дни, то за фактически отработанное время.</a:t>
            </a:r>
          </a:p>
          <a:p>
            <a:endParaRPr lang="ru-RU" dirty="0"/>
          </a:p>
        </p:txBody>
      </p:sp>
    </p:spTree>
  </p:cSld>
  <p:clrMapOvr>
    <a:masterClrMapping/>
  </p:clrMapOvr>
</p:sld>
</file>

<file path=ppt/slides/slide4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При повременно-премиальной системе оплаты труда работнику дополнительно выплачивается премия, которая устанавливается в процентах к заработной плате за фактически отработанное время.</a:t>
            </a:r>
          </a:p>
          <a:p>
            <a:pPr algn="just">
              <a:buNone/>
            </a:pPr>
            <a:r>
              <a:rPr lang="ru-RU" dirty="0" smtClean="0">
                <a:latin typeface="Times New Roman" pitchFamily="18" charset="0"/>
                <a:cs typeface="Times New Roman" pitchFamily="18" charset="0"/>
              </a:rPr>
              <a:t>При прямой сдельной системе оплаты труда заработная плата начисляется за фактически выполненную работу на основании действующих расценок за единицу работы. Причем все количество выработанной продукции оплачивается по единой расценке.</a:t>
            </a:r>
          </a:p>
          <a:p>
            <a:pPr algn="just">
              <a:buNone/>
            </a:pPr>
            <a:r>
              <a:rPr lang="ru-RU" dirty="0" smtClean="0">
                <a:latin typeface="Times New Roman" pitchFamily="18" charset="0"/>
                <a:cs typeface="Times New Roman" pitchFamily="18" charset="0"/>
              </a:rPr>
              <a:t>При сдельно-премиальной системе оплаты труда к заработной плате работника дополнительно начисляется премия по приказу руководителя за выполнение условия и показателей премирования. Премия устанавливается в процентах к сдельному заработку. </a:t>
            </a:r>
          </a:p>
          <a:p>
            <a:pPr algn="just">
              <a:buNone/>
            </a:pPr>
            <a:r>
              <a:rPr lang="ru-RU" dirty="0" smtClean="0">
                <a:latin typeface="Times New Roman" pitchFamily="18" charset="0"/>
                <a:cs typeface="Times New Roman" pitchFamily="18" charset="0"/>
              </a:rPr>
              <a:t>При сдельно-прогрессивной системе оплаты труда заработная плата за запланированное количество продукции рассчитывается по прямой расценке, а за продукцию, выпущенную сверх плана по прогрессивно растущим расценкам.</a:t>
            </a:r>
          </a:p>
          <a:p>
            <a:endParaRPr lang="ru-RU" dirty="0"/>
          </a:p>
        </p:txBody>
      </p:sp>
    </p:spTree>
  </p:cSld>
  <p:clrMapOvr>
    <a:masterClrMapping/>
  </p:clrMapOvr>
</p:sld>
</file>

<file path=ppt/slides/slide4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lnSpcReduction="10000"/>
          </a:bodyPr>
          <a:lstStyle/>
          <a:p>
            <a:pPr algn="just">
              <a:buNone/>
            </a:pPr>
            <a:r>
              <a:rPr lang="ru-RU" sz="2800" dirty="0" smtClean="0">
                <a:latin typeface="Times New Roman" pitchFamily="18" charset="0"/>
                <a:cs typeface="Times New Roman" pitchFamily="18" charset="0"/>
              </a:rPr>
              <a:t>Косвенно-сдельная система оплаты труда используется для оплаты труда вспомогательных рабочих. Размер заработка определяется путем деления тарифной ставки или оклада на запланированное количество продукции и умножение на фактическое количество продукции.</a:t>
            </a:r>
          </a:p>
          <a:p>
            <a:pPr algn="just">
              <a:buNone/>
            </a:pPr>
            <a:r>
              <a:rPr lang="ru-RU" sz="2800" dirty="0" smtClean="0">
                <a:latin typeface="Times New Roman" pitchFamily="18" charset="0"/>
                <a:cs typeface="Times New Roman" pitchFamily="18" charset="0"/>
              </a:rPr>
              <a:t>При аккордной системе оплаты труда производится оплата за определенный объем, выполненных работ.</a:t>
            </a:r>
          </a:p>
          <a:p>
            <a:pPr algn="just">
              <a:buNone/>
            </a:pPr>
            <a:r>
              <a:rPr lang="ru-RU" sz="2800" dirty="0" smtClean="0">
                <a:latin typeface="Times New Roman" pitchFamily="18" charset="0"/>
                <a:cs typeface="Times New Roman" pitchFamily="18" charset="0"/>
              </a:rPr>
              <a:t>При коллективной системе оплаты труда заработная плата, начисленная по результатам работы всей бригады, распределяется между членами бригады по коэффициенту трудового участия (КТУ).</a:t>
            </a:r>
          </a:p>
          <a:p>
            <a:endParaRPr lang="ru-RU" dirty="0"/>
          </a:p>
        </p:txBody>
      </p:sp>
    </p:spTree>
  </p:cSld>
  <p:clrMapOvr>
    <a:masterClrMapping/>
  </p:clrMapOvr>
</p:sld>
</file>

<file path=ppt/slides/slide4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3.Документация по учету расчетов по оплате труда и численности работников.</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124744"/>
            <a:ext cx="7467600" cy="5349208"/>
          </a:xfrm>
        </p:spPr>
        <p:txBody>
          <a:bodyPr>
            <a:normAutofit fontScale="92500" lnSpcReduction="20000"/>
          </a:bodyPr>
          <a:lstStyle/>
          <a:p>
            <a:pPr algn="just">
              <a:buNone/>
            </a:pPr>
            <a:r>
              <a:rPr lang="ru-RU" dirty="0" smtClean="0">
                <a:latin typeface="Times New Roman" pitchFamily="18" charset="0"/>
                <a:cs typeface="Times New Roman" pitchFamily="18" charset="0"/>
              </a:rPr>
              <a:t>При распределении работников по категориям и при заполнении документации по труду руководствуются общероссийским классификатором профессий рабочих, должностей служащих и тарифных разрядов, утвержденных постановлением Госстандарта РФ № 367 от 26.12.1996 г. в действующей редакции. Данный классификатор состоит из двух разделов:</a:t>
            </a:r>
          </a:p>
          <a:p>
            <a:pPr marL="457200" indent="-457200" algn="just">
              <a:buFont typeface="+mj-lt"/>
              <a:buAutoNum type="arabicPeriod"/>
            </a:pPr>
            <a:r>
              <a:rPr lang="ru-RU" dirty="0" smtClean="0">
                <a:latin typeface="Times New Roman" pitchFamily="18" charset="0"/>
                <a:cs typeface="Times New Roman" pitchFamily="18" charset="0"/>
              </a:rPr>
              <a:t>Профессии рабочих.</a:t>
            </a:r>
          </a:p>
          <a:p>
            <a:pPr marL="457200" indent="-457200" algn="just">
              <a:buFont typeface="+mj-lt"/>
              <a:buAutoNum type="arabicPeriod"/>
            </a:pPr>
            <a:r>
              <a:rPr lang="ru-RU" dirty="0" smtClean="0">
                <a:latin typeface="Times New Roman" pitchFamily="18" charset="0"/>
                <a:cs typeface="Times New Roman" pitchFamily="18" charset="0"/>
              </a:rPr>
              <a:t>Должности служащих.</a:t>
            </a:r>
          </a:p>
          <a:p>
            <a:pPr algn="just">
              <a:buNone/>
            </a:pPr>
            <a:r>
              <a:rPr lang="ru-RU" dirty="0" smtClean="0">
                <a:latin typeface="Times New Roman" pitchFamily="18" charset="0"/>
                <a:cs typeface="Times New Roman" pitchFamily="18" charset="0"/>
              </a:rPr>
              <a:t>В организациях учетом численности работников занимает отдел кадров. На малых предприятиях это может быть один работник, либо бухгалтер. Для учета расчетов по оплате труда и численности работников используются унифицированные формы первичной документации, утвержденные Постановлением Госкомстата РФ, от 05.01.2004 г. № 1 «Об утверждении унифицированных форм первичной учетной документации по учету труда и его оплаты».</a:t>
            </a:r>
          </a:p>
          <a:p>
            <a:endParaRPr lang="ru-RU" dirty="0"/>
          </a:p>
        </p:txBody>
      </p:sp>
    </p:spTree>
  </p:cSld>
  <p:clrMapOvr>
    <a:masterClrMapping/>
  </p:clrMapOvr>
</p:sld>
</file>

<file path=ppt/slides/slide4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03232" cy="6213304"/>
          </a:xfrm>
        </p:spPr>
        <p:txBody>
          <a:bodyPr>
            <a:normAutofit fontScale="92500" lnSpcReduction="10000"/>
          </a:bodyPr>
          <a:lstStyle/>
          <a:p>
            <a:pPr algn="just">
              <a:buNone/>
            </a:pPr>
            <a:r>
              <a:rPr lang="ru-RU" b="1" i="1" dirty="0" smtClean="0">
                <a:latin typeface="Times New Roman" pitchFamily="18" charset="0"/>
                <a:cs typeface="Times New Roman" pitchFamily="18" charset="0"/>
              </a:rPr>
              <a:t>По учету кадров:</a:t>
            </a:r>
            <a:endParaRPr lang="ru-RU" dirty="0" smtClean="0">
              <a:latin typeface="Times New Roman" pitchFamily="18" charset="0"/>
              <a:cs typeface="Times New Roman" pitchFamily="18" charset="0"/>
            </a:endParaRPr>
          </a:p>
          <a:p>
            <a:pPr algn="just">
              <a:buNone/>
            </a:pPr>
            <a:r>
              <a:rPr lang="ru-RU" i="1" dirty="0" smtClean="0">
                <a:latin typeface="Times New Roman" pitchFamily="18" charset="0"/>
                <a:cs typeface="Times New Roman" pitchFamily="18" charset="0"/>
              </a:rPr>
              <a:t>Форма № Т-1</a:t>
            </a:r>
            <a:r>
              <a:rPr lang="ru-RU" dirty="0" smtClean="0">
                <a:latin typeface="Times New Roman" pitchFamily="18" charset="0"/>
                <a:cs typeface="Times New Roman" pitchFamily="18" charset="0"/>
              </a:rPr>
              <a:t> «Приказ (распоряжение) о приеме работника на работу», </a:t>
            </a:r>
            <a:r>
              <a:rPr lang="ru-RU" i="1" dirty="0" smtClean="0">
                <a:latin typeface="Times New Roman" pitchFamily="18" charset="0"/>
                <a:cs typeface="Times New Roman" pitchFamily="18" charset="0"/>
              </a:rPr>
              <a:t>форма № Т-1а </a:t>
            </a:r>
            <a:r>
              <a:rPr lang="ru-RU" dirty="0" smtClean="0">
                <a:latin typeface="Times New Roman" pitchFamily="18" charset="0"/>
                <a:cs typeface="Times New Roman" pitchFamily="18" charset="0"/>
              </a:rPr>
              <a:t>«Приказ (распоряжение) о приеме работников на работу» – применяются для оформления и учета принимаемых на работу работников по трудовому договору и заполняются: форма № Т-1 – на одного работника, форма № Т-1а – на группу работников. Составляются лицом, ответственным за прием, на всех лиц, принимаемых на работу в организацию на основании заключенного трудового договора. </a:t>
            </a:r>
          </a:p>
          <a:p>
            <a:pPr algn="just">
              <a:buNone/>
            </a:pPr>
            <a:r>
              <a:rPr lang="ru-RU" dirty="0" smtClean="0">
                <a:latin typeface="Times New Roman" pitchFamily="18" charset="0"/>
                <a:cs typeface="Times New Roman" pitchFamily="18" charset="0"/>
              </a:rPr>
              <a:t>При оформлении приказа (распоряжения) о приеме работника(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на работу указываются наименование структурного подразделения, должность (специальность, профессия), срок испытания, если работнику устанавливается испытание при приеме на работу, а также условия приема на работу и характер предстоящей работы (по совместительству, в порядке перевода из другой организации, для замещения временно отсутствующего работника, для выполнения определенной работы и др.). </a:t>
            </a:r>
          </a:p>
          <a:p>
            <a:endParaRPr lang="ru-RU" dirty="0"/>
          </a:p>
        </p:txBody>
      </p:sp>
    </p:spTree>
  </p:cSld>
  <p:clrMapOvr>
    <a:masterClrMapping/>
  </p:clrMapOvr>
</p:sld>
</file>

<file path=ppt/slides/slide4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10000"/>
          </a:bodyPr>
          <a:lstStyle/>
          <a:p>
            <a:pPr algn="just">
              <a:buNone/>
            </a:pPr>
            <a:r>
              <a:rPr lang="ru-RU" b="1" i="1" dirty="0" smtClean="0">
                <a:latin typeface="Times New Roman" pitchFamily="18" charset="0"/>
                <a:cs typeface="Times New Roman" pitchFamily="18" charset="0"/>
              </a:rPr>
              <a:t>По учету кадров:</a:t>
            </a:r>
            <a:endParaRPr lang="ru-RU" dirty="0" smtClean="0">
              <a:latin typeface="Times New Roman" pitchFamily="18" charset="0"/>
              <a:cs typeface="Times New Roman" pitchFamily="18" charset="0"/>
            </a:endParaRPr>
          </a:p>
          <a:p>
            <a:pPr algn="just">
              <a:buNone/>
            </a:pPr>
            <a:r>
              <a:rPr lang="ru-RU" i="1" dirty="0" smtClean="0">
                <a:latin typeface="Times New Roman" pitchFamily="18" charset="0"/>
                <a:cs typeface="Times New Roman" pitchFamily="18" charset="0"/>
              </a:rPr>
              <a:t>Форма № Т-1</a:t>
            </a:r>
            <a:r>
              <a:rPr lang="ru-RU" dirty="0" smtClean="0">
                <a:latin typeface="Times New Roman" pitchFamily="18" charset="0"/>
                <a:cs typeface="Times New Roman" pitchFamily="18" charset="0"/>
              </a:rPr>
              <a:t> «Приказ (распоряжение) о приеме работника на работу», </a:t>
            </a:r>
            <a:r>
              <a:rPr lang="ru-RU" i="1" dirty="0" smtClean="0">
                <a:latin typeface="Times New Roman" pitchFamily="18" charset="0"/>
                <a:cs typeface="Times New Roman" pitchFamily="18" charset="0"/>
              </a:rPr>
              <a:t>форма № Т-1а </a:t>
            </a:r>
            <a:r>
              <a:rPr lang="ru-RU" dirty="0" smtClean="0">
                <a:latin typeface="Times New Roman" pitchFamily="18" charset="0"/>
                <a:cs typeface="Times New Roman" pitchFamily="18" charset="0"/>
              </a:rPr>
              <a:t>«Приказ (распоряжение) о приеме работников на работу» – применяются для оформления и учета принимаемых на работу работников по трудовому договору и заполняются: форма № Т-1 – на одного работника, форма № Т-1а – на группу работников. Составляются лицом, ответственным за прием, на всех лиц, принимаемых на работу в организацию на основании заключенного трудового договора. </a:t>
            </a:r>
          </a:p>
          <a:p>
            <a:pPr algn="just">
              <a:buNone/>
            </a:pPr>
            <a:r>
              <a:rPr lang="ru-RU" dirty="0" smtClean="0">
                <a:latin typeface="Times New Roman" pitchFamily="18" charset="0"/>
                <a:cs typeface="Times New Roman" pitchFamily="18" charset="0"/>
              </a:rPr>
              <a:t>При оформлении приказа (распоряжения) о приеме работника(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на работу указываются наименование структурного подразделения, должность (специальность, профессия), срок испытания, если работнику устанавливается испытание при приеме на работу, а также условия приема на работу и характер предстоящей работы (по совместительству, в порядке перевода из другой организации, для замещения временно отсутствующего работника, для выполнения определенной работы и др.). </a:t>
            </a:r>
          </a:p>
          <a:p>
            <a:endParaRPr lang="ru-RU" dirty="0"/>
          </a:p>
        </p:txBody>
      </p:sp>
    </p:spTree>
  </p:cSld>
  <p:clrMapOvr>
    <a:masterClrMapping/>
  </p:clrMapOvr>
</p:sld>
</file>

<file path=ppt/slides/slide4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03232"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Подписанный руководителем организации или уполномоченным на это лицом приказ (распоряжение) объявляется работнику(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 под расписку. На основании приказа (распоряжения) работником кадровой службы вносится запись в трудовую книжку о приеме работника на работу и заполняются соответствующие сведения в личной карточке (форма № Т-2 или № Т-2ГС(МС), а в бухгалтерии открывается лицевой счет работника (форма № Т-54 или № Т-54а).</a:t>
            </a:r>
          </a:p>
          <a:p>
            <a:pPr algn="just">
              <a:buNone/>
            </a:pPr>
            <a:r>
              <a:rPr lang="ru-RU" i="1" dirty="0" smtClean="0">
                <a:latin typeface="Times New Roman" pitchFamily="18" charset="0"/>
                <a:cs typeface="Times New Roman" pitchFamily="18" charset="0"/>
              </a:rPr>
              <a:t>Форма № Т-2</a:t>
            </a:r>
            <a:r>
              <a:rPr lang="ru-RU" dirty="0" smtClean="0">
                <a:latin typeface="Times New Roman" pitchFamily="18" charset="0"/>
                <a:cs typeface="Times New Roman" pitchFamily="18" charset="0"/>
              </a:rPr>
              <a:t> «Личная карточка работника», </a:t>
            </a:r>
            <a:r>
              <a:rPr lang="ru-RU" i="1" dirty="0" smtClean="0">
                <a:latin typeface="Times New Roman" pitchFamily="18" charset="0"/>
                <a:cs typeface="Times New Roman" pitchFamily="18" charset="0"/>
              </a:rPr>
              <a:t>форма № Т-2ГС(МС)</a:t>
            </a:r>
            <a:r>
              <a:rPr lang="ru-RU" dirty="0" smtClean="0">
                <a:latin typeface="Times New Roman" pitchFamily="18" charset="0"/>
                <a:cs typeface="Times New Roman" pitchFamily="18" charset="0"/>
              </a:rPr>
              <a:t> «Личная карточка государственного (муниципального) служащего – заполняются работником кадровой службы на лиц, принятых на работу, на основании: приказа (распоряжения) о приеме на работу (форма № Т-1 или № Т-1a); паспорта или иного документа, удостоверяющего личность; трудовой книжки или документа, подтверждающего трудовой стаж; страхового свидетельства государственного пенсионного страхования; документов воинского учета – для военнообязанных и лиц, подлежащих призыву на военную службу; документа об образовании, о квалификации или наличии специальных знаний – при поступлении на работу, требующую специальных знаний или специальной подготовки, а также сведений, сообщенных о себе работником.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20688"/>
            <a:ext cx="8229600" cy="5793507"/>
          </a:xfrm>
        </p:spPr>
        <p:txBody>
          <a:bodyPr>
            <a:normAutofit fontScale="92500"/>
          </a:bodyPr>
          <a:lstStyle/>
          <a:p>
            <a:pPr algn="just">
              <a:buNone/>
            </a:pPr>
            <a:r>
              <a:rPr lang="ru-RU" sz="3600" dirty="0">
                <a:latin typeface="Times New Roman" pitchFamily="18" charset="0"/>
                <a:cs typeface="Times New Roman" pitchFamily="18" charset="0"/>
              </a:rPr>
              <a:t>Всю систему нормативного регулирования можно подразделить на четыре уровня документов:</a:t>
            </a:r>
          </a:p>
          <a:p>
            <a:pPr algn="just">
              <a:buNone/>
            </a:pPr>
            <a:r>
              <a:rPr lang="ru-RU" sz="3600" dirty="0">
                <a:latin typeface="Times New Roman" pitchFamily="18" charset="0"/>
                <a:cs typeface="Times New Roman" pitchFamily="18" charset="0"/>
              </a:rPr>
              <a:t>• законы и иные законодательные акты  РФ;</a:t>
            </a:r>
          </a:p>
          <a:p>
            <a:pPr algn="just">
              <a:buNone/>
            </a:pPr>
            <a:r>
              <a:rPr lang="ru-RU" sz="3600" dirty="0">
                <a:latin typeface="Times New Roman" pitchFamily="18" charset="0"/>
                <a:cs typeface="Times New Roman" pitchFamily="18" charset="0"/>
              </a:rPr>
              <a:t>• положения по бухгалтерскому учету;</a:t>
            </a:r>
          </a:p>
          <a:p>
            <a:pPr algn="just">
              <a:buNone/>
            </a:pPr>
            <a:r>
              <a:rPr lang="ru-RU" sz="3600" dirty="0">
                <a:latin typeface="Times New Roman" pitchFamily="18" charset="0"/>
                <a:cs typeface="Times New Roman" pitchFamily="18" charset="0"/>
              </a:rPr>
              <a:t>• методические указания по ведению бухгалтерского учета;</a:t>
            </a:r>
          </a:p>
          <a:p>
            <a:pPr algn="just">
              <a:buNone/>
            </a:pPr>
            <a:r>
              <a:rPr lang="ru-RU" sz="3600" dirty="0">
                <a:latin typeface="Times New Roman" pitchFamily="18" charset="0"/>
                <a:cs typeface="Times New Roman" pitchFamily="18" charset="0"/>
              </a:rPr>
              <a:t>• рабочие документы организации, формирующие ее систему бухгалтерского учета.</a:t>
            </a:r>
          </a:p>
          <a:p>
            <a:pPr algn="just">
              <a:buNone/>
            </a:pP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a:bodyPr>
          <a:lstStyle/>
          <a:p>
            <a:pPr algn="just">
              <a:buNone/>
            </a:pPr>
            <a:r>
              <a:rPr lang="ru-RU" dirty="0" smtClean="0"/>
              <a:t>		</a:t>
            </a:r>
            <a:r>
              <a:rPr lang="ru-RU" sz="2800" dirty="0" smtClean="0"/>
              <a:t>Конкретные цели формирования хозяйственных объединений различны. Из них можно выделить следующие основные задачи: </a:t>
            </a:r>
          </a:p>
          <a:p>
            <a:pPr algn="just"/>
            <a:r>
              <a:rPr lang="ru-RU" sz="2800" dirty="0" smtClean="0"/>
              <a:t>развитие и укрепление кооперации производственных, научных, проектных, строительных и других организаций и на их основе создание единого хозяйственного комплекса;</a:t>
            </a:r>
          </a:p>
          <a:p>
            <a:pPr algn="just"/>
            <a:r>
              <a:rPr lang="ru-RU" sz="2800" dirty="0" smtClean="0"/>
              <a:t>завоевание и  удержание рынков сбыта за счет диверсификации и роста объема производства; </a:t>
            </a:r>
          </a:p>
          <a:p>
            <a:pPr algn="just"/>
            <a:r>
              <a:rPr lang="ru-RU" sz="2800" dirty="0" smtClean="0"/>
              <a:t>закрепление поставщиков сырья, материалов, комплектующих изделий и прочих ресурсов; </a:t>
            </a:r>
          </a:p>
          <a:p>
            <a:pPr algn="just"/>
            <a:r>
              <a:rPr lang="ru-RU" sz="2800" dirty="0" smtClean="0"/>
              <a:t>ускорение технического развития производства и на этой основе повышение качества продукции и снижение издержек производства. </a:t>
            </a:r>
          </a:p>
          <a:p>
            <a:endParaRPr lang="ru-RU" dirty="0"/>
          </a:p>
        </p:txBody>
      </p:sp>
    </p:spTree>
  </p:cSld>
  <p:clrMapOvr>
    <a:masterClrMapping/>
  </p:clrMapOvr>
</p:sld>
</file>

<file path=ppt/slides/slide5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Личная карточка государственного (муниципального) служащего (форма № Т-2ГС(МС)) применяется для учета лиц, замещающих государственные (муниципальные) должности государственной службы.</a:t>
            </a:r>
          </a:p>
          <a:p>
            <a:pPr algn="just">
              <a:buNone/>
            </a:pPr>
            <a:r>
              <a:rPr lang="ru-RU" dirty="0" smtClean="0">
                <a:latin typeface="Times New Roman" pitchFamily="18" charset="0"/>
                <a:cs typeface="Times New Roman" pitchFamily="18" charset="0"/>
              </a:rPr>
              <a:t>При изменении сведений о работнике в его личную карточку вносятся соответствующие данные, которые заверяются подписью работника кадровой службы.</a:t>
            </a:r>
          </a:p>
          <a:p>
            <a:pPr algn="just">
              <a:buNone/>
            </a:pPr>
            <a:r>
              <a:rPr lang="ru-RU" i="1" dirty="0" smtClean="0">
                <a:latin typeface="Times New Roman" pitchFamily="18" charset="0"/>
                <a:cs typeface="Times New Roman" pitchFamily="18" charset="0"/>
              </a:rPr>
              <a:t>Форма № Т-3</a:t>
            </a:r>
            <a:r>
              <a:rPr lang="ru-RU" dirty="0" smtClean="0">
                <a:latin typeface="Times New Roman" pitchFamily="18" charset="0"/>
                <a:cs typeface="Times New Roman" pitchFamily="18" charset="0"/>
              </a:rPr>
              <a:t> «Штатное расписание» – применяется для оформления структуры, штатного состава и штатной численности организации в соответствии с ее Уставом (Положением). Штатное расписание содержит перечень структурных подразделений, наименование должностей, специальностей, профессий с указанием квалификации, сведения о количестве штатных единиц.</a:t>
            </a:r>
          </a:p>
          <a:p>
            <a:pPr algn="just">
              <a:buNone/>
            </a:pPr>
            <a:r>
              <a:rPr lang="ru-RU" dirty="0" smtClean="0">
                <a:latin typeface="Times New Roman" pitchFamily="18" charset="0"/>
                <a:cs typeface="Times New Roman" pitchFamily="18" charset="0"/>
              </a:rPr>
              <a:t>При заполнении графы 4 количество штатных единиц по соответствующим должностям (профессиям), по которым предусматривается содержание неполной штатной единицы с учетом особенностей работы по совместительству в соответствии с действующим законодательством Российской Федерации, указывается в соответствующих долях, например 0,25; 0,5; 2,75 и пр.</a:t>
            </a:r>
          </a:p>
          <a:p>
            <a:endParaRPr lang="ru-RU" dirty="0"/>
          </a:p>
        </p:txBody>
      </p:sp>
    </p:spTree>
  </p:cSld>
  <p:clrMapOvr>
    <a:masterClrMapping/>
  </p:clrMapOvr>
</p:sld>
</file>

<file path=ppt/slides/slide5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260648"/>
            <a:ext cx="7931224" cy="6408712"/>
          </a:xfrm>
        </p:spPr>
        <p:txBody>
          <a:bodyPr>
            <a:normAutofit fontScale="85000" lnSpcReduction="10000"/>
          </a:bodyPr>
          <a:lstStyle/>
          <a:p>
            <a:pPr algn="just">
              <a:buNone/>
            </a:pPr>
            <a:r>
              <a:rPr lang="ru-RU" dirty="0" smtClean="0">
                <a:latin typeface="Times New Roman" pitchFamily="18" charset="0"/>
                <a:cs typeface="Times New Roman" pitchFamily="18" charset="0"/>
              </a:rPr>
              <a:t>В графе 5 «Тарифная ставка (оклад) и пр.» указывается в рублевом исчислении месячная заработная плата по тарифной ставке (окладу), тарифной сетке, проценту от выручки, доле или проценту от прибыли, коэффициенту трудового участия (КТУ), коэффициенту распределения и пр. в зависимости от системы оплаты труда, принятой в организации в соответствии с действующим законодательством Российской Федерации, коллективными договорами, трудовыми договорами, соглашениями и локальными нормативными актами организации.</a:t>
            </a:r>
          </a:p>
          <a:p>
            <a:pPr algn="just">
              <a:buNone/>
            </a:pPr>
            <a:r>
              <a:rPr lang="ru-RU" dirty="0" smtClean="0">
                <a:latin typeface="Times New Roman" pitchFamily="18" charset="0"/>
                <a:cs typeface="Times New Roman" pitchFamily="18" charset="0"/>
              </a:rPr>
              <a:t>В графах 6 – 8 «Надбавки» показываются стимулирующие и компенсационные выплаты (премии, надбавки, доплаты, поощрительные выплаты), установленные действующим законодательством Российской Федерации (например, северные надбавки, надбавки за ученую степень и пр.), а также введенные по усмотрению организации (например, связанные с режимом или условиями труда).</a:t>
            </a:r>
          </a:p>
          <a:p>
            <a:pPr algn="just">
              <a:buNone/>
            </a:pPr>
            <a:r>
              <a:rPr lang="ru-RU" dirty="0" smtClean="0">
                <a:latin typeface="Times New Roman" pitchFamily="18" charset="0"/>
                <a:cs typeface="Times New Roman" pitchFamily="18" charset="0"/>
              </a:rPr>
              <a:t>При невозможности заполнения организацией граф 5 – 9 в рублевом исчислении в связи с применением в соответствии с действующим законодательством Российской Федерации иных систем оплаты труда (бестарифная, смешанная и пр.) указанные графы заполняются в соответствующих единицах измерения (например, в процентах, коэффициентах и пр.).</a:t>
            </a:r>
          </a:p>
          <a:p>
            <a:pPr>
              <a:buNone/>
            </a:pPr>
            <a:endParaRPr lang="ru-RU" dirty="0"/>
          </a:p>
        </p:txBody>
      </p:sp>
    </p:spTree>
  </p:cSld>
  <p:clrMapOvr>
    <a:masterClrMapping/>
  </p:clrMapOvr>
</p:sld>
</file>

<file path=ppt/slides/slide5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715200"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Утверждается приказом (распоряжением), подписанным руководителем организации или уполномоченным им на это лицом.</a:t>
            </a:r>
          </a:p>
          <a:p>
            <a:pPr algn="just">
              <a:buNone/>
            </a:pPr>
            <a:r>
              <a:rPr lang="ru-RU" dirty="0" smtClean="0">
                <a:latin typeface="Times New Roman" pitchFamily="18" charset="0"/>
                <a:cs typeface="Times New Roman" pitchFamily="18" charset="0"/>
              </a:rPr>
              <a:t>Изменения в штатное расписание вносятся в соответствии с приказом (распоряжением) руководителя организации или уполномоченного им на это лица.</a:t>
            </a:r>
          </a:p>
          <a:p>
            <a:pPr algn="just">
              <a:buNone/>
            </a:pPr>
            <a:r>
              <a:rPr lang="ru-RU" i="1" dirty="0" smtClean="0">
                <a:latin typeface="Times New Roman" pitchFamily="18" charset="0"/>
                <a:cs typeface="Times New Roman" pitchFamily="18" charset="0"/>
              </a:rPr>
              <a:t>Форма № Т-4</a:t>
            </a:r>
            <a:r>
              <a:rPr lang="ru-RU" dirty="0" smtClean="0">
                <a:latin typeface="Times New Roman" pitchFamily="18" charset="0"/>
                <a:cs typeface="Times New Roman" pitchFamily="18" charset="0"/>
              </a:rPr>
              <a:t> «Учетная карточка научного, научно-педагогического работника» – применяется в научных, научно-исследовательских, научно-производственных, образовательных и других учреждениях и организациях, осуществляющих деятельность в сфере образования, науки и технологии, для учета научных работников.</a:t>
            </a:r>
          </a:p>
          <a:p>
            <a:pPr algn="just">
              <a:buNone/>
            </a:pPr>
            <a:r>
              <a:rPr lang="ru-RU" dirty="0" smtClean="0">
                <a:latin typeface="Times New Roman" pitchFamily="18" charset="0"/>
                <a:cs typeface="Times New Roman" pitchFamily="18" charset="0"/>
              </a:rPr>
              <a:t>Заполняется работником кадровой службы на основании соответствующих документов (диплома доктора наук и кандидата наук, аттестата доцента и профессора и пр.), а также сведений, сообщенных о себе работником.</a:t>
            </a:r>
          </a:p>
          <a:p>
            <a:pPr algn="just">
              <a:buNone/>
            </a:pPr>
            <a:r>
              <a:rPr lang="ru-RU" dirty="0" smtClean="0">
                <a:latin typeface="Times New Roman" pitchFamily="18" charset="0"/>
                <a:cs typeface="Times New Roman" pitchFamily="18" charset="0"/>
              </a:rPr>
              <a:t>В п. 4 «Послевузовское профессиональное образование» указывается наименование организации (учреждения), в которой (котором) была окончена аспирантура, адъюнктура, докторантура, дата ее окончания, а также номер, серия и дата выдачи соответствующего удостоверения.</a:t>
            </a:r>
          </a:p>
          <a:p>
            <a:endParaRPr lang="ru-RU" dirty="0"/>
          </a:p>
        </p:txBody>
      </p:sp>
    </p:spTree>
  </p:cSld>
  <p:clrMapOvr>
    <a:masterClrMapping/>
  </p:clrMapOvr>
</p:sld>
</file>

<file path=ppt/slides/slide5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260648"/>
            <a:ext cx="8003232" cy="6597352"/>
          </a:xfrm>
        </p:spPr>
        <p:txBody>
          <a:bodyPr>
            <a:normAutofit lnSpcReduction="10000"/>
          </a:bodyPr>
          <a:lstStyle/>
          <a:p>
            <a:pPr algn="just">
              <a:buNone/>
            </a:pPr>
            <a:r>
              <a:rPr lang="ru-RU" dirty="0" smtClean="0">
                <a:latin typeface="Times New Roman" pitchFamily="18" charset="0"/>
                <a:cs typeface="Times New Roman" pitchFamily="18" charset="0"/>
              </a:rPr>
              <a:t>П. 5 «Ученая степень» заполняется на основании представленных документов (дипломов), включая сведения об отрасли науки и специальности научных работников.</a:t>
            </a:r>
          </a:p>
          <a:p>
            <a:pPr algn="just">
              <a:buNone/>
            </a:pPr>
            <a:r>
              <a:rPr lang="ru-RU" dirty="0" smtClean="0">
                <a:latin typeface="Times New Roman" pitchFamily="18" charset="0"/>
                <a:cs typeface="Times New Roman" pitchFamily="18" charset="0"/>
              </a:rPr>
              <a:t>В п. 6 «Ученое звание» сведения об ученом звании профессора и старшего научного сотрудника по специальности (для научных работников), доцента и профессора по кафедре (для научно-педагогических работников) заполняются на основании соответствующего аттестата.</a:t>
            </a:r>
          </a:p>
          <a:p>
            <a:pPr algn="just">
              <a:buNone/>
            </a:pPr>
            <a:r>
              <a:rPr lang="ru-RU" dirty="0" smtClean="0">
                <a:latin typeface="Times New Roman" pitchFamily="18" charset="0"/>
                <a:cs typeface="Times New Roman" pitchFamily="18" charset="0"/>
              </a:rPr>
              <a:t>На каждого научного и научно-педагогического работника ведется также личная карточка работника (форма № T-2).</a:t>
            </a:r>
          </a:p>
          <a:p>
            <a:pPr algn="just">
              <a:buNone/>
            </a:pPr>
            <a:r>
              <a:rPr lang="ru-RU" i="1" dirty="0" smtClean="0">
                <a:latin typeface="Times New Roman" pitchFamily="18" charset="0"/>
                <a:cs typeface="Times New Roman" pitchFamily="18" charset="0"/>
              </a:rPr>
              <a:t>Форма № Т-5</a:t>
            </a:r>
            <a:r>
              <a:rPr lang="ru-RU" dirty="0" smtClean="0">
                <a:latin typeface="Times New Roman" pitchFamily="18" charset="0"/>
                <a:cs typeface="Times New Roman" pitchFamily="18" charset="0"/>
              </a:rPr>
              <a:t> «Приказ (распоряжение) о переводе работника на другую работу, </a:t>
            </a:r>
            <a:r>
              <a:rPr lang="ru-RU" i="1" dirty="0" smtClean="0">
                <a:latin typeface="Times New Roman" pitchFamily="18" charset="0"/>
                <a:cs typeface="Times New Roman" pitchFamily="18" charset="0"/>
              </a:rPr>
              <a:t>форма № Т-5а</a:t>
            </a:r>
            <a:r>
              <a:rPr lang="ru-RU" dirty="0" smtClean="0">
                <a:latin typeface="Times New Roman" pitchFamily="18" charset="0"/>
                <a:cs typeface="Times New Roman" pitchFamily="18" charset="0"/>
              </a:rPr>
              <a:t> «Приказ (распоряжение) о переводе работников на другую работу» – применяются для оформления и учета перевода работника(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на другую работу в той же организации или в другую местность вместе с организацией.</a:t>
            </a:r>
          </a:p>
        </p:txBody>
      </p:sp>
    </p:spTree>
  </p:cSld>
  <p:clrMapOvr>
    <a:masterClrMapping/>
  </p:clrMapOvr>
</p:sld>
</file>

<file path=ppt/slides/slide5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0"/>
            <a:ext cx="7848872" cy="6858000"/>
          </a:xfrm>
        </p:spPr>
        <p:txBody>
          <a:bodyPr>
            <a:normAutofit lnSpcReduction="10000"/>
          </a:bodyPr>
          <a:lstStyle/>
          <a:p>
            <a:pPr algn="just">
              <a:buNone/>
            </a:pPr>
            <a:r>
              <a:rPr lang="ru-RU" dirty="0" smtClean="0">
                <a:latin typeface="Times New Roman" pitchFamily="18" charset="0"/>
                <a:cs typeface="Times New Roman" pitchFamily="18" charset="0"/>
              </a:rPr>
              <a:t>Заполняются работником кадровой службы с учетом письменного согласия работника, подписываются руководителем организации или уполномоченным им на это лицом, объявляются работнику(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 под расписку. В случае, если трудовой договор с работником не заключался (работник принят на работу до 06.10.92) и его прием на работу оформлен приказом, при заполнении унифицированной формы № Т-5 «Приказ (распоряжение) о переводе работника на другую работу» по строке «Основание» указываются конкретные документы, на основании которых работник будет переведен на другую работу (заявление, медицинское заключение, служебная записка и др.), а реквизит «Изменение к трудовому договору» не заполняется. На основании приказа (распоряжения) о переводе на другую работу делаются отметки в личной карточке работника (форма № Т-2 или № Т-2ГС(МС)), лицевом счете (форма № T-54 или № Т-54а), вносится соответствующая запись в трудовую книжку.</a:t>
            </a:r>
          </a:p>
        </p:txBody>
      </p:sp>
    </p:spTree>
  </p:cSld>
  <p:clrMapOvr>
    <a:masterClrMapping/>
  </p:clrMapOvr>
</p:sld>
</file>

<file path=ppt/slides/slide5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a:bodyPr>
          <a:lstStyle/>
          <a:p>
            <a:pPr algn="just">
              <a:buNone/>
            </a:pPr>
            <a:r>
              <a:rPr lang="ru-RU" i="1" dirty="0" smtClean="0">
                <a:latin typeface="Times New Roman" pitchFamily="18" charset="0"/>
                <a:cs typeface="Times New Roman" pitchFamily="18" charset="0"/>
              </a:rPr>
              <a:t>Форма № Т-6 </a:t>
            </a:r>
            <a:r>
              <a:rPr lang="ru-RU" dirty="0" smtClean="0">
                <a:latin typeface="Times New Roman" pitchFamily="18" charset="0"/>
                <a:cs typeface="Times New Roman" pitchFamily="18" charset="0"/>
              </a:rPr>
              <a:t>«Приказ (распоряжение) о предоставлении отпуска работнику», </a:t>
            </a:r>
            <a:r>
              <a:rPr lang="ru-RU" i="1" dirty="0" smtClean="0">
                <a:latin typeface="Times New Roman" pitchFamily="18" charset="0"/>
                <a:cs typeface="Times New Roman" pitchFamily="18" charset="0"/>
              </a:rPr>
              <a:t>форма № Т-6а</a:t>
            </a:r>
            <a:r>
              <a:rPr lang="ru-RU" dirty="0" smtClean="0">
                <a:latin typeface="Times New Roman" pitchFamily="18" charset="0"/>
                <a:cs typeface="Times New Roman" pitchFamily="18" charset="0"/>
              </a:rPr>
              <a:t> «Приказ (распоряжение) о предоставлении отпуска работникам» – применяются для оформления и учета отпусков, предоставляемых работнику(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 в соответствии с законодательством, коллективным договором, локальными нормативными актами организации, трудовым договором.</a:t>
            </a:r>
          </a:p>
          <a:p>
            <a:pPr algn="just">
              <a:buNone/>
            </a:pPr>
            <a:r>
              <a:rPr lang="ru-RU" dirty="0" smtClean="0">
                <a:latin typeface="Times New Roman" pitchFamily="18" charset="0"/>
                <a:cs typeface="Times New Roman" pitchFamily="18" charset="0"/>
              </a:rPr>
              <a:t>Составляются работником кадровой службы или уполномоченным им на это лицом, подписываются руководителем организации или уполномоченным им на это лицом, объявляются работнику под расписку. На основании приказа (распоряжения) о предоставлении отпуска делаются отметки в личной карточке (форма N Т-2 или N Т-2ГС(МС)), лицевом счете (форма № Т-54 или № Т-54а) и производится расчет заработной платы, причитающейся за отпуск, по форме № T-60 «Записка-расчет о предоставлении отпуска работнику».</a:t>
            </a:r>
          </a:p>
          <a:p>
            <a:endParaRPr lang="ru-RU" dirty="0"/>
          </a:p>
        </p:txBody>
      </p:sp>
    </p:spTree>
  </p:cSld>
  <p:clrMapOvr>
    <a:masterClrMapping/>
  </p:clrMapOvr>
</p:sld>
</file>

<file path=ppt/slides/slide5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064896" cy="6473952"/>
          </a:xfrm>
        </p:spPr>
        <p:txBody>
          <a:bodyPr>
            <a:normAutofit fontScale="92500" lnSpcReduction="20000"/>
          </a:bodyPr>
          <a:lstStyle/>
          <a:p>
            <a:pPr algn="just">
              <a:buNone/>
            </a:pPr>
            <a:r>
              <a:rPr lang="ru-RU" i="1" dirty="0" smtClean="0">
                <a:latin typeface="Times New Roman" pitchFamily="18" charset="0"/>
                <a:cs typeface="Times New Roman" pitchFamily="18" charset="0"/>
              </a:rPr>
              <a:t>Форма № Т-7 </a:t>
            </a:r>
            <a:r>
              <a:rPr lang="ru-RU" dirty="0" smtClean="0">
                <a:latin typeface="Times New Roman" pitchFamily="18" charset="0"/>
                <a:cs typeface="Times New Roman" pitchFamily="18" charset="0"/>
              </a:rPr>
              <a:t>«График отпусков» – применяется для отражения сведений о времени распределения ежегодных оплачиваемых отпусков работников всех структурных подразделений организации на календарный год по месяцам. График отпусков - сводный график. При его составлении учитываются положения действующего законодательства Российской Федерации, специфика деятельности организации и пожелания работников.</a:t>
            </a:r>
          </a:p>
          <a:p>
            <a:pPr algn="just">
              <a:buNone/>
            </a:pPr>
            <a:r>
              <a:rPr lang="ru-RU" dirty="0" smtClean="0">
                <a:latin typeface="Times New Roman" pitchFamily="18" charset="0"/>
                <a:cs typeface="Times New Roman" pitchFamily="18" charset="0"/>
              </a:rPr>
              <a:t>График отпусков подписывается руководителем кадровой службы и утверждается руководителем организации или уполномоченным им на это лицом с учетом мотивированного мнения выборного профсоюзного органа (при наличии последнего) данной организации об очередности предоставления оплачиваемых отпусков.</a:t>
            </a:r>
          </a:p>
          <a:p>
            <a:pPr algn="just">
              <a:buNone/>
            </a:pPr>
            <a:r>
              <a:rPr lang="ru-RU" dirty="0" smtClean="0">
                <a:latin typeface="Times New Roman" pitchFamily="18" charset="0"/>
                <a:cs typeface="Times New Roman" pitchFamily="18" charset="0"/>
              </a:rPr>
              <a:t>При переносе срока отпуска на другое время с согласия работника и руководителя структурного подразделения в график отпусков вносятся соответствующие изменения с разрешения лица, утвердившего график, или лица, уполномоченного им на это. Перенос отпуска производится в порядке, установленном законодательством Российской Федерации, на основании документа, составленного в произвольной форме.</a:t>
            </a:r>
          </a:p>
          <a:p>
            <a:endParaRPr lang="ru-RU" dirty="0"/>
          </a:p>
        </p:txBody>
      </p:sp>
    </p:spTree>
  </p:cSld>
  <p:clrMapOvr>
    <a:masterClrMapping/>
  </p:clrMapOvr>
</p:sld>
</file>

<file path=ppt/slides/slide5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859216" cy="6285312"/>
          </a:xfrm>
        </p:spPr>
        <p:txBody>
          <a:bodyPr>
            <a:normAutofit fontScale="92500" lnSpcReduction="10000"/>
          </a:bodyPr>
          <a:lstStyle/>
          <a:p>
            <a:pPr algn="just">
              <a:buNone/>
            </a:pPr>
            <a:r>
              <a:rPr lang="ru-RU" i="1" dirty="0" smtClean="0">
                <a:latin typeface="Times New Roman" pitchFamily="18" charset="0"/>
                <a:cs typeface="Times New Roman" pitchFamily="18" charset="0"/>
              </a:rPr>
              <a:t>Форма № Т-8</a:t>
            </a:r>
            <a:r>
              <a:rPr lang="ru-RU" dirty="0" smtClean="0">
                <a:latin typeface="Times New Roman" pitchFamily="18" charset="0"/>
                <a:cs typeface="Times New Roman" pitchFamily="18" charset="0"/>
              </a:rPr>
              <a:t> «Приказ (распоряжение) о прекращении (расторжении) трудового договора с работником (увольнении)», </a:t>
            </a:r>
            <a:r>
              <a:rPr lang="ru-RU" i="1" dirty="0" smtClean="0">
                <a:latin typeface="Times New Roman" pitchFamily="18" charset="0"/>
                <a:cs typeface="Times New Roman" pitchFamily="18" charset="0"/>
              </a:rPr>
              <a:t>форма № Т-8а </a:t>
            </a:r>
            <a:r>
              <a:rPr lang="ru-RU" dirty="0" smtClean="0">
                <a:latin typeface="Times New Roman" pitchFamily="18" charset="0"/>
                <a:cs typeface="Times New Roman" pitchFamily="18" charset="0"/>
              </a:rPr>
              <a:t>«Приказ (распоряжение) о прекращении (расторжении) трудового договора с работниками (увольнении)» – Применяются для оформления и учета увольнения работника(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Составляются работником кадровой службы, подписываются руководителем организации или уполномоченным им на это лицом, объявляются работнику(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 под расписку в порядке, установленном законодательством Российской Федерации.</a:t>
            </a:r>
          </a:p>
          <a:p>
            <a:pPr algn="just">
              <a:buNone/>
            </a:pPr>
            <a:r>
              <a:rPr lang="ru-RU" dirty="0" smtClean="0">
                <a:latin typeface="Times New Roman" pitchFamily="18" charset="0"/>
                <a:cs typeface="Times New Roman" pitchFamily="18" charset="0"/>
              </a:rPr>
              <a:t>В строке (графе) форм № Т-8 и Т-8а «Основание прекращения (расторжения) трудового договора (увольнения)» производится запись в точном соответствии с формулировкой действующего законодательства Российской Федерации со ссылкой на соответствующую статью. В строке (графе) «Документ, номер и дата» делается ссылка на документ, на основании которого готовится приказ и прекращается действие трудового договора с указанием его даты и номера (заявление работника, медицинское заключение, служебная записка, повестка в военкомат и другие документы).</a:t>
            </a:r>
          </a:p>
          <a:p>
            <a:endParaRPr lang="ru-RU" dirty="0"/>
          </a:p>
        </p:txBody>
      </p:sp>
    </p:spTree>
  </p:cSld>
  <p:clrMapOvr>
    <a:masterClrMapping/>
  </p:clrMapOvr>
</p:sld>
</file>

<file path=ppt/slides/slide5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При увольнении материально ответственного лица к приказу (распоряжению) прилагается документ об отсутствии материальных претензий к работнику.</a:t>
            </a:r>
          </a:p>
          <a:p>
            <a:pPr algn="just">
              <a:buNone/>
            </a:pPr>
            <a:r>
              <a:rPr lang="ru-RU" dirty="0" smtClean="0">
                <a:latin typeface="Times New Roman" pitchFamily="18" charset="0"/>
                <a:cs typeface="Times New Roman" pitchFamily="18" charset="0"/>
              </a:rPr>
              <a:t>При расторжении трудового договора по инициативе работодателя в случаях, определенных действующим законодательством Российской Федерации, к приказу (распоряжению) о прекращении (расторжении) трудового договора с работником(</a:t>
            </a:r>
            <a:r>
              <a:rPr lang="ru-RU" dirty="0" err="1" smtClean="0">
                <a:latin typeface="Times New Roman" pitchFamily="18" charset="0"/>
                <a:cs typeface="Times New Roman" pitchFamily="18" charset="0"/>
              </a:rPr>
              <a:t>ами</a:t>
            </a:r>
            <a:r>
              <a:rPr lang="ru-RU" dirty="0" smtClean="0">
                <a:latin typeface="Times New Roman" pitchFamily="18" charset="0"/>
                <a:cs typeface="Times New Roman" pitchFamily="18" charset="0"/>
              </a:rPr>
              <a:t>) (увольнении) прилагается в письменной форме мотивированное мнение выборного профсоюзного органа (при наличии последнего) данной организации.</a:t>
            </a:r>
          </a:p>
          <a:p>
            <a:pPr algn="just">
              <a:buNone/>
            </a:pPr>
            <a:r>
              <a:rPr lang="ru-RU" dirty="0" smtClean="0">
                <a:latin typeface="Times New Roman" pitchFamily="18" charset="0"/>
                <a:cs typeface="Times New Roman" pitchFamily="18" charset="0"/>
              </a:rPr>
              <a:t>На основании приказа (распоряжения) о прекращении (расторжении) трудового договора с работником(</a:t>
            </a:r>
            <a:r>
              <a:rPr lang="ru-RU" dirty="0" err="1" smtClean="0">
                <a:latin typeface="Times New Roman" pitchFamily="18" charset="0"/>
                <a:cs typeface="Times New Roman" pitchFamily="18" charset="0"/>
              </a:rPr>
              <a:t>ами</a:t>
            </a:r>
            <a:r>
              <a:rPr lang="ru-RU" dirty="0" smtClean="0">
                <a:latin typeface="Times New Roman" pitchFamily="18" charset="0"/>
                <a:cs typeface="Times New Roman" pitchFamily="18" charset="0"/>
              </a:rPr>
              <a:t>) (увольнении) делается запись в личной карточке (форма N Т-2 или N Т-2ГС(МС)), лицевом счете (форма № Т-54 или № Т-54а), трудовой книжке, производится расчет с работником по форме № Т-61 «Записка-расчет при прекращении (расторжении) трудового договора с работником (увольнении)».</a:t>
            </a:r>
          </a:p>
          <a:p>
            <a:endParaRPr lang="ru-RU" dirty="0"/>
          </a:p>
        </p:txBody>
      </p:sp>
    </p:spTree>
  </p:cSld>
  <p:clrMapOvr>
    <a:masterClrMapping/>
  </p:clrMapOvr>
</p:sld>
</file>

<file path=ppt/slides/slide5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i="1" dirty="0" smtClean="0">
                <a:latin typeface="Times New Roman" pitchFamily="18" charset="0"/>
                <a:cs typeface="Times New Roman" pitchFamily="18" charset="0"/>
              </a:rPr>
              <a:t>Форма № Т-9</a:t>
            </a:r>
            <a:r>
              <a:rPr lang="ru-RU" dirty="0" smtClean="0">
                <a:latin typeface="Times New Roman" pitchFamily="18" charset="0"/>
                <a:cs typeface="Times New Roman" pitchFamily="18" charset="0"/>
              </a:rPr>
              <a:t> «Приказ (распоряжение) о направлении работника в командировку», </a:t>
            </a:r>
            <a:r>
              <a:rPr lang="ru-RU" i="1" dirty="0" smtClean="0">
                <a:latin typeface="Times New Roman" pitchFamily="18" charset="0"/>
                <a:cs typeface="Times New Roman" pitchFamily="18" charset="0"/>
              </a:rPr>
              <a:t>форма № Т-9а</a:t>
            </a:r>
            <a:r>
              <a:rPr lang="ru-RU" dirty="0" smtClean="0">
                <a:latin typeface="Times New Roman" pitchFamily="18" charset="0"/>
                <a:cs typeface="Times New Roman" pitchFamily="18" charset="0"/>
              </a:rPr>
              <a:t> «Приказ (распоряжение) о направлении работников в командировку» – применяются для оформления и учета направления работника(</a:t>
            </a:r>
            <a:r>
              <a:rPr lang="ru-RU" dirty="0" err="1" smtClean="0">
                <a:latin typeface="Times New Roman" pitchFamily="18" charset="0"/>
                <a:cs typeface="Times New Roman" pitchFamily="18" charset="0"/>
              </a:rPr>
              <a:t>ов</a:t>
            </a:r>
            <a:r>
              <a:rPr lang="ru-RU" dirty="0" smtClean="0">
                <a:latin typeface="Times New Roman" pitchFamily="18" charset="0"/>
                <a:cs typeface="Times New Roman" pitchFamily="18" charset="0"/>
              </a:rPr>
              <a:t>) в командировку(и). Заполняются работником кадровой службы на основании служебного задания, подписываются руководителем организации или уполномоченным им на это лицом. В приказе о направлении в командировку указываются фамилия(</a:t>
            </a:r>
            <a:r>
              <a:rPr lang="ru-RU" dirty="0" err="1" smtClean="0">
                <a:latin typeface="Times New Roman" pitchFamily="18" charset="0"/>
                <a:cs typeface="Times New Roman" pitchFamily="18" charset="0"/>
              </a:rPr>
              <a:t>ии</a:t>
            </a:r>
            <a:r>
              <a:rPr lang="ru-RU" dirty="0" smtClean="0">
                <a:latin typeface="Times New Roman" pitchFamily="18" charset="0"/>
                <a:cs typeface="Times New Roman" pitchFamily="18" charset="0"/>
              </a:rPr>
              <a:t>) и инициалы, структурное подразделение, должность (специальность, профессия) командируемого(</a:t>
            </a:r>
            <a:r>
              <a:rPr lang="ru-RU" dirty="0" err="1" smtClean="0">
                <a:latin typeface="Times New Roman" pitchFamily="18" charset="0"/>
                <a:cs typeface="Times New Roman" pitchFamily="18" charset="0"/>
              </a:rPr>
              <a:t>ых</a:t>
            </a:r>
            <a:r>
              <a:rPr lang="ru-RU" dirty="0" smtClean="0">
                <a:latin typeface="Times New Roman" pitchFamily="18" charset="0"/>
                <a:cs typeface="Times New Roman" pitchFamily="18" charset="0"/>
              </a:rPr>
              <a:t>), а также цель, время и место(а) командировки.</a:t>
            </a:r>
          </a:p>
          <a:p>
            <a:pPr algn="just">
              <a:buNone/>
            </a:pPr>
            <a:r>
              <a:rPr lang="ru-RU" dirty="0" smtClean="0">
                <a:latin typeface="Times New Roman" pitchFamily="18" charset="0"/>
                <a:cs typeface="Times New Roman" pitchFamily="18" charset="0"/>
              </a:rPr>
              <a:t>При необходимости указываются источники оплаты сумм командировочных расходов, другие условия направления в командировку.</a:t>
            </a:r>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676456" cy="6858000"/>
          </a:xfrm>
        </p:spPr>
        <p:txBody>
          <a:bodyPr>
            <a:normAutofit lnSpcReduction="10000"/>
          </a:bodyPr>
          <a:lstStyle/>
          <a:p>
            <a:pPr algn="just">
              <a:buNone/>
            </a:pPr>
            <a:r>
              <a:rPr lang="ru-RU" dirty="0" smtClean="0"/>
              <a:t>		</a:t>
            </a:r>
            <a:r>
              <a:rPr lang="ru-RU" sz="2800" dirty="0" smtClean="0"/>
              <a:t>Объединение в одну вертикальную хозяйственную структуру кооперирующихся предприятий позволяет им оперативно решать многие важнейшие задачи. Хозяйственные объединения создаются на основе </a:t>
            </a:r>
            <a:br>
              <a:rPr lang="ru-RU" sz="2800" dirty="0" smtClean="0"/>
            </a:br>
            <a:r>
              <a:rPr lang="ru-RU" sz="2800" dirty="0" smtClean="0"/>
              <a:t>учета взаимных интересов. Главные принципы их образования: </a:t>
            </a:r>
          </a:p>
          <a:p>
            <a:pPr lvl="0" algn="just"/>
            <a:r>
              <a:rPr lang="ru-RU" sz="2800" dirty="0" smtClean="0"/>
              <a:t>добровольность выбора формы объединения; </a:t>
            </a:r>
          </a:p>
          <a:p>
            <a:pPr lvl="0" algn="just"/>
            <a:r>
              <a:rPr lang="ru-RU" sz="2800" dirty="0" smtClean="0"/>
              <a:t>имущественное удельное равноправие партнеров, вступивших в объединение; </a:t>
            </a:r>
          </a:p>
          <a:p>
            <a:pPr lvl="0" algn="just"/>
            <a:r>
              <a:rPr lang="ru-RU" sz="2800" dirty="0" smtClean="0"/>
              <a:t>свобода выбора организационной структуры и форм управления; </a:t>
            </a:r>
          </a:p>
          <a:p>
            <a:pPr lvl="0" algn="just"/>
            <a:r>
              <a:rPr lang="ru-RU" sz="2800" dirty="0" smtClean="0"/>
              <a:t>выбор степени самостоятельности участников; </a:t>
            </a:r>
          </a:p>
          <a:p>
            <a:pPr lvl="0" algn="just"/>
            <a:r>
              <a:rPr lang="ru-RU" sz="2800" dirty="0" smtClean="0"/>
              <a:t>ответственность только по обязательствам, взятым каждым партнером при вступлении в объединение.</a:t>
            </a:r>
          </a:p>
          <a:p>
            <a:endParaRPr lang="ru-RU" dirty="0"/>
          </a:p>
        </p:txBody>
      </p:sp>
    </p:spTree>
  </p:cSld>
  <p:clrMapOvr>
    <a:masterClrMapping/>
  </p:clrMapOvr>
</p:sld>
</file>

<file path=ppt/slides/slide5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003232" cy="6141296"/>
          </a:xfrm>
        </p:spPr>
        <p:txBody>
          <a:bodyPr>
            <a:normAutofit fontScale="92500" lnSpcReduction="10000"/>
          </a:bodyPr>
          <a:lstStyle/>
          <a:p>
            <a:pPr algn="just">
              <a:buNone/>
            </a:pPr>
            <a:r>
              <a:rPr lang="ru-RU" i="1" dirty="0" smtClean="0">
                <a:latin typeface="Times New Roman" pitchFamily="18" charset="0"/>
                <a:cs typeface="Times New Roman" pitchFamily="18" charset="0"/>
              </a:rPr>
              <a:t>Форма № Т-10</a:t>
            </a:r>
            <a:r>
              <a:rPr lang="ru-RU" dirty="0" smtClean="0">
                <a:latin typeface="Times New Roman" pitchFamily="18" charset="0"/>
                <a:cs typeface="Times New Roman" pitchFamily="18" charset="0"/>
              </a:rPr>
              <a:t> «Командировочное удостоверение» – является документом, удостоверяющим время пребывания в служебной командировке (время прибытия в пункт(</a:t>
            </a:r>
            <a:r>
              <a:rPr lang="ru-RU" dirty="0" err="1" smtClean="0">
                <a:latin typeface="Times New Roman" pitchFamily="18" charset="0"/>
                <a:cs typeface="Times New Roman" pitchFamily="18" charset="0"/>
              </a:rPr>
              <a:t>ы</a:t>
            </a:r>
            <a:r>
              <a:rPr lang="ru-RU" dirty="0" smtClean="0">
                <a:latin typeface="Times New Roman" pitchFamily="18" charset="0"/>
                <a:cs typeface="Times New Roman" pitchFamily="18" charset="0"/>
              </a:rPr>
              <a:t>) назначения и время убытия из него (них)).</a:t>
            </a:r>
          </a:p>
          <a:p>
            <a:pPr algn="just">
              <a:buNone/>
            </a:pPr>
            <a:r>
              <a:rPr lang="ru-RU" dirty="0" smtClean="0">
                <a:latin typeface="Times New Roman" pitchFamily="18" charset="0"/>
                <a:cs typeface="Times New Roman" pitchFamily="18" charset="0"/>
              </a:rPr>
              <a:t>В каждом пункте назначения делаются отметки о времени прибытия и выбытия, которые заверяются подписью ответственного должностного лица и печатью.</a:t>
            </a:r>
          </a:p>
          <a:p>
            <a:pPr algn="just">
              <a:buNone/>
            </a:pPr>
            <a:r>
              <a:rPr lang="ru-RU" dirty="0" smtClean="0">
                <a:latin typeface="Times New Roman" pitchFamily="18" charset="0"/>
                <a:cs typeface="Times New Roman" pitchFamily="18" charset="0"/>
              </a:rPr>
              <a:t>Выписывается в одном экземпляре работником кадровой службы на основании приказа (распоряжения) о направлении в командировку (форма № Т-9).</a:t>
            </a:r>
          </a:p>
          <a:p>
            <a:pPr algn="just">
              <a:buNone/>
            </a:pPr>
            <a:r>
              <a:rPr lang="ru-RU" dirty="0" smtClean="0">
                <a:latin typeface="Times New Roman" pitchFamily="18" charset="0"/>
                <a:cs typeface="Times New Roman" pitchFamily="18" charset="0"/>
              </a:rPr>
              <a:t>После возвращения из командировки в организацию работником (подотчетным лицом) составляется авансовый отчет (форма № АО-1) с приложением документов, подтверждающих произведенные расходы.</a:t>
            </a:r>
          </a:p>
          <a:p>
            <a:pPr algn="just">
              <a:buNone/>
            </a:pPr>
            <a:r>
              <a:rPr lang="ru-RU" i="1" dirty="0" smtClean="0">
                <a:latin typeface="Times New Roman" pitchFamily="18" charset="0"/>
                <a:cs typeface="Times New Roman" pitchFamily="18" charset="0"/>
              </a:rPr>
              <a:t>Форма № Т-10а</a:t>
            </a:r>
            <a:r>
              <a:rPr lang="ru-RU" dirty="0" smtClean="0">
                <a:latin typeface="Times New Roman" pitchFamily="18" charset="0"/>
                <a:cs typeface="Times New Roman" pitchFamily="18" charset="0"/>
              </a:rPr>
              <a:t> «Служебное задание для направления в командировку и отчет о его выполнении» – применяется для оформления и учета служебного задания для направления в командировку, а также отчета о его выполнении.</a:t>
            </a:r>
          </a:p>
          <a:p>
            <a:endParaRPr lang="ru-RU" dirty="0"/>
          </a:p>
        </p:txBody>
      </p:sp>
    </p:spTree>
  </p:cSld>
  <p:clrMapOvr>
    <a:masterClrMapping/>
  </p:clrMapOvr>
</p:sld>
</file>

<file path=ppt/slides/slide5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188640"/>
            <a:ext cx="7992888" cy="6480720"/>
          </a:xfrm>
        </p:spPr>
        <p:txBody>
          <a:bodyPr>
            <a:normAutofit fontScale="85000" lnSpcReduction="20000"/>
          </a:bodyPr>
          <a:lstStyle/>
          <a:p>
            <a:pPr algn="just">
              <a:buNone/>
            </a:pPr>
            <a:r>
              <a:rPr lang="ru-RU" dirty="0" smtClean="0">
                <a:latin typeface="Times New Roman" pitchFamily="18" charset="0"/>
                <a:cs typeface="Times New Roman" pitchFamily="18" charset="0"/>
              </a:rPr>
              <a:t>Служебное задание подписывается руководителем структурного подразделения, в котором работает командируемый работник. Утверждается руководителем организации или уполномоченным им на это лицом и передается в кадровую службу для издания приказа (распоряжения) о направлении в командировку (форма № Т-9 или № Т-9а).</a:t>
            </a:r>
          </a:p>
          <a:p>
            <a:pPr algn="just">
              <a:buNone/>
            </a:pPr>
            <a:r>
              <a:rPr lang="ru-RU" dirty="0" smtClean="0">
                <a:latin typeface="Times New Roman" pitchFamily="18" charset="0"/>
                <a:cs typeface="Times New Roman" pitchFamily="18" charset="0"/>
              </a:rPr>
              <a:t>Работником, прибывшим из командировки, составляется краткий отчет о выполненной работе за период командировки, который согласовывается с руководителем структурного подразделения и предоставляется в бухгалтерию вместе с командировочным удостоверением (форма № Т-10) и авансовым отчетом (форма № АО-1).</a:t>
            </a:r>
          </a:p>
          <a:p>
            <a:pPr algn="just">
              <a:buNone/>
            </a:pPr>
            <a:r>
              <a:rPr lang="ru-RU" i="1" dirty="0" smtClean="0">
                <a:latin typeface="Times New Roman" pitchFamily="18" charset="0"/>
                <a:cs typeface="Times New Roman" pitchFamily="18" charset="0"/>
              </a:rPr>
              <a:t>Форма № Т-11</a:t>
            </a:r>
            <a:r>
              <a:rPr lang="ru-RU" dirty="0" smtClean="0">
                <a:latin typeface="Times New Roman" pitchFamily="18" charset="0"/>
                <a:cs typeface="Times New Roman" pitchFamily="18" charset="0"/>
              </a:rPr>
              <a:t> «Приказ (распоряжение) о поощрении работника», </a:t>
            </a:r>
            <a:r>
              <a:rPr lang="ru-RU" i="1" dirty="0" smtClean="0">
                <a:latin typeface="Times New Roman" pitchFamily="18" charset="0"/>
                <a:cs typeface="Times New Roman" pitchFamily="18" charset="0"/>
              </a:rPr>
              <a:t>форма № Т-11а</a:t>
            </a:r>
            <a:r>
              <a:rPr lang="ru-RU" dirty="0" smtClean="0">
                <a:latin typeface="Times New Roman" pitchFamily="18" charset="0"/>
                <a:cs typeface="Times New Roman" pitchFamily="18" charset="0"/>
              </a:rPr>
              <a:t> «Приказ (распоряжение) о поощрении работников» – применяются для оформления и учета поощрений за успехи в работе.</a:t>
            </a:r>
          </a:p>
          <a:p>
            <a:pPr algn="just">
              <a:buNone/>
            </a:pPr>
            <a:r>
              <a:rPr lang="ru-RU" dirty="0" smtClean="0">
                <a:latin typeface="Times New Roman" pitchFamily="18" charset="0"/>
                <a:cs typeface="Times New Roman" pitchFamily="18" charset="0"/>
              </a:rPr>
              <a:t>Составляются на основании представления руководителя структурного подразделения организации, в котором работает работник.</a:t>
            </a:r>
          </a:p>
          <a:p>
            <a:pPr algn="just">
              <a:buNone/>
            </a:pPr>
            <a:r>
              <a:rPr lang="ru-RU" dirty="0" smtClean="0">
                <a:latin typeface="Times New Roman" pitchFamily="18" charset="0"/>
                <a:cs typeface="Times New Roman" pitchFamily="18" charset="0"/>
              </a:rPr>
              <a:t>Подписываются руководителем организации или уполномоченным им на это лицом, объявляются работнику(</a:t>
            </a:r>
            <a:r>
              <a:rPr lang="ru-RU" dirty="0" err="1" smtClean="0">
                <a:latin typeface="Times New Roman" pitchFamily="18" charset="0"/>
                <a:cs typeface="Times New Roman" pitchFamily="18" charset="0"/>
              </a:rPr>
              <a:t>ам</a:t>
            </a:r>
            <a:r>
              <a:rPr lang="ru-RU" dirty="0" smtClean="0">
                <a:latin typeface="Times New Roman" pitchFamily="18" charset="0"/>
                <a:cs typeface="Times New Roman" pitchFamily="18" charset="0"/>
              </a:rPr>
              <a:t>) под расписку. На основании приказа (распоряжения) вносится соответствующая запись в личную карточку работника (форма № Т-2 или № Т-2ГС(МС)) и трудовую книжку работника.</a:t>
            </a:r>
          </a:p>
        </p:txBody>
      </p:sp>
    </p:spTree>
  </p:cSld>
  <p:clrMapOvr>
    <a:masterClrMapping/>
  </p:clrMapOvr>
</p:sld>
</file>

<file path=ppt/slides/slide5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859216" cy="6473952"/>
          </a:xfrm>
        </p:spPr>
        <p:txBody>
          <a:bodyPr>
            <a:normAutofit fontScale="92500" lnSpcReduction="10000"/>
          </a:bodyPr>
          <a:lstStyle/>
          <a:p>
            <a:pPr algn="just">
              <a:buNone/>
            </a:pPr>
            <a:r>
              <a:rPr lang="ru-RU" dirty="0" smtClean="0">
                <a:latin typeface="Times New Roman" pitchFamily="18" charset="0"/>
                <a:cs typeface="Times New Roman" pitchFamily="18" charset="0"/>
              </a:rPr>
              <a:t>При оформлении всех видов поощрений, кроме денежных вознаграждений (премий), допускается исключение из формы N Т-11 «Приказ (распоряжение) о поощрении работника» реквизита «в сумме ____ руб. ____ коп.».</a:t>
            </a:r>
          </a:p>
          <a:p>
            <a:pPr algn="just">
              <a:buNone/>
            </a:pPr>
            <a:r>
              <a:rPr lang="ru-RU" b="1" i="1" dirty="0" smtClean="0">
                <a:latin typeface="Times New Roman" pitchFamily="18" charset="0"/>
                <a:cs typeface="Times New Roman" pitchFamily="18" charset="0"/>
              </a:rPr>
              <a:t>Документы по учету рабочего времени и расчетов с персоналом по оплате труда:</a:t>
            </a:r>
            <a:endParaRPr lang="ru-RU" dirty="0" smtClean="0">
              <a:latin typeface="Times New Roman" pitchFamily="18" charset="0"/>
              <a:cs typeface="Times New Roman" pitchFamily="18" charset="0"/>
            </a:endParaRPr>
          </a:p>
          <a:p>
            <a:pPr algn="just">
              <a:buNone/>
            </a:pPr>
            <a:r>
              <a:rPr lang="ru-RU" i="1" dirty="0" smtClean="0">
                <a:latin typeface="Times New Roman" pitchFamily="18" charset="0"/>
                <a:cs typeface="Times New Roman" pitchFamily="18" charset="0"/>
              </a:rPr>
              <a:t>Форма № Т-12</a:t>
            </a:r>
            <a:r>
              <a:rPr lang="ru-RU" dirty="0" smtClean="0">
                <a:latin typeface="Times New Roman" pitchFamily="18" charset="0"/>
                <a:cs typeface="Times New Roman" pitchFamily="18" charset="0"/>
              </a:rPr>
              <a:t> «Табель учета рабочего времени и расчета оплаты труда», </a:t>
            </a:r>
            <a:r>
              <a:rPr lang="ru-RU" i="1" dirty="0" smtClean="0">
                <a:latin typeface="Times New Roman" pitchFamily="18" charset="0"/>
                <a:cs typeface="Times New Roman" pitchFamily="18" charset="0"/>
              </a:rPr>
              <a:t>форма № Т-13</a:t>
            </a:r>
            <a:r>
              <a:rPr lang="ru-RU" dirty="0" smtClean="0">
                <a:latin typeface="Times New Roman" pitchFamily="18" charset="0"/>
                <a:cs typeface="Times New Roman" pitchFamily="18" charset="0"/>
              </a:rPr>
              <a:t> «Табель учета рабочего времени» – применяются для учета времени, фактически отработанного и (или) неотработанного каждым работником организации, для контроля за соблюдением работниками установленного режима рабочего времени, для получения данных об отработанном времени, расчета оплаты труда, а также для составления статистической отчетности по труду. При раздельном ведении учета рабочего времени и расчета с персоналом по оплате труда допускается применение раздела 1 «Учет рабочего времени» табеля по форме № Т-12 в качестве самостоятельного документа без заполнения раздела 2 «Расчет с персоналом по оплате труда». Форма № Т-13 применяется для учета рабочего времени.</a:t>
            </a:r>
            <a:endParaRPr lang="ru-RU" dirty="0">
              <a:latin typeface="Times New Roman" pitchFamily="18" charset="0"/>
              <a:cs typeface="Times New Roman" pitchFamily="18" charset="0"/>
            </a:endParaRPr>
          </a:p>
        </p:txBody>
      </p:sp>
    </p:spTree>
  </p:cSld>
  <p:clrMapOvr>
    <a:masterClrMapping/>
  </p:clrMapOvr>
</p:sld>
</file>

<file path=ppt/slides/slide5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07524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Составляются в одном экземпляре уполномоченным на это лицом, подписываются руководителем структурного подразделения, работником кадровой службы, передаются в бухгалтерию.</a:t>
            </a:r>
          </a:p>
          <a:p>
            <a:pPr algn="just">
              <a:buNone/>
            </a:pPr>
            <a:r>
              <a:rPr lang="ru-RU" dirty="0" smtClean="0">
                <a:latin typeface="Times New Roman" pitchFamily="18" charset="0"/>
                <a:cs typeface="Times New Roman" pitchFamily="18" charset="0"/>
              </a:rPr>
              <a:t>Отметки в Табеле о причинах неявок на работу, работе в режиме неполного рабочего времени или за пределами нормальной продолжительности рабочего времени по инициативе работника или работодателя, сокращенной продолжительности рабочего времени и др. производятся на основании документов, оформленных надлежащим образом (листок нетрудоспособности, справка о выполнении государственных или общественных обязанностей, письменное предупреждение о простое, заявление о совместительстве, письменное согласие работника на сверхурочную работу в случаях, установленных законодательством, и пр.).</a:t>
            </a:r>
          </a:p>
          <a:p>
            <a:pPr algn="just">
              <a:buNone/>
            </a:pPr>
            <a:r>
              <a:rPr lang="ru-RU" dirty="0" smtClean="0">
                <a:latin typeface="Times New Roman" pitchFamily="18" charset="0"/>
                <a:cs typeface="Times New Roman" pitchFamily="18" charset="0"/>
              </a:rPr>
              <a:t>Для отражения ежедневных затрат рабочего времени за месяц на каждого работника в табеле отведено:</a:t>
            </a:r>
          </a:p>
          <a:p>
            <a:pPr algn="just">
              <a:buNone/>
            </a:pPr>
            <a:r>
              <a:rPr lang="ru-RU" dirty="0" smtClean="0">
                <a:latin typeface="Times New Roman" pitchFamily="18" charset="0"/>
                <a:cs typeface="Times New Roman" pitchFamily="18" charset="0"/>
              </a:rPr>
              <a:t>в форме № Т-12 (графы 4, 6) – две строки;</a:t>
            </a:r>
          </a:p>
          <a:p>
            <a:pPr algn="just">
              <a:buNone/>
            </a:pPr>
            <a:r>
              <a:rPr lang="ru-RU" dirty="0" smtClean="0">
                <a:latin typeface="Times New Roman" pitchFamily="18" charset="0"/>
                <a:cs typeface="Times New Roman" pitchFamily="18" charset="0"/>
              </a:rPr>
              <a:t>в форме № Т-13 (графа 4) – четыре строки (по две на каждую половину месяца) и соответствующее число граф (15 и 16).</a:t>
            </a:r>
          </a:p>
          <a:p>
            <a:endParaRPr lang="ru-RU" dirty="0"/>
          </a:p>
        </p:txBody>
      </p:sp>
    </p:spTree>
  </p:cSld>
  <p:clrMapOvr>
    <a:masterClrMapping/>
  </p:clrMapOvr>
</p:sld>
</file>

<file path=ppt/slides/slide5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859216" cy="6285312"/>
          </a:xfrm>
        </p:spPr>
        <p:txBody>
          <a:bodyPr>
            <a:normAutofit fontScale="85000" lnSpcReduction="20000"/>
          </a:bodyPr>
          <a:lstStyle/>
          <a:p>
            <a:pPr algn="just">
              <a:buNone/>
            </a:pPr>
            <a:r>
              <a:rPr lang="ru-RU" dirty="0" smtClean="0">
                <a:latin typeface="Times New Roman" pitchFamily="18" charset="0"/>
                <a:cs typeface="Times New Roman" pitchFamily="18" charset="0"/>
              </a:rPr>
              <a:t>В формах № Т-12 и N Т-13 (в графах 4, 6) верхняя строка применяется для отметки условных обозначений (кодов) затрат рабочего времени, а нижняя - для записи продолжительности отработанного или неотработанного времени (в часах, минутах) по соответствующим кодам затрат рабочего времени на каждую дату. При необходимости допускается увеличение количества граф для проставления дополнительных реквизитов по режиму рабочего времени, например, времени начала и окончания работы в условиях, отличных от нормальных.</a:t>
            </a:r>
          </a:p>
          <a:p>
            <a:pPr algn="just">
              <a:buNone/>
            </a:pPr>
            <a:r>
              <a:rPr lang="ru-RU" dirty="0" smtClean="0">
                <a:latin typeface="Times New Roman" pitchFamily="18" charset="0"/>
                <a:cs typeface="Times New Roman" pitchFamily="18" charset="0"/>
              </a:rPr>
              <a:t>При заполнении граф 5 и 7 табеля по форме № Т-12 в верхних строках проставляется количество отработанных дней, в нижних строках – количество часов, отработанных каждым работником за учетный период.</a:t>
            </a:r>
          </a:p>
          <a:p>
            <a:pPr algn="just">
              <a:buNone/>
            </a:pPr>
            <a:r>
              <a:rPr lang="ru-RU" dirty="0" smtClean="0">
                <a:latin typeface="Times New Roman" pitchFamily="18" charset="0"/>
                <a:cs typeface="Times New Roman" pitchFamily="18" charset="0"/>
              </a:rPr>
              <a:t>Затраты рабочего времени учитываются в Табеле или методом сплошной регистрации явок и неявок на работу, или путем регистрации только отклонений (неявок, опозданий, сверхурочных часов и т.п.). При отражении неявок на работу, учет которых ведется в днях (отпуск, дни временной нетрудоспособности, служебные командировки, отпуск в связи с обучением, время выполнения государственных или общественных обязанностей и т.д.), в Табеле в верхней строке в графах проставляются только коды условных обозначений, а в нижней строке графы остаются пустыми.</a:t>
            </a:r>
          </a:p>
          <a:p>
            <a:endParaRPr lang="ru-RU" dirty="0"/>
          </a:p>
        </p:txBody>
      </p:sp>
    </p:spTree>
  </p:cSld>
  <p:clrMapOvr>
    <a:masterClrMapping/>
  </p:clrMapOvr>
</p:sld>
</file>

<file path=ppt/slides/slide5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572688"/>
            <a:ext cx="7787208"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При составлении табеля по форме № Т-12 в разделе 2 на один для всех работников вид оплаты и корреспондирующий счет заполняются графы 18 – 22, и при расчете разных по каждому работнику видов оплаты и корреспондирующих счетов заполняются графы с 18 – 34.</a:t>
            </a:r>
          </a:p>
          <a:p>
            <a:pPr algn="just">
              <a:buNone/>
            </a:pPr>
            <a:r>
              <a:rPr lang="ru-RU" dirty="0" smtClean="0">
                <a:latin typeface="Times New Roman" pitchFamily="18" charset="0"/>
                <a:cs typeface="Times New Roman" pitchFamily="18" charset="0"/>
              </a:rPr>
              <a:t>Форма № Т-13 «Табель учета рабочего времени» применяется при автоматизированной обработке учетных данных. При составлении табеля по форме № Т-13:</a:t>
            </a:r>
          </a:p>
          <a:p>
            <a:pPr algn="just">
              <a:buNone/>
            </a:pPr>
            <a:r>
              <a:rPr lang="ru-RU" dirty="0" smtClean="0">
                <a:latin typeface="Times New Roman" pitchFamily="18" charset="0"/>
                <a:cs typeface="Times New Roman" pitchFamily="18" charset="0"/>
              </a:rPr>
              <a:t>при записи учетных данных для начисления заработной платы только по одному виду оплаты и корреспондирующему счету, общим для всех работников, включенных в Табель, заполняются реквизиты «код вида оплаты», «корреспондирующий счет» над таблицей с графами с 7 – 9 и графа 9 без заполнения граф 7 и 8;</a:t>
            </a:r>
          </a:p>
          <a:p>
            <a:pPr algn="just">
              <a:buNone/>
            </a:pPr>
            <a:r>
              <a:rPr lang="ru-RU" dirty="0" smtClean="0">
                <a:latin typeface="Times New Roman" pitchFamily="18" charset="0"/>
                <a:cs typeface="Times New Roman" pitchFamily="18" charset="0"/>
              </a:rPr>
              <a:t>при записи учетных данных для начисления заработной платы по нескольким (от двух до четырех) видам оплаты и корреспондирующих счетов заполняются графы 7 – 9. Дополнительный блок с идентичными номерами граф предусмотрен для заполнения данных по видам оплаты, если их количество превышает четыре.</a:t>
            </a:r>
          </a:p>
          <a:p>
            <a:endParaRPr lang="ru-RU" dirty="0"/>
          </a:p>
        </p:txBody>
      </p:sp>
    </p:spTree>
  </p:cSld>
  <p:clrMapOvr>
    <a:masterClrMapping/>
  </p:clrMapOvr>
</p:sld>
</file>

<file path=ppt/slides/slide5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fontScale="85000" lnSpcReduction="10000"/>
          </a:bodyPr>
          <a:lstStyle/>
          <a:p>
            <a:pPr algn="just">
              <a:buNone/>
            </a:pPr>
            <a:r>
              <a:rPr lang="ru-RU" dirty="0" smtClean="0">
                <a:latin typeface="Times New Roman" pitchFamily="18" charset="0"/>
                <a:cs typeface="Times New Roman" pitchFamily="18" charset="0"/>
              </a:rPr>
              <a:t>Бланки табеля по форме № Т-13 с частично заполненными реквизитами могут быть изготовлены с применением средств вычислительной техники. К таким реквизитам относятся: структурное подразделение, фамилия, имя, отчество, должность (специальность, профессия), табельный номер и т.п. – то есть данные, содержащиеся в справочниках условно-постоянной информации организации. В этом случае форма табеля изменяется в соответствии с принятой технологией обработки учетных данных.</a:t>
            </a:r>
          </a:p>
          <a:p>
            <a:pPr algn="just">
              <a:buNone/>
            </a:pPr>
            <a:r>
              <a:rPr lang="ru-RU" dirty="0" smtClean="0">
                <a:latin typeface="Times New Roman" pitchFamily="18" charset="0"/>
                <a:cs typeface="Times New Roman" pitchFamily="18" charset="0"/>
              </a:rPr>
              <a:t>Условные обозначения отработанного и неотработанного времени, представленные на титульном листе формы № Т-12, применяются и при заполнении табеля по форме № Т-13.</a:t>
            </a:r>
          </a:p>
          <a:p>
            <a:pPr algn="just">
              <a:buNone/>
            </a:pPr>
            <a:r>
              <a:rPr lang="ru-RU" i="1" dirty="0" smtClean="0">
                <a:latin typeface="Times New Roman" pitchFamily="18" charset="0"/>
                <a:cs typeface="Times New Roman" pitchFamily="18" charset="0"/>
              </a:rPr>
              <a:t>Форма № Т-49</a:t>
            </a:r>
            <a:r>
              <a:rPr lang="ru-RU" dirty="0" smtClean="0">
                <a:latin typeface="Times New Roman" pitchFamily="18" charset="0"/>
                <a:cs typeface="Times New Roman" pitchFamily="18" charset="0"/>
              </a:rPr>
              <a:t> «Расчетно-платежная ведомость», </a:t>
            </a:r>
            <a:r>
              <a:rPr lang="ru-RU" i="1" dirty="0" smtClean="0">
                <a:latin typeface="Times New Roman" pitchFamily="18" charset="0"/>
                <a:cs typeface="Times New Roman" pitchFamily="18" charset="0"/>
              </a:rPr>
              <a:t>форма № Т-51</a:t>
            </a:r>
            <a:r>
              <a:rPr lang="ru-RU" dirty="0" smtClean="0">
                <a:latin typeface="Times New Roman" pitchFamily="18" charset="0"/>
                <a:cs typeface="Times New Roman" pitchFamily="18" charset="0"/>
              </a:rPr>
              <a:t> «Расчетная ведомость», </a:t>
            </a:r>
            <a:r>
              <a:rPr lang="ru-RU" i="1" dirty="0" smtClean="0">
                <a:latin typeface="Times New Roman" pitchFamily="18" charset="0"/>
                <a:cs typeface="Times New Roman" pitchFamily="18" charset="0"/>
              </a:rPr>
              <a:t>форма № Т-53</a:t>
            </a:r>
            <a:r>
              <a:rPr lang="ru-RU" dirty="0" smtClean="0">
                <a:latin typeface="Times New Roman" pitchFamily="18" charset="0"/>
                <a:cs typeface="Times New Roman" pitchFamily="18" charset="0"/>
              </a:rPr>
              <a:t> «Платежная ведомость» – применяются для расчета и выплаты заработной платы работникам организации.</a:t>
            </a:r>
          </a:p>
          <a:p>
            <a:pPr algn="just">
              <a:buNone/>
            </a:pPr>
            <a:r>
              <a:rPr lang="ru-RU" dirty="0" smtClean="0">
                <a:latin typeface="Times New Roman" pitchFamily="18" charset="0"/>
                <a:cs typeface="Times New Roman" pitchFamily="18" charset="0"/>
              </a:rPr>
              <a:t>При применении расчетно-платежной ведомости по форме № Т-49 другие расчетные и платежные документы по формам № Т-51 и Т-53 не составляются.</a:t>
            </a:r>
          </a:p>
          <a:p>
            <a:pPr algn="just">
              <a:buNone/>
            </a:pPr>
            <a:r>
              <a:rPr lang="ru-RU" dirty="0" smtClean="0">
                <a:latin typeface="Times New Roman" pitchFamily="18" charset="0"/>
                <a:cs typeface="Times New Roman" pitchFamily="18" charset="0"/>
              </a:rPr>
              <a:t>На работников, получающих заработную плату с применением платежных карт, составляется только расчетная ведомость, а расчетно-платежная и платежная ведомости не составляются.</a:t>
            </a:r>
          </a:p>
          <a:p>
            <a:endParaRPr lang="ru-RU" dirty="0"/>
          </a:p>
        </p:txBody>
      </p:sp>
    </p:spTree>
  </p:cSld>
  <p:clrMapOvr>
    <a:masterClrMapping/>
  </p:clrMapOvr>
</p:sld>
</file>

<file path=ppt/slides/slide5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188640"/>
            <a:ext cx="7776864" cy="6669360"/>
          </a:xfrm>
        </p:spPr>
        <p:txBody>
          <a:bodyPr>
            <a:normAutofit fontScale="92500" lnSpcReduction="10000"/>
          </a:bodyPr>
          <a:lstStyle/>
          <a:p>
            <a:pPr algn="just">
              <a:buNone/>
            </a:pPr>
            <a:r>
              <a:rPr lang="ru-RU" dirty="0" smtClean="0">
                <a:latin typeface="Times New Roman" pitchFamily="18" charset="0"/>
                <a:cs typeface="Times New Roman" pitchFamily="18" charset="0"/>
              </a:rPr>
              <a:t>Ведомости составляются в одном экземпляре в бухгалтерии.</a:t>
            </a:r>
          </a:p>
          <a:p>
            <a:pPr algn="just">
              <a:buNone/>
            </a:pPr>
            <a:r>
              <a:rPr lang="ru-RU" dirty="0" smtClean="0">
                <a:latin typeface="Times New Roman" pitchFamily="18" charset="0"/>
                <a:cs typeface="Times New Roman" pitchFamily="18" charset="0"/>
              </a:rPr>
              <a:t>Начисление заработной платы (формы № Т-49 и № Т-51) производится на основании данных первичных документов по учету выработки, фактически отработанного времени и других документов.</a:t>
            </a:r>
          </a:p>
          <a:p>
            <a:pPr algn="just">
              <a:buNone/>
            </a:pPr>
            <a:r>
              <a:rPr lang="ru-RU" dirty="0" smtClean="0">
                <a:latin typeface="Times New Roman" pitchFamily="18" charset="0"/>
                <a:cs typeface="Times New Roman" pitchFamily="18" charset="0"/>
              </a:rPr>
              <a:t>В графах «Начислено» проставляются суммы по видам оплат из фонда заработной платы, а также другие доходы в виде различных социальных и материальных благ, предоставленных работнику, оплаченных за счет прибыли организации и подлежащих включению в налоговую базу. Одновременно производится расчет всех удержаний из суммы заработной платы и определяется сумма, подлежащая выплате работнику.</a:t>
            </a:r>
          </a:p>
          <a:p>
            <a:pPr algn="just">
              <a:buNone/>
            </a:pPr>
            <a:r>
              <a:rPr lang="ru-RU" dirty="0" smtClean="0">
                <a:latin typeface="Times New Roman" pitchFamily="18" charset="0"/>
                <a:cs typeface="Times New Roman" pitchFamily="18" charset="0"/>
              </a:rPr>
              <a:t>На титульном листе расчетно-платежной ведомости (форма № -49) и платежной ведомости (форма № Т-53) указывается общая сумма, подлежащая выплате. Разрешение на выплату заработной платы подписывается руководителем организации или уполномоченным им на это лицом. В конце ведомости указываются суммы выплаченной и депонированной заработной платы.</a:t>
            </a:r>
          </a:p>
          <a:p>
            <a:endParaRPr lang="ru-RU" dirty="0"/>
          </a:p>
        </p:txBody>
      </p:sp>
    </p:spTree>
  </p:cSld>
  <p:clrMapOvr>
    <a:masterClrMapping/>
  </p:clrMapOvr>
</p:sld>
</file>

<file path=ppt/slides/slide5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92500"/>
          </a:bodyPr>
          <a:lstStyle/>
          <a:p>
            <a:pPr algn="just">
              <a:buNone/>
            </a:pPr>
            <a:r>
              <a:rPr lang="ru-RU" dirty="0" smtClean="0">
                <a:latin typeface="Times New Roman" pitchFamily="18" charset="0"/>
                <a:cs typeface="Times New Roman" pitchFamily="18" charset="0"/>
              </a:rPr>
              <a:t>В расчетно-платежной ведомости (форма № Т-49) и платежной ведомости (форма № Т-53) по истечении срока выплаты против фамилий работников, не получивших заработную плату, соответственно в графах 23 и 5 делается отметка «Депонировано». При необходимости в графе «Примечание» формы № Т-53 указывается номер предъявленного документа.</a:t>
            </a:r>
          </a:p>
          <a:p>
            <a:pPr algn="just">
              <a:buNone/>
            </a:pPr>
            <a:r>
              <a:rPr lang="ru-RU" dirty="0" smtClean="0">
                <a:latin typeface="Times New Roman" pitchFamily="18" charset="0"/>
                <a:cs typeface="Times New Roman" pitchFamily="18" charset="0"/>
              </a:rPr>
              <a:t>В конце платежной ведомости после последней записи проводится итоговая строчка для проставления общей суммы ведомости. На выданную сумму заработной платы составляется расходный кассовый ордер (форма № КО-2), номер и дата которого проставляются на последней странице платежной ведомости.</a:t>
            </a:r>
          </a:p>
          <a:p>
            <a:pPr algn="just">
              <a:buNone/>
            </a:pPr>
            <a:r>
              <a:rPr lang="ru-RU" dirty="0" smtClean="0">
                <a:latin typeface="Times New Roman" pitchFamily="18" charset="0"/>
                <a:cs typeface="Times New Roman" pitchFamily="18" charset="0"/>
              </a:rPr>
              <a:t>В расчетных ведомостях, составляемых на машинных носителях информации, состав реквизитов и их расположение определяются в зависимости от принятой технологии обработки информации. При этом форма документа должна содержать все реквизиты унифицированной формы.</a:t>
            </a:r>
          </a:p>
          <a:p>
            <a:endParaRPr lang="ru-RU" dirty="0"/>
          </a:p>
        </p:txBody>
      </p:sp>
    </p:spTree>
  </p:cSld>
  <p:clrMapOvr>
    <a:masterClrMapping/>
  </p:clrMapOvr>
</p:sld>
</file>

<file path=ppt/slides/slide5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85000" lnSpcReduction="20000"/>
          </a:bodyPr>
          <a:lstStyle/>
          <a:p>
            <a:pPr algn="just">
              <a:buNone/>
            </a:pPr>
            <a:r>
              <a:rPr lang="ru-RU" dirty="0" smtClean="0">
                <a:latin typeface="Times New Roman" pitchFamily="18" charset="0"/>
                <a:cs typeface="Times New Roman" pitchFamily="18" charset="0"/>
              </a:rPr>
              <a:t>Форма № Т-53а «Журнал регистрации платежных ведомостей» – применяется для учета и регистрации платежных ведомостей по произведенным выплатам работникам организации.</a:t>
            </a:r>
          </a:p>
          <a:p>
            <a:pPr algn="just">
              <a:buNone/>
            </a:pPr>
            <a:r>
              <a:rPr lang="ru-RU" dirty="0" smtClean="0">
                <a:latin typeface="Times New Roman" pitchFamily="18" charset="0"/>
                <a:cs typeface="Times New Roman" pitchFamily="18" charset="0"/>
              </a:rPr>
              <a:t>Ведется работником бухгалтерии.</a:t>
            </a:r>
          </a:p>
          <a:p>
            <a:pPr algn="just">
              <a:buNone/>
            </a:pPr>
            <a:r>
              <a:rPr lang="ru-RU" i="1" dirty="0" smtClean="0">
                <a:latin typeface="Times New Roman" pitchFamily="18" charset="0"/>
                <a:cs typeface="Times New Roman" pitchFamily="18" charset="0"/>
              </a:rPr>
              <a:t>Форма № Т-54</a:t>
            </a:r>
            <a:r>
              <a:rPr lang="ru-RU" dirty="0" smtClean="0">
                <a:latin typeface="Times New Roman" pitchFamily="18" charset="0"/>
                <a:cs typeface="Times New Roman" pitchFamily="18" charset="0"/>
              </a:rPr>
              <a:t> «Лицевой счет», </a:t>
            </a:r>
            <a:r>
              <a:rPr lang="ru-RU" i="1" dirty="0" smtClean="0">
                <a:latin typeface="Times New Roman" pitchFamily="18" charset="0"/>
                <a:cs typeface="Times New Roman" pitchFamily="18" charset="0"/>
              </a:rPr>
              <a:t>форма № Т-54а</a:t>
            </a:r>
            <a:r>
              <a:rPr lang="ru-RU" dirty="0" smtClean="0">
                <a:latin typeface="Times New Roman" pitchFamily="18" charset="0"/>
                <a:cs typeface="Times New Roman" pitchFamily="18" charset="0"/>
              </a:rPr>
              <a:t> «Лицевой счет (</a:t>
            </a:r>
            <a:r>
              <a:rPr lang="ru-RU" dirty="0" err="1" smtClean="0">
                <a:latin typeface="Times New Roman" pitchFamily="18" charset="0"/>
                <a:cs typeface="Times New Roman" pitchFamily="18" charset="0"/>
              </a:rPr>
              <a:t>свт</a:t>
            </a:r>
            <a:r>
              <a:rPr lang="ru-RU" dirty="0" smtClean="0">
                <a:latin typeface="Times New Roman" pitchFamily="18" charset="0"/>
                <a:cs typeface="Times New Roman" pitchFamily="18" charset="0"/>
              </a:rPr>
              <a:t>)» – применяются для ежемесячного отражения сведений о заработной плате, выплаченной работнику в течение календарного года.</a:t>
            </a:r>
          </a:p>
          <a:p>
            <a:pPr algn="just">
              <a:buNone/>
            </a:pPr>
            <a:r>
              <a:rPr lang="ru-RU" dirty="0" smtClean="0">
                <a:latin typeface="Times New Roman" pitchFamily="18" charset="0"/>
                <a:cs typeface="Times New Roman" pitchFamily="18" charset="0"/>
              </a:rPr>
              <a:t>Заполняются работником бухгалтерии.</a:t>
            </a:r>
          </a:p>
          <a:p>
            <a:pPr algn="just">
              <a:buNone/>
            </a:pPr>
            <a:r>
              <a:rPr lang="ru-RU" dirty="0" smtClean="0">
                <a:latin typeface="Times New Roman" pitchFamily="18" charset="0"/>
                <a:cs typeface="Times New Roman" pitchFamily="18" charset="0"/>
              </a:rPr>
              <a:t>Форма № Т-54 применяется для записи всех видов начислений и удержаний из заработной платы работника на основании первичных документов по учету выработки и выполненных работ, отработанного времени и документов на разные виды оплаты.</a:t>
            </a:r>
          </a:p>
          <a:p>
            <a:pPr algn="just">
              <a:buNone/>
            </a:pPr>
            <a:r>
              <a:rPr lang="ru-RU" dirty="0" smtClean="0">
                <a:latin typeface="Times New Roman" pitchFamily="18" charset="0"/>
                <a:cs typeface="Times New Roman" pitchFamily="18" charset="0"/>
              </a:rPr>
              <a:t>Форма № Т-54а применяется при автоматизированной обработке учетных данных средствами вычислительной техники (</a:t>
            </a:r>
            <a:r>
              <a:rPr lang="ru-RU" dirty="0" err="1" smtClean="0">
                <a:latin typeface="Times New Roman" pitchFamily="18" charset="0"/>
                <a:cs typeface="Times New Roman" pitchFamily="18" charset="0"/>
              </a:rPr>
              <a:t>свт</a:t>
            </a:r>
            <a:r>
              <a:rPr lang="ru-RU" dirty="0" smtClean="0">
                <a:latin typeface="Times New Roman" pitchFamily="18" charset="0"/>
                <a:cs typeface="Times New Roman" pitchFamily="18" charset="0"/>
              </a:rPr>
              <a:t>) с использованием специальных программ и содержит условно-постоянные реквизиты, необходимые для расчета заработной платы. Экземпляр распечатки расчетного листка, содержащий данные о составных частях заработной платы, размерах и основаниях произведенных удержаний, об общей денежной сумме, подлежащей выплате, вкладывается (вклеивается) ежемесячно в лицевой счет работника на бумажном носителе. На оборотной стороне формы или вкладном листе дается расшифровка кодов (по системе кодирования, принятой в организации) различных видов выплат и удержаний.</a:t>
            </a:r>
            <a:endParaRPr lang="ru-RU"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10000"/>
          </a:bodyPr>
          <a:lstStyle/>
          <a:p>
            <a:pPr algn="just">
              <a:buNone/>
            </a:pPr>
            <a:r>
              <a:rPr lang="ru-RU" dirty="0" smtClean="0"/>
              <a:t>		</a:t>
            </a:r>
            <a:r>
              <a:rPr lang="ru-RU" sz="3200" dirty="0" smtClean="0"/>
              <a:t>Инициаторами создания хозяйственных объединений могут выступать предприятия и организации различных форм собственности и граждане, а также государственные центральные и местные органы власти, определяющие стратегию развития федеральных и региональных хозяйственных комплексов. Инициаторы (учредители) создания  хозяйственного объединения до подготовки учредительных документов определяют цели, задачи и организационно-правовую форму хозяйственного объединения, готовят технико-экономическое обоснование целесообразности его создания</a:t>
            </a:r>
            <a:r>
              <a:rPr lang="ru-RU" sz="2800" dirty="0" smtClean="0"/>
              <a:t>. </a:t>
            </a:r>
            <a:endParaRPr lang="ru-RU" dirty="0"/>
          </a:p>
        </p:txBody>
      </p:sp>
    </p:spTree>
  </p:cSld>
  <p:clrMapOvr>
    <a:masterClrMapping/>
  </p:clrMapOvr>
</p:sld>
</file>

<file path=ppt/slides/slide5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04664"/>
            <a:ext cx="7931224" cy="6213304"/>
          </a:xfrm>
        </p:spPr>
        <p:txBody>
          <a:bodyPr>
            <a:normAutofit fontScale="92500" lnSpcReduction="20000"/>
          </a:bodyPr>
          <a:lstStyle/>
          <a:p>
            <a:pPr algn="just">
              <a:buNone/>
            </a:pPr>
            <a:r>
              <a:rPr lang="ru-RU" i="1" dirty="0" smtClean="0">
                <a:latin typeface="Times New Roman" pitchFamily="18" charset="0"/>
                <a:cs typeface="Times New Roman" pitchFamily="18" charset="0"/>
              </a:rPr>
              <a:t>Форма № Т-60</a:t>
            </a:r>
            <a:r>
              <a:rPr lang="ru-RU" dirty="0" smtClean="0">
                <a:latin typeface="Times New Roman" pitchFamily="18" charset="0"/>
                <a:cs typeface="Times New Roman" pitchFamily="18" charset="0"/>
              </a:rPr>
              <a:t> «Записка-расчет о предоставлении отпуска работнику» – применяется для расчета причитающейся работнику заработной платы и других выплат при предоставлении ему ежегодного оплачиваемого или иного отпуска.</a:t>
            </a:r>
          </a:p>
          <a:p>
            <a:pPr algn="just">
              <a:buNone/>
            </a:pPr>
            <a:r>
              <a:rPr lang="ru-RU" dirty="0" smtClean="0">
                <a:latin typeface="Times New Roman" pitchFamily="18" charset="0"/>
                <a:cs typeface="Times New Roman" pitchFamily="18" charset="0"/>
              </a:rPr>
              <a:t>При расчете среднего заработка для оплаты отпуска в графе 3 показывается общая сумма выплат, начисленных работнику за расчетный период согласно правилам исчисления среднего заработка. В графах 4, 5 указывается количество календарных дней, часов, приходящихся на отработанное время в расчетном периоде. Графа «Количество часов расчетного периода» заполняется при расчете оплаты отпуска работнику, которому установлен суммированный учет рабочего времени.</a:t>
            </a:r>
          </a:p>
          <a:p>
            <a:pPr algn="just">
              <a:buNone/>
            </a:pPr>
            <a:r>
              <a:rPr lang="ru-RU" i="1" dirty="0" smtClean="0">
                <a:latin typeface="Times New Roman" pitchFamily="18" charset="0"/>
                <a:cs typeface="Times New Roman" pitchFamily="18" charset="0"/>
              </a:rPr>
              <a:t>Форма № Т-61</a:t>
            </a:r>
            <a:r>
              <a:rPr lang="ru-RU" dirty="0" smtClean="0">
                <a:latin typeface="Times New Roman" pitchFamily="18" charset="0"/>
                <a:cs typeface="Times New Roman" pitchFamily="18" charset="0"/>
              </a:rPr>
              <a:t> «Записка-расчет при прекращении (расторжении) трудового договора с работником (увольнении)» – применяется для учета и расчета причитающейся заработной платы и других выплат работнику при прекращении действия трудового договора. Составляется работником кадровой службы или уполномоченным им на это лицом. Расчет причитающейся заработной платы и других выплат производится работником бухгалтерии.</a:t>
            </a:r>
          </a:p>
          <a:p>
            <a:endParaRPr lang="ru-RU" dirty="0"/>
          </a:p>
        </p:txBody>
      </p:sp>
    </p:spTree>
  </p:cSld>
  <p:clrMapOvr>
    <a:masterClrMapping/>
  </p:clrMapOvr>
</p:sld>
</file>

<file path=ppt/slides/slide5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При расчете среднего заработка для выплаты компенсации за неиспользованный отпуск, а также удержания за использованный авансом отпуск в графе 3 показывается общая сумма выплат, начисленных работнику за расчетный период согласно правилам исчисления среднего заработка. В графах 4, 5 указывается количество календарных (рабочих) дней, часов, приходящихся на отработанное время в расчетном периоде. Графа «Количество часов расчетного периода» заполняется при расчете выплаты компенсации за неиспользованный отпуск работнику, которому установлен суммированный учет рабочего времени.</a:t>
            </a:r>
          </a:p>
          <a:p>
            <a:pPr algn="just">
              <a:buNone/>
            </a:pPr>
            <a:r>
              <a:rPr lang="ru-RU" dirty="0" smtClean="0">
                <a:latin typeface="Times New Roman" pitchFamily="18" charset="0"/>
                <a:cs typeface="Times New Roman" pitchFamily="18" charset="0"/>
              </a:rPr>
              <a:t>Форма № Т-73 «Акт о приеме работ, выполненных по срочному трудовому договору, заключенному на время выполнения определенной работы» – применяется для оформления и учета приема-сдачи работ, выполненных работником по срочному трудовому договору, заключенному на время выполнения определенной работы.</a:t>
            </a:r>
          </a:p>
          <a:p>
            <a:pPr algn="just">
              <a:buNone/>
            </a:pPr>
            <a:r>
              <a:rPr lang="ru-RU" dirty="0" smtClean="0">
                <a:latin typeface="Times New Roman" pitchFamily="18" charset="0"/>
                <a:cs typeface="Times New Roman" pitchFamily="18" charset="0"/>
              </a:rPr>
              <a:t>Является основанием для окончательного или поэтапного расчета сумм оплаты выполненных работ.</a:t>
            </a:r>
          </a:p>
          <a:p>
            <a:endParaRPr lang="ru-RU" dirty="0"/>
          </a:p>
        </p:txBody>
      </p:sp>
    </p:spTree>
  </p:cSld>
  <p:clrMapOvr>
    <a:masterClrMapping/>
  </p:clrMapOvr>
</p:sld>
</file>

<file path=ppt/slides/slide5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260648"/>
            <a:ext cx="8075240" cy="6285312"/>
          </a:xfrm>
        </p:spPr>
        <p:txBody>
          <a:bodyPr>
            <a:normAutofit fontScale="92500" lnSpcReduction="10000"/>
          </a:bodyPr>
          <a:lstStyle/>
          <a:p>
            <a:pPr algn="just">
              <a:buNone/>
            </a:pPr>
            <a:r>
              <a:rPr lang="ru-RU" dirty="0" smtClean="0">
                <a:latin typeface="Times New Roman" pitchFamily="18" charset="0"/>
                <a:cs typeface="Times New Roman" pitchFamily="18" charset="0"/>
              </a:rPr>
              <a:t>Составляется работником, ответственным за прием выполненных работ, утверждается руководителем организации или уполномоченным им на это лицом и передается в бухгалтерию для расчета и выплаты исполнителю работ причитающейся суммы.</a:t>
            </a:r>
          </a:p>
          <a:p>
            <a:pPr algn="just">
              <a:buNone/>
            </a:pPr>
            <a:r>
              <a:rPr lang="ru-RU" dirty="0" smtClean="0">
                <a:latin typeface="Times New Roman" pitchFamily="18" charset="0"/>
                <a:cs typeface="Times New Roman" pitchFamily="18" charset="0"/>
              </a:rPr>
              <a:t>Основным документом по учету рабочего времени является табель учета рабочего времени. Продолжительность рабочего времени не должна превышать 40 часов в неделю. Для отдельных категорий работников, а так же при вредных условиях труда и в отдельные дни месяца устанавливается сокращенная продолжительность рабочего времени. </a:t>
            </a:r>
          </a:p>
          <a:p>
            <a:pPr algn="just">
              <a:buNone/>
            </a:pPr>
            <a:r>
              <a:rPr lang="ru-RU" dirty="0" smtClean="0">
                <a:latin typeface="Times New Roman" pitchFamily="18" charset="0"/>
                <a:cs typeface="Times New Roman" pitchFamily="18" charset="0"/>
              </a:rPr>
              <a:t>Для учета выходов на работу и для учета выработки могут применяться следующие первичные документы:</a:t>
            </a:r>
          </a:p>
          <a:p>
            <a:pPr algn="just"/>
            <a:r>
              <a:rPr lang="ru-RU" dirty="0" smtClean="0">
                <a:latin typeface="Times New Roman" pitchFamily="18" charset="0"/>
                <a:cs typeface="Times New Roman" pitchFamily="18" charset="0"/>
              </a:rPr>
              <a:t>«Наряд на сдельную работу». Он может быть индивидуальный и бригадный.</a:t>
            </a:r>
          </a:p>
          <a:p>
            <a:pPr algn="just"/>
            <a:r>
              <a:rPr lang="ru-RU" dirty="0" smtClean="0">
                <a:latin typeface="Times New Roman" pitchFamily="18" charset="0"/>
                <a:cs typeface="Times New Roman" pitchFamily="18" charset="0"/>
              </a:rPr>
              <a:t>«Маршрутный лист». </a:t>
            </a:r>
          </a:p>
          <a:p>
            <a:pPr algn="just"/>
            <a:r>
              <a:rPr lang="ru-RU" dirty="0" smtClean="0">
                <a:latin typeface="Times New Roman" pitchFamily="18" charset="0"/>
                <a:cs typeface="Times New Roman" pitchFamily="18" charset="0"/>
              </a:rPr>
              <a:t>«Ведомость учета выработки».</a:t>
            </a:r>
          </a:p>
          <a:p>
            <a:pPr algn="just"/>
            <a:r>
              <a:rPr lang="ru-RU" dirty="0" smtClean="0">
                <a:latin typeface="Times New Roman" pitchFamily="18" charset="0"/>
                <a:cs typeface="Times New Roman" pitchFamily="18" charset="0"/>
              </a:rPr>
              <a:t>«Рапорт о выработке» и др.</a:t>
            </a:r>
          </a:p>
          <a:p>
            <a:endParaRPr lang="ru-RU" dirty="0"/>
          </a:p>
        </p:txBody>
      </p:sp>
    </p:spTree>
  </p:cSld>
  <p:clrMapOvr>
    <a:masterClrMapping/>
  </p:clrMapOvr>
</p:sld>
</file>

<file path=ppt/slides/slide5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ru-RU" b="1" dirty="0" smtClean="0">
                <a:latin typeface="Times New Roman" pitchFamily="18" charset="0"/>
                <a:cs typeface="Times New Roman" pitchFamily="18" charset="0"/>
              </a:rPr>
              <a:t>4.Порядок расчета оплаты труда.</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052736"/>
            <a:ext cx="7467600" cy="5421216"/>
          </a:xfrm>
        </p:spPr>
        <p:txBody>
          <a:bodyPr>
            <a:normAutofit fontScale="92500" lnSpcReduction="10000"/>
          </a:bodyPr>
          <a:lstStyle/>
          <a:p>
            <a:pPr lvl="0" algn="just">
              <a:buNone/>
            </a:pPr>
            <a:r>
              <a:rPr lang="ru-RU" sz="2800" dirty="0" smtClean="0">
                <a:latin typeface="Times New Roman" pitchFamily="18" charset="0"/>
                <a:cs typeface="Times New Roman" pitchFamily="18" charset="0"/>
              </a:rPr>
              <a:t>Расчет оплаты труда при различных системах оплаты труда см. вопрос 2 «Виды, формы и системы оплаты труда».</a:t>
            </a:r>
          </a:p>
          <a:p>
            <a:pPr algn="just">
              <a:buNone/>
            </a:pPr>
            <a:r>
              <a:rPr lang="ru-RU" sz="2800" dirty="0" smtClean="0">
                <a:latin typeface="Times New Roman" pitchFamily="18" charset="0"/>
                <a:cs typeface="Times New Roman" pitchFamily="18" charset="0"/>
              </a:rPr>
              <a:t>Расчет доплат в связи с отклонениями от нормальных условий труда.</a:t>
            </a:r>
          </a:p>
          <a:p>
            <a:pPr algn="just">
              <a:buNone/>
            </a:pPr>
            <a:r>
              <a:rPr lang="ru-RU" sz="2800" dirty="0" smtClean="0">
                <a:latin typeface="Times New Roman" pitchFamily="18" charset="0"/>
                <a:cs typeface="Times New Roman" pitchFamily="18" charset="0"/>
              </a:rPr>
              <a:t>Размер компенсационных выплат определяется каждой организацией самостоятельно, но не ниже размеров, установленных законодательством.</a:t>
            </a:r>
          </a:p>
          <a:p>
            <a:pPr algn="just">
              <a:buNone/>
            </a:pPr>
            <a:r>
              <a:rPr lang="ru-RU" sz="2800" dirty="0" smtClean="0">
                <a:latin typeface="Times New Roman" pitchFamily="18" charset="0"/>
                <a:cs typeface="Times New Roman" pitchFamily="18" charset="0"/>
              </a:rPr>
              <a:t>Размер стимулирующих выплат определяется предприятием самостоятельно, выплаты производятся в пределах имеющихся средств. Размеры и условия выплат устанавливаются в коллективном договоре.</a:t>
            </a:r>
          </a:p>
          <a:p>
            <a:endParaRPr lang="ru-RU" dirty="0"/>
          </a:p>
        </p:txBody>
      </p:sp>
    </p:spTree>
  </p:cSld>
  <p:clrMapOvr>
    <a:masterClrMapping/>
  </p:clrMapOvr>
</p:sld>
</file>

<file path=ppt/slides/slide5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fontScale="92500" lnSpcReduction="20000"/>
          </a:bodyPr>
          <a:lstStyle/>
          <a:p>
            <a:pPr algn="just">
              <a:buNone/>
            </a:pPr>
            <a:r>
              <a:rPr lang="ru-RU" sz="2600" b="1" i="1" dirty="0" smtClean="0">
                <a:latin typeface="Times New Roman" pitchFamily="18" charset="0"/>
                <a:cs typeface="Times New Roman" pitchFamily="18" charset="0"/>
              </a:rPr>
              <a:t>Оплата простоя</a:t>
            </a:r>
            <a:r>
              <a:rPr lang="ru-RU" sz="2600" dirty="0" smtClean="0">
                <a:latin typeface="Times New Roman" pitchFamily="18" charset="0"/>
                <a:cs typeface="Times New Roman" pitchFamily="18" charset="0"/>
              </a:rPr>
              <a:t> на предприятии:</a:t>
            </a:r>
          </a:p>
          <a:p>
            <a:pPr algn="just">
              <a:buNone/>
            </a:pPr>
            <a:r>
              <a:rPr lang="ru-RU" sz="2600" dirty="0" smtClean="0">
                <a:latin typeface="Times New Roman" pitchFamily="18" charset="0"/>
                <a:cs typeface="Times New Roman" pitchFamily="18" charset="0"/>
              </a:rPr>
              <a:t>- время простоя по вине работника не оплачивается;</a:t>
            </a:r>
          </a:p>
          <a:p>
            <a:pPr algn="just">
              <a:buNone/>
            </a:pPr>
            <a:r>
              <a:rPr lang="ru-RU" sz="2600" dirty="0" smtClean="0">
                <a:latin typeface="Times New Roman" pitchFamily="18" charset="0"/>
                <a:cs typeface="Times New Roman" pitchFamily="18" charset="0"/>
              </a:rPr>
              <a:t>- время простоя не по вине работника, если он предупредил администрацию о начале простоя, оплачивается из расчета не ниже 2/3 тарифной ставки или оклада;</a:t>
            </a:r>
          </a:p>
          <a:p>
            <a:pPr algn="just">
              <a:buNone/>
            </a:pPr>
            <a:r>
              <a:rPr lang="ru-RU" sz="2600" b="1" i="1" dirty="0" smtClean="0">
                <a:latin typeface="Times New Roman" pitchFamily="18" charset="0"/>
                <a:cs typeface="Times New Roman" pitchFamily="18" charset="0"/>
              </a:rPr>
              <a:t>Оплата продукции, оказавшейся браком</a:t>
            </a:r>
            <a:r>
              <a:rPr lang="ru-RU" sz="2600" dirty="0" smtClean="0">
                <a:latin typeface="Times New Roman" pitchFamily="18" charset="0"/>
                <a:cs typeface="Times New Roman" pitchFamily="18" charset="0"/>
              </a:rPr>
              <a:t>:</a:t>
            </a:r>
          </a:p>
          <a:p>
            <a:pPr algn="just">
              <a:buNone/>
            </a:pPr>
            <a:r>
              <a:rPr lang="ru-RU" sz="2600" dirty="0" smtClean="0">
                <a:latin typeface="Times New Roman" pitchFamily="18" charset="0"/>
                <a:cs typeface="Times New Roman" pitchFamily="18" charset="0"/>
              </a:rPr>
              <a:t>- полный брак по вине работника не оплачивается;</a:t>
            </a:r>
          </a:p>
          <a:p>
            <a:pPr algn="just">
              <a:buNone/>
            </a:pPr>
            <a:r>
              <a:rPr lang="ru-RU" sz="2600" dirty="0" smtClean="0">
                <a:latin typeface="Times New Roman" pitchFamily="18" charset="0"/>
                <a:cs typeface="Times New Roman" pitchFamily="18" charset="0"/>
              </a:rPr>
              <a:t>- частичный брак оплачивается по пониженным расценкам в зависимости от процента годности продукции;</a:t>
            </a:r>
          </a:p>
          <a:p>
            <a:pPr algn="just">
              <a:buNone/>
            </a:pPr>
            <a:r>
              <a:rPr lang="ru-RU" sz="2600" dirty="0" smtClean="0">
                <a:latin typeface="Times New Roman" pitchFamily="18" charset="0"/>
                <a:cs typeface="Times New Roman" pitchFamily="18" charset="0"/>
              </a:rPr>
              <a:t>- полный брак не по вине работника оплачивается в размере 2/3 тарифной ставки за время, которое было затрачено на данную работу по нормам;</a:t>
            </a:r>
          </a:p>
          <a:p>
            <a:pPr algn="just">
              <a:buNone/>
            </a:pPr>
            <a:r>
              <a:rPr lang="ru-RU" sz="2600" dirty="0" smtClean="0">
                <a:latin typeface="Times New Roman" pitchFamily="18" charset="0"/>
                <a:cs typeface="Times New Roman" pitchFamily="18" charset="0"/>
              </a:rPr>
              <a:t>- частичный брак не по вине работника оплачивается в зависимости от процента годность продукции, но не ниже 2/3 тарифной ставки за время, которое требовалось на изготовление продукции по нормам;</a:t>
            </a:r>
          </a:p>
          <a:p>
            <a:pPr algn="just">
              <a:buNone/>
            </a:pPr>
            <a:r>
              <a:rPr lang="ru-RU" sz="2600" dirty="0" smtClean="0">
                <a:latin typeface="Times New Roman" pitchFamily="18" charset="0"/>
                <a:cs typeface="Times New Roman" pitchFamily="18" charset="0"/>
              </a:rPr>
              <a:t>- брак, вызванный дефектом  в обрабатываемом материале, обнаруженный после приемки ОТК, оплачивается на ровне с годными изделиями.</a:t>
            </a:r>
          </a:p>
          <a:p>
            <a:endParaRPr lang="ru-RU" dirty="0"/>
          </a:p>
        </p:txBody>
      </p:sp>
    </p:spTree>
  </p:cSld>
  <p:clrMapOvr>
    <a:masterClrMapping/>
  </p:clrMapOvr>
</p:sld>
</file>

<file path=ppt/slides/slide5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a:bodyPr>
          <a:lstStyle/>
          <a:p>
            <a:pPr algn="just">
              <a:buNone/>
            </a:pPr>
            <a:r>
              <a:rPr lang="ru-RU" b="1" i="1" dirty="0" smtClean="0">
                <a:latin typeface="Times New Roman" pitchFamily="18" charset="0"/>
                <a:cs typeface="Times New Roman" pitchFamily="18" charset="0"/>
              </a:rPr>
              <a:t>Доплата за работу в ночное время</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Ночным считается время с 22 часов до 6 часов утра. При этом продолжительность работы или смены сокращается на 1 час. Ночное время фиксируется в табелях учета ночного времени общим количеством часов за месяц. Оплата за работу в ночное время устанавливается в повышенном размере и определяется в коллективном договоре.</a:t>
            </a:r>
          </a:p>
          <a:p>
            <a:pPr algn="just">
              <a:buNone/>
            </a:pPr>
            <a:r>
              <a:rPr lang="ru-RU" b="1" i="1" dirty="0" smtClean="0">
                <a:latin typeface="Times New Roman" pitchFamily="18" charset="0"/>
                <a:cs typeface="Times New Roman" pitchFamily="18" charset="0"/>
              </a:rPr>
              <a:t>Доплата за работу в сверхурочное время</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Работа в сверхурочное время оплачивается за первые 2 часа не менее чем в </a:t>
            </a:r>
            <a:r>
              <a:rPr lang="ru-RU" dirty="0" err="1" smtClean="0">
                <a:latin typeface="Times New Roman" pitchFamily="18" charset="0"/>
                <a:cs typeface="Times New Roman" pitchFamily="18" charset="0"/>
              </a:rPr>
              <a:t>полуторакратном</a:t>
            </a:r>
            <a:r>
              <a:rPr lang="ru-RU" dirty="0" smtClean="0">
                <a:latin typeface="Times New Roman" pitchFamily="18" charset="0"/>
                <a:cs typeface="Times New Roman" pitchFamily="18" charset="0"/>
              </a:rPr>
              <a:t> размере, за последующие часы не менее чем в двукратном размере за каждый час. Сверхурочное время не должно превышать для каждого работника 4 часа в течение 2 дней в подряд, в год не более 120 часов. Компенсация отгулом не допускается.</a:t>
            </a:r>
          </a:p>
          <a:p>
            <a:endParaRPr lang="ru-RU" dirty="0"/>
          </a:p>
        </p:txBody>
      </p:sp>
    </p:spTree>
  </p:cSld>
  <p:clrMapOvr>
    <a:masterClrMapping/>
  </p:clrMapOvr>
</p:sld>
</file>

<file path=ppt/slides/slide5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92500"/>
          </a:bodyPr>
          <a:lstStyle/>
          <a:p>
            <a:pPr algn="just">
              <a:buNone/>
            </a:pPr>
            <a:r>
              <a:rPr lang="ru-RU" b="1" i="1" dirty="0" smtClean="0">
                <a:latin typeface="Times New Roman" pitchFamily="18" charset="0"/>
                <a:cs typeface="Times New Roman" pitchFamily="18" charset="0"/>
              </a:rPr>
              <a:t>Доплата за работу в праздничные и выходные дни</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Работа в выходной день компенсируется работнику предоставлением другого выходного дня с оплатой в одинарном размере или компенсируется в денежной форме по соглашению сторон. Работа в праздничные выходные дни оплачивается не менее чем в двойном размере. </a:t>
            </a:r>
          </a:p>
          <a:p>
            <a:pPr algn="just">
              <a:buNone/>
            </a:pPr>
            <a:r>
              <a:rPr lang="ru-RU" b="1" i="1" dirty="0" smtClean="0">
                <a:latin typeface="Times New Roman" pitchFamily="18" charset="0"/>
                <a:cs typeface="Times New Roman" pitchFamily="18" charset="0"/>
              </a:rPr>
              <a:t>Районное регулирование заработной платы</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Для лиц, работающих в районах крайнего севера и приравненных к ним  местностях, устанавливаются единые для всех отраслей районные коэффициенты к заработной плате.</a:t>
            </a:r>
          </a:p>
          <a:p>
            <a:pPr algn="just">
              <a:buNone/>
            </a:pPr>
            <a:r>
              <a:rPr lang="ru-RU" dirty="0" smtClean="0">
                <a:latin typeface="Times New Roman" pitchFamily="18" charset="0"/>
                <a:cs typeface="Times New Roman" pitchFamily="18" charset="0"/>
              </a:rPr>
              <a:t>Районный коэффициент – это показатель относительного роста доходов по трудовым договорам работников, работающих в суровых природно-климатических условиях, то есть это доплата, связанная с особым расположением места работы. Размер районного коэффициента устанавливается правительством РФ от 1,1 до 2 (в КО – 1,3 или 30 %).</a:t>
            </a:r>
          </a:p>
          <a:p>
            <a:endParaRPr lang="ru-RU" dirty="0"/>
          </a:p>
        </p:txBody>
      </p:sp>
    </p:spTree>
  </p:cSld>
  <p:clrMapOvr>
    <a:masterClrMapping/>
  </p:clrMapOvr>
</p:sld>
</file>

<file path=ppt/slides/slide5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04664"/>
            <a:ext cx="8147248" cy="6213304"/>
          </a:xfrm>
        </p:spPr>
        <p:txBody>
          <a:bodyPr>
            <a:normAutofit lnSpcReduction="10000"/>
          </a:bodyPr>
          <a:lstStyle/>
          <a:p>
            <a:pPr algn="just">
              <a:buNone/>
            </a:pPr>
            <a:r>
              <a:rPr lang="ru-RU" sz="3200" dirty="0" smtClean="0">
                <a:latin typeface="Times New Roman" pitchFamily="18" charset="0"/>
                <a:cs typeface="Times New Roman" pitchFamily="18" charset="0"/>
              </a:rPr>
              <a:t>Районный коэффициент начисляется к сумме основной заработной платы без ограничения ее максимального размера и учитывается во всех случаях при исчислении средней заработной платы.</a:t>
            </a:r>
          </a:p>
          <a:p>
            <a:pPr algn="just">
              <a:buNone/>
            </a:pPr>
            <a:r>
              <a:rPr lang="ru-RU" sz="3200" dirty="0" smtClean="0">
                <a:latin typeface="Times New Roman" pitchFamily="18" charset="0"/>
                <a:cs typeface="Times New Roman" pitchFamily="18" charset="0"/>
              </a:rPr>
              <a:t>Кроме районного коэффициента для лиц, работающих в районах крайнего севера, применяет районное регулирование оплаты труда в виде надбавок за непрерывный стаж работы, а так же ряд других льгот, например компенсирование расходов по проезду к месту отпуска и обратно, льготы по оплате ЖКУ и т.д.</a:t>
            </a:r>
          </a:p>
          <a:p>
            <a:endParaRPr lang="ru-RU" dirty="0"/>
          </a:p>
        </p:txBody>
      </p:sp>
    </p:spTree>
  </p:cSld>
  <p:clrMapOvr>
    <a:masterClrMapping/>
  </p:clrMapOvr>
</p:sld>
</file>

<file path=ppt/slides/slide5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04664"/>
            <a:ext cx="8075240" cy="6213304"/>
          </a:xfrm>
        </p:spPr>
        <p:txBody>
          <a:bodyPr>
            <a:normAutofit fontScale="92500" lnSpcReduction="20000"/>
          </a:bodyPr>
          <a:lstStyle/>
          <a:p>
            <a:pPr algn="just">
              <a:buNone/>
            </a:pPr>
            <a:r>
              <a:rPr lang="ru-RU" b="1" i="1" dirty="0" smtClean="0">
                <a:latin typeface="Times New Roman" pitchFamily="18" charset="0"/>
                <a:cs typeface="Times New Roman" pitchFamily="18" charset="0"/>
              </a:rPr>
              <a:t>Расчет оплаты отпусков.</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Работникам предоставляются ежегодные отпуска с сохранением места работы, должности и среднего заработка.</a:t>
            </a:r>
          </a:p>
          <a:p>
            <a:pPr algn="just">
              <a:buNone/>
            </a:pPr>
            <a:r>
              <a:rPr lang="ru-RU" dirty="0" smtClean="0">
                <a:latin typeface="Times New Roman" pitchFamily="18" charset="0"/>
                <a:cs typeface="Times New Roman" pitchFamily="18" charset="0"/>
              </a:rPr>
              <a:t>Наряду с ежегодным оплачиваемым отпуском предусмотрено предоставление дополнительных отпусков работникам, занятым на работах с вредными условиями труда, работникам с ненормированным рабочим днем, работникам, осуществляющим трудовую деятельность в районах крайнего севера и приравненных к ним местностях и в ряде других случаев.</a:t>
            </a:r>
          </a:p>
          <a:p>
            <a:pPr algn="just">
              <a:buNone/>
            </a:pPr>
            <a:r>
              <a:rPr lang="ru-RU" dirty="0" smtClean="0">
                <a:latin typeface="Times New Roman" pitchFamily="18" charset="0"/>
                <a:cs typeface="Times New Roman" pitchFamily="18" charset="0"/>
              </a:rPr>
              <a:t>Для исчисления среднего заработка на отпуск используется средний дневной заработок. Средний заработок за отпуск определяется путем умножения среднего дневного заработка на установленную продолжительность отпуска. При этом из расчетного периода исключаются праздничные и нерабочие дни. Порядок исчисления средней заработной платы для оплаты отпусков и в других случаях, установленных законодательством, регулируется статьей 139 ТК РФ и постановлением Правительства РФ  «Об особенностях порядка исчисления средней заработной платы» от 24.12.2007 г. № 922.</a:t>
            </a:r>
          </a:p>
          <a:p>
            <a:endParaRPr lang="ru-RU" dirty="0"/>
          </a:p>
        </p:txBody>
      </p:sp>
    </p:spTree>
  </p:cSld>
  <p:clrMapOvr>
    <a:masterClrMapping/>
  </p:clrMapOvr>
</p:sld>
</file>

<file path=ppt/slides/slide5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219256"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Расчетным периодом для исчисления среднего заработка для оплаты отпусков и выплаты компенсаций за неиспользованный отпуск являются последние 12 календарных месяцев, предшествующие отпуску. В коллективном договоре могут быть предусмотрены иные периоды для расчета средней заработной платы, если это не ухудшает положение работников. </a:t>
            </a:r>
          </a:p>
          <a:p>
            <a:pPr algn="just">
              <a:buNone/>
            </a:pPr>
            <a:r>
              <a:rPr lang="ru-RU" dirty="0" smtClean="0">
                <a:latin typeface="Times New Roman" pitchFamily="18" charset="0"/>
                <a:cs typeface="Times New Roman" pitchFamily="18" charset="0"/>
              </a:rPr>
              <a:t>Из расчетного периода исчисления среднего заработка исключается время, а так же начисленные суммы, когда:</a:t>
            </a:r>
          </a:p>
          <a:p>
            <a:pPr marL="457200" indent="-457200" algn="just">
              <a:buFont typeface="+mj-lt"/>
              <a:buAutoNum type="arabicPeriod"/>
            </a:pPr>
            <a:r>
              <a:rPr lang="ru-RU" dirty="0" smtClean="0">
                <a:latin typeface="Times New Roman" pitchFamily="18" charset="0"/>
                <a:cs typeface="Times New Roman" pitchFamily="18" charset="0"/>
              </a:rPr>
              <a:t>Выплачивается или сохраняется средний заработок в соответствии с законодательством РФ.</a:t>
            </a:r>
          </a:p>
          <a:p>
            <a:pPr marL="457200" indent="-457200" algn="just">
              <a:buFont typeface="+mj-lt"/>
              <a:buAutoNum type="arabicPeriod"/>
            </a:pPr>
            <a:r>
              <a:rPr lang="ru-RU" dirty="0" smtClean="0">
                <a:latin typeface="Times New Roman" pitchFamily="18" charset="0"/>
                <a:cs typeface="Times New Roman" pitchFamily="18" charset="0"/>
              </a:rPr>
              <a:t>Работник получал пособие по временной нетрудоспособности или пособие по беременности и родам.</a:t>
            </a:r>
          </a:p>
          <a:p>
            <a:pPr marL="457200" indent="-457200" algn="just">
              <a:buFont typeface="+mj-lt"/>
              <a:buAutoNum type="arabicPeriod"/>
            </a:pPr>
            <a:r>
              <a:rPr lang="ru-RU" dirty="0" smtClean="0">
                <a:latin typeface="Times New Roman" pitchFamily="18" charset="0"/>
                <a:cs typeface="Times New Roman" pitchFamily="18" charset="0"/>
              </a:rPr>
              <a:t>Работник не участвовал в забастовке, но в связи с ней не имел возможности выполнять свою работу.</a:t>
            </a:r>
          </a:p>
          <a:p>
            <a:pPr marL="457200" indent="-457200" algn="just">
              <a:buFont typeface="+mj-lt"/>
              <a:buAutoNum type="arabicPeriod"/>
            </a:pPr>
            <a:r>
              <a:rPr lang="ru-RU" dirty="0" smtClean="0">
                <a:latin typeface="Times New Roman" pitchFamily="18" charset="0"/>
                <a:cs typeface="Times New Roman" pitchFamily="18" charset="0"/>
              </a:rPr>
              <a:t>Работник не работал в связи с простоем по вине работодателя или по причинам, не зависящим от работника или работодателя.</a:t>
            </a:r>
          </a:p>
          <a:p>
            <a:pPr marL="457200" indent="-457200" algn="just">
              <a:buFont typeface="+mj-lt"/>
              <a:buAutoNum type="arabicPeriod"/>
            </a:pPr>
            <a:r>
              <a:rPr lang="ru-RU" dirty="0" smtClean="0">
                <a:latin typeface="Times New Roman" pitchFamily="18" charset="0"/>
                <a:cs typeface="Times New Roman" pitchFamily="18" charset="0"/>
              </a:rPr>
              <a:t>Работнику предоставлялись дополнительные оплаченные выходные дни по уходу за ребенком-инвалидом.</a:t>
            </a:r>
          </a:p>
          <a:p>
            <a:pPr marL="457200" indent="-457200" algn="just">
              <a:buFont typeface="+mj-lt"/>
              <a:buAutoNum type="arabicPeriod"/>
            </a:pPr>
            <a:r>
              <a:rPr lang="ru-RU" dirty="0" smtClean="0">
                <a:latin typeface="Times New Roman" pitchFamily="18" charset="0"/>
                <a:cs typeface="Times New Roman" pitchFamily="18" charset="0"/>
              </a:rPr>
              <a:t>Работник в других случаях освобождался от работы с полным или частичным сохранением заработной платы или без оплаты.</a:t>
            </a:r>
          </a:p>
          <a:p>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fontScale="92500" lnSpcReduction="10000"/>
          </a:bodyPr>
          <a:lstStyle/>
          <a:p>
            <a:pPr algn="just">
              <a:buNone/>
            </a:pPr>
            <a:r>
              <a:rPr lang="ru-RU" dirty="0" smtClean="0"/>
              <a:t>		</a:t>
            </a:r>
            <a:r>
              <a:rPr lang="ru-RU" sz="2800" dirty="0" smtClean="0"/>
              <a:t>Учредителями общества могут выступать российские и иностранные физические и юридические лица, а также органы, уполномоченные управлять имуществом, находящимся в государственной (муниципальной) собственности. Число учредителей отдельных форм хозяйственных объединений частично регламентируется, но не ограничивается. Учредители подготавливают и заключают учредительный договор, утверждают устав объединения и подают в установленном порядке заявку на регистрацию. Органы государственной власти не могут выступать непосредственно в качестве учредителей хозяйственного объединения. Участие иностранных </a:t>
            </a:r>
            <a:br>
              <a:rPr lang="ru-RU" sz="2800" dirty="0" smtClean="0"/>
            </a:br>
            <a:r>
              <a:rPr lang="ru-RU" sz="2800" dirty="0" smtClean="0"/>
              <a:t>физических и юридических лиц в хозяйственных объединениях регулируется государственными законодательными актами. </a:t>
            </a:r>
            <a:endParaRPr lang="ru-RU" dirty="0"/>
          </a:p>
        </p:txBody>
      </p:sp>
    </p:spTree>
  </p:cSld>
  <p:clrMapOvr>
    <a:masterClrMapping/>
  </p:clrMapOvr>
</p:sld>
</file>

<file path=ppt/slides/slide5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8003232" cy="6213304"/>
          </a:xfrm>
        </p:spPr>
        <p:txBody>
          <a:bodyPr>
            <a:normAutofit/>
          </a:bodyPr>
          <a:lstStyle/>
          <a:p>
            <a:pPr algn="just">
              <a:buNone/>
            </a:pPr>
            <a:r>
              <a:rPr lang="ru-RU" sz="2800" dirty="0" smtClean="0">
                <a:latin typeface="Times New Roman" pitchFamily="18" charset="0"/>
                <a:cs typeface="Times New Roman" pitchFamily="18" charset="0"/>
              </a:rPr>
              <a:t>Для расчета среднего заработка за отпуск учитываются все предусмотренные системы оплаты труда, виды выплат, применяемые у работодателя независимо от источника этих выплат. Однако в расчет среднего заработка не включаются выплаты социального характера и выплаты, не относящиеся к оплате труда (материальная помощь, оплата стоимости питания, коммунальных услуг, проезда и т.п.).</a:t>
            </a:r>
          </a:p>
          <a:p>
            <a:pPr algn="just">
              <a:buNone/>
            </a:pPr>
            <a:r>
              <a:rPr lang="ru-RU" sz="2800" dirty="0" smtClean="0">
                <a:latin typeface="Times New Roman" pitchFamily="18" charset="0"/>
                <a:cs typeface="Times New Roman" pitchFamily="18" charset="0"/>
              </a:rPr>
              <a:t>Средний заработок для оплаты отпусков начисляется за последние 12 календарных месяцев путем деления суммы начисленной заработной платы на 12 и на 29,4.</a:t>
            </a:r>
          </a:p>
          <a:p>
            <a:endParaRPr lang="ru-RU" dirty="0"/>
          </a:p>
        </p:txBody>
      </p:sp>
    </p:spTree>
  </p:cSld>
  <p:clrMapOvr>
    <a:masterClrMapping/>
  </p:clrMapOvr>
</p:sld>
</file>

<file path=ppt/slides/slide5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a:bodyPr>
          <a:lstStyle/>
          <a:p>
            <a:pPr algn="just">
              <a:buNone/>
            </a:pPr>
            <a:r>
              <a:rPr lang="ru-RU" dirty="0" smtClean="0">
                <a:latin typeface="Times New Roman" pitchFamily="18" charset="0"/>
                <a:cs typeface="Times New Roman" pitchFamily="18" charset="0"/>
              </a:rPr>
              <a:t>Средний дневной заработок =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п</a:t>
            </a:r>
            <a:r>
              <a:rPr lang="ru-RU" dirty="0" smtClean="0">
                <a:latin typeface="Times New Roman" pitchFamily="18" charset="0"/>
                <a:cs typeface="Times New Roman" pitchFamily="18" charset="0"/>
              </a:rPr>
              <a:t>/(12*29,4)</a:t>
            </a:r>
          </a:p>
          <a:p>
            <a:pPr algn="just">
              <a:buNone/>
            </a:pPr>
            <a:r>
              <a:rPr lang="ru-RU" dirty="0" smtClean="0">
                <a:latin typeface="Times New Roman" pitchFamily="18" charset="0"/>
                <a:cs typeface="Times New Roman" pitchFamily="18" charset="0"/>
              </a:rPr>
              <a:t>При не полностью отработанном расчетном периоде средний заработок исчисляется путем деления суммы фактически начисленной заработной платы за расчетный период на сумму среднемесячного числа календарных дней, умноженную на количество полных календарных месяцев и количество календарных дней, приходящихся на отработанное время в неполных календарных месяцах.</a:t>
            </a:r>
          </a:p>
          <a:p>
            <a:pPr algn="just">
              <a:buNone/>
            </a:pPr>
            <a:r>
              <a:rPr lang="ru-RU" dirty="0" smtClean="0">
                <a:latin typeface="Times New Roman" pitchFamily="18" charset="0"/>
                <a:cs typeface="Times New Roman" pitchFamily="18" charset="0"/>
              </a:rPr>
              <a:t>Средний дневной заработок =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п</a:t>
            </a:r>
            <a:r>
              <a:rPr lang="ru-RU" dirty="0" smtClean="0">
                <a:latin typeface="Times New Roman" pitchFamily="18" charset="0"/>
                <a:cs typeface="Times New Roman" pitchFamily="18" charset="0"/>
              </a:rPr>
              <a:t>/(29,4*11+31:29,4*15)</a:t>
            </a:r>
          </a:p>
          <a:p>
            <a:pPr algn="just">
              <a:buNone/>
            </a:pPr>
            <a:r>
              <a:rPr lang="ru-RU" dirty="0" smtClean="0">
                <a:latin typeface="Times New Roman" pitchFamily="18" charset="0"/>
                <a:cs typeface="Times New Roman" pitchFamily="18" charset="0"/>
              </a:rPr>
              <a:t>Количество календарных дней в не полностью отработанном месяце рассчитывается путем деления количества календарных дней в этом месяце на среднемесячное число календарных дней и умножение на количество календарных дней этого месяца, приходящихся на отработанное время.</a:t>
            </a:r>
          </a:p>
          <a:p>
            <a:endParaRPr lang="ru-RU" dirty="0"/>
          </a:p>
        </p:txBody>
      </p:sp>
    </p:spTree>
  </p:cSld>
  <p:clrMapOvr>
    <a:masterClrMapping/>
  </p:clrMapOvr>
</p:sld>
</file>

<file path=ppt/slides/slide5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03232" cy="6213304"/>
          </a:xfrm>
        </p:spPr>
        <p:txBody>
          <a:bodyPr>
            <a:normAutofit lnSpcReduction="10000"/>
          </a:bodyPr>
          <a:lstStyle/>
          <a:p>
            <a:pPr algn="just">
              <a:buNone/>
            </a:pPr>
            <a:r>
              <a:rPr lang="ru-RU" sz="2800" dirty="0" smtClean="0">
                <a:latin typeface="Times New Roman" pitchFamily="18" charset="0"/>
                <a:cs typeface="Times New Roman" pitchFamily="18" charset="0"/>
              </a:rPr>
              <a:t>Продолжительность ежегодного оплачиваемого отпуска в соответствии с трудовым кодексом составляет 28 календарных дней. В рабочих днях отпуск может предоставляться согласно кодексу РФ работникам, заключившим трудовой договор на срок до 2х месяцев из расчета 2 рабочих дня за месяц работы. В этом случае средний дневной заработок исчисляется путем деления суммы фактически начисленной заработной платы на количество рабочих дней по календарю 6 дневной рабочей недели.</a:t>
            </a:r>
          </a:p>
          <a:p>
            <a:pPr algn="just">
              <a:buNone/>
            </a:pPr>
            <a:r>
              <a:rPr lang="ru-RU" sz="2800" dirty="0" smtClean="0">
                <a:latin typeface="Times New Roman" pitchFamily="18" charset="0"/>
                <a:cs typeface="Times New Roman" pitchFamily="18" charset="0"/>
              </a:rPr>
              <a:t>При определении среднего заработка работникам, которым установлен суммированный учет рабочего времени, используется среднечасовой заработок. </a:t>
            </a:r>
          </a:p>
          <a:p>
            <a:endParaRPr lang="ru-RU" dirty="0"/>
          </a:p>
        </p:txBody>
      </p:sp>
    </p:spTree>
  </p:cSld>
  <p:clrMapOvr>
    <a:masterClrMapping/>
  </p:clrMapOvr>
</p:sld>
</file>

<file path=ppt/slides/slide5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fontScale="85000" lnSpcReduction="10000"/>
          </a:bodyPr>
          <a:lstStyle/>
          <a:p>
            <a:pPr algn="just">
              <a:buNone/>
            </a:pPr>
            <a:r>
              <a:rPr lang="ru-RU" dirty="0" smtClean="0">
                <a:latin typeface="Times New Roman" pitchFamily="18" charset="0"/>
                <a:cs typeface="Times New Roman" pitchFamily="18" charset="0"/>
              </a:rPr>
              <a:t>При повышении в организации размеров оплаты труда выплаты, учитываемые в расчетном периоде при исчислении среднего заработка, увеличиваются на коэффициент повышения тарифных ставок, должностных окладов, денежного вознаграждения. При исчислении среднего заработка премии и вознаграждения, начисленные в расчетном периоде, учитываются следующим образом:</a:t>
            </a:r>
          </a:p>
          <a:p>
            <a:pPr marL="457200" lvl="0" indent="-457200" algn="just">
              <a:buFont typeface="+mj-lt"/>
              <a:buAutoNum type="arabicPeriod"/>
            </a:pPr>
            <a:r>
              <a:rPr lang="ru-RU" dirty="0" smtClean="0">
                <a:latin typeface="Times New Roman" pitchFamily="18" charset="0"/>
                <a:cs typeface="Times New Roman" pitchFamily="18" charset="0"/>
              </a:rPr>
              <a:t>Ежемесячные премии и вознаграждения не более одной за каждый месяц расчетного периода за одни и те же показатели.</a:t>
            </a:r>
          </a:p>
          <a:p>
            <a:pPr marL="457200" lvl="0" indent="-457200" algn="just">
              <a:buFont typeface="+mj-lt"/>
              <a:buAutoNum type="arabicPeriod"/>
            </a:pPr>
            <a:r>
              <a:rPr lang="ru-RU" dirty="0" smtClean="0">
                <a:latin typeface="Times New Roman" pitchFamily="18" charset="0"/>
                <a:cs typeface="Times New Roman" pitchFamily="18" charset="0"/>
              </a:rPr>
              <a:t>Премии и вознаграждения за периоды работы, превышающие 1 месяц, не более одной в размере месячной части за каждый месяц расчетного периода за одни и те же показатели, если продолжительность периодов, за которые они начислены, превышают продолжительность расчетного периода. Если же продолжительность периодов, за которые они начислены, не превышают продолжительность расчетного периода, то в фактически начисленном размере на каждый показатель.</a:t>
            </a:r>
          </a:p>
          <a:p>
            <a:pPr marL="457200" lvl="0" indent="-457200" algn="just">
              <a:buFont typeface="+mj-lt"/>
              <a:buAutoNum type="arabicPeriod"/>
            </a:pPr>
            <a:r>
              <a:rPr lang="ru-RU" dirty="0" smtClean="0">
                <a:latin typeface="Times New Roman" pitchFamily="18" charset="0"/>
                <a:cs typeface="Times New Roman" pitchFamily="18" charset="0"/>
              </a:rPr>
              <a:t>Единовременное вознаграждение за выслугу лет, т.е. за стаж работы, и иные вознаграждения по итогам работы за год, начисленные за предшествующие событию календарный год, учитываются независимо от премии начисленного вознаграждения в размере 1/12 за каждый месяц в расчетном периоде.</a:t>
            </a:r>
          </a:p>
          <a:p>
            <a:endParaRPr lang="ru-RU" dirty="0"/>
          </a:p>
        </p:txBody>
      </p:sp>
    </p:spTree>
  </p:cSld>
  <p:clrMapOvr>
    <a:masterClrMapping/>
  </p:clrMapOvr>
</p:sld>
</file>

<file path=ppt/slides/slide5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a:bodyPr>
          <a:lstStyle/>
          <a:p>
            <a:pPr algn="just">
              <a:buNone/>
            </a:pPr>
            <a:r>
              <a:rPr lang="ru-RU" sz="2800" dirty="0" smtClean="0">
                <a:latin typeface="Times New Roman" pitchFamily="18" charset="0"/>
                <a:cs typeface="Times New Roman" pitchFamily="18" charset="0"/>
              </a:rPr>
              <a:t>Для того чтобы исчислить средний заработок за отпуск необходимо:</a:t>
            </a:r>
          </a:p>
          <a:p>
            <a:pPr algn="just"/>
            <a:r>
              <a:rPr lang="ru-RU" sz="2800" dirty="0" smtClean="0">
                <a:latin typeface="Times New Roman" pitchFamily="18" charset="0"/>
                <a:cs typeface="Times New Roman" pitchFamily="18" charset="0"/>
              </a:rPr>
              <a:t>Определить расчетный период.</a:t>
            </a:r>
          </a:p>
          <a:p>
            <a:pPr algn="just"/>
            <a:r>
              <a:rPr lang="ru-RU" sz="2800" dirty="0" smtClean="0">
                <a:latin typeface="Times New Roman" pitchFamily="18" charset="0"/>
                <a:cs typeface="Times New Roman" pitchFamily="18" charset="0"/>
              </a:rPr>
              <a:t>Определить сумму заработной платы, начисленной в расчетном периоде, которая учитывается при исчислении среднего заработка.</a:t>
            </a:r>
          </a:p>
          <a:p>
            <a:pPr algn="just"/>
            <a:r>
              <a:rPr lang="ru-RU" sz="2800" dirty="0" smtClean="0">
                <a:latin typeface="Times New Roman" pitchFamily="18" charset="0"/>
                <a:cs typeface="Times New Roman" pitchFamily="18" charset="0"/>
              </a:rPr>
              <a:t>Исчислить средний дневной заработок.</a:t>
            </a:r>
          </a:p>
          <a:p>
            <a:pPr algn="just"/>
            <a:r>
              <a:rPr lang="ru-RU" sz="2800" dirty="0" smtClean="0">
                <a:latin typeface="Times New Roman" pitchFamily="18" charset="0"/>
                <a:cs typeface="Times New Roman" pitchFamily="18" charset="0"/>
              </a:rPr>
              <a:t>Определить количество дней отпуска, подлежащих оплате.</a:t>
            </a:r>
          </a:p>
          <a:p>
            <a:pPr algn="just"/>
            <a:r>
              <a:rPr lang="ru-RU" sz="2800" dirty="0" smtClean="0">
                <a:latin typeface="Times New Roman" pitchFamily="18" charset="0"/>
                <a:cs typeface="Times New Roman" pitchFamily="18" charset="0"/>
              </a:rPr>
              <a:t>Исчислить сумму отпускных путем умножения среднего дневного заработка на количество оплачиваемых дней отпуска.</a:t>
            </a:r>
          </a:p>
          <a:p>
            <a:endParaRPr lang="ru-RU" dirty="0"/>
          </a:p>
        </p:txBody>
      </p:sp>
    </p:spTree>
  </p:cSld>
  <p:clrMapOvr>
    <a:masterClrMapping/>
  </p:clrMapOvr>
</p:sld>
</file>

<file path=ppt/slides/slide5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lnSpcReduction="10000"/>
          </a:bodyPr>
          <a:lstStyle/>
          <a:p>
            <a:pPr algn="just">
              <a:buNone/>
            </a:pPr>
            <a:r>
              <a:rPr lang="ru-RU" b="1" i="1" dirty="0" smtClean="0">
                <a:latin typeface="Times New Roman" pitchFamily="18" charset="0"/>
                <a:cs typeface="Times New Roman" pitchFamily="18" charset="0"/>
              </a:rPr>
              <a:t>Порядок расчета пособий по временной нетрудоспособности и в связи с материнством.</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Нормативные документы: закон «Об обязательном социальном страховании на случай временной нетрудоспособности и в связи с материнством» от 29.01.2006 г. № 255-ФЗ, в ред. от 25.02.2011 г. №21-ФЗ.</a:t>
            </a:r>
          </a:p>
          <a:p>
            <a:pPr algn="just">
              <a:buNone/>
            </a:pPr>
            <a:r>
              <a:rPr lang="ru-RU" dirty="0" smtClean="0">
                <a:latin typeface="Times New Roman" pitchFamily="18" charset="0"/>
                <a:cs typeface="Times New Roman" pitchFamily="18" charset="0"/>
              </a:rPr>
              <a:t>Постановление Правительства РФ «Об утверждении положения об особенностях порядка начисления пособий по временной нетрудоспособности, по беременности и родам, ежемесячного пособия по уходу за ребенком гражданам, подлежащим  обязательному страхованию на случай временной нетрудоспособности и в связи с материнством» от 15.06.2007 г. № 375, в ред. Постановлений Правительства от 19.10.2010 г. № 839, от 01.03.2011 г. № 120, а так же с изменениями, внесенными решением Верховного Суда РФ от 09.02.2011 г. № ГКПИ10-1462.</a:t>
            </a:r>
          </a:p>
          <a:p>
            <a:endParaRPr lang="ru-RU" dirty="0"/>
          </a:p>
        </p:txBody>
      </p:sp>
    </p:spTree>
  </p:cSld>
  <p:clrMapOvr>
    <a:masterClrMapping/>
  </p:clrMapOvr>
</p:sld>
</file>

<file path=ppt/slides/slide5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859216"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Страховыми случаями по обязательному социальному страхованию (ОСС) на случай временной нетрудоспособности и в связи с материнством являются:</a:t>
            </a:r>
          </a:p>
          <a:p>
            <a:pPr lvl="0" algn="just"/>
            <a:r>
              <a:rPr lang="ru-RU" dirty="0" smtClean="0">
                <a:latin typeface="Times New Roman" pitchFamily="18" charset="0"/>
                <a:cs typeface="Times New Roman" pitchFamily="18" charset="0"/>
              </a:rPr>
              <a:t>Утрата трудоспособности в следствии заболевания или травмы (закон № 255-ФЗ, глава 21).</a:t>
            </a:r>
          </a:p>
          <a:p>
            <a:pPr lvl="0" algn="just"/>
            <a:r>
              <a:rPr lang="ru-RU" dirty="0" smtClean="0">
                <a:latin typeface="Times New Roman" pitchFamily="18" charset="0"/>
                <a:cs typeface="Times New Roman" pitchFamily="18" charset="0"/>
              </a:rPr>
              <a:t>Необходимость осуществления ухода за больным членом семьи.</a:t>
            </a:r>
          </a:p>
          <a:p>
            <a:pPr lvl="0" algn="just"/>
            <a:r>
              <a:rPr lang="ru-RU" dirty="0" smtClean="0">
                <a:latin typeface="Times New Roman" pitchFamily="18" charset="0"/>
                <a:cs typeface="Times New Roman" pitchFamily="18" charset="0"/>
              </a:rPr>
              <a:t>Карантин ребенка в возрасте до 7 лет, посещающего дошкольное образовательное учреждение или другого нетрудоспособного члена семьи.</a:t>
            </a:r>
          </a:p>
          <a:p>
            <a:pPr lvl="0" algn="just"/>
            <a:r>
              <a:rPr lang="ru-RU" dirty="0" smtClean="0">
                <a:latin typeface="Times New Roman" pitchFamily="18" charset="0"/>
                <a:cs typeface="Times New Roman" pitchFamily="18" charset="0"/>
              </a:rPr>
              <a:t>Осуществление протезирования по медицинским показателям в стационарном специализированном учреждении.</a:t>
            </a:r>
          </a:p>
          <a:p>
            <a:pPr lvl="0" algn="just"/>
            <a:r>
              <a:rPr lang="ru-RU" dirty="0" smtClean="0">
                <a:latin typeface="Times New Roman" pitchFamily="18" charset="0"/>
                <a:cs typeface="Times New Roman" pitchFamily="18" charset="0"/>
              </a:rPr>
              <a:t>Долечивание в установленном порядке в санаторно-курортных учреждениях после стационарного лечения.</a:t>
            </a:r>
          </a:p>
          <a:p>
            <a:pPr lvl="0" algn="just"/>
            <a:r>
              <a:rPr lang="ru-RU" dirty="0" smtClean="0">
                <a:latin typeface="Times New Roman" pitchFamily="18" charset="0"/>
                <a:cs typeface="Times New Roman" pitchFamily="18" charset="0"/>
              </a:rPr>
              <a:t>Беременность и роды.</a:t>
            </a:r>
          </a:p>
          <a:p>
            <a:pPr lvl="0" algn="just"/>
            <a:r>
              <a:rPr lang="ru-RU" dirty="0" smtClean="0">
                <a:latin typeface="Times New Roman" pitchFamily="18" charset="0"/>
                <a:cs typeface="Times New Roman" pitchFamily="18" charset="0"/>
              </a:rPr>
              <a:t>Рождение ребенка или детей.</a:t>
            </a:r>
          </a:p>
          <a:p>
            <a:pPr lvl="0" algn="just"/>
            <a:r>
              <a:rPr lang="ru-RU" dirty="0" smtClean="0">
                <a:latin typeface="Times New Roman" pitchFamily="18" charset="0"/>
                <a:cs typeface="Times New Roman" pitchFamily="18" charset="0"/>
              </a:rPr>
              <a:t>Уход за ребенком до достижения возраста 1,5 лет.</a:t>
            </a:r>
          </a:p>
          <a:p>
            <a:pPr lvl="0" algn="just"/>
            <a:r>
              <a:rPr lang="ru-RU" dirty="0" smtClean="0">
                <a:latin typeface="Times New Roman" pitchFamily="18" charset="0"/>
                <a:cs typeface="Times New Roman" pitchFamily="18" charset="0"/>
              </a:rPr>
              <a:t>Смерть застрахованного лица или несовершеннолетнего члена его семьи.</a:t>
            </a:r>
          </a:p>
          <a:p>
            <a:endParaRPr lang="ru-RU" dirty="0"/>
          </a:p>
        </p:txBody>
      </p:sp>
    </p:spTree>
  </p:cSld>
  <p:clrMapOvr>
    <a:masterClrMapping/>
  </p:clrMapOvr>
</p:sld>
</file>

<file path=ppt/slides/slide5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003232" cy="6669360"/>
          </a:xfrm>
        </p:spPr>
        <p:txBody>
          <a:bodyPr>
            <a:normAutofit fontScale="77500" lnSpcReduction="20000"/>
          </a:bodyPr>
          <a:lstStyle/>
          <a:p>
            <a:pPr algn="just">
              <a:buNone/>
            </a:pPr>
            <a:r>
              <a:rPr lang="ru-RU" sz="2600" dirty="0" smtClean="0">
                <a:latin typeface="Times New Roman" pitchFamily="18" charset="0"/>
                <a:cs typeface="Times New Roman" pitchFamily="18" charset="0"/>
              </a:rPr>
              <a:t>Застрахованным лицам могут осуществляться следующие выплаты:</a:t>
            </a:r>
          </a:p>
          <a:p>
            <a:pPr algn="just"/>
            <a:r>
              <a:rPr lang="ru-RU" sz="2600" dirty="0" smtClean="0">
                <a:latin typeface="Times New Roman" pitchFamily="18" charset="0"/>
                <a:cs typeface="Times New Roman" pitchFamily="18" charset="0"/>
              </a:rPr>
              <a:t>Пособие по временной нетрудоспособности.</a:t>
            </a:r>
          </a:p>
          <a:p>
            <a:pPr algn="just"/>
            <a:r>
              <a:rPr lang="ru-RU" sz="2600" dirty="0" smtClean="0">
                <a:latin typeface="Times New Roman" pitchFamily="18" charset="0"/>
                <a:cs typeface="Times New Roman" pitchFamily="18" charset="0"/>
              </a:rPr>
              <a:t>Пособие по беременности и родам.</a:t>
            </a:r>
          </a:p>
          <a:p>
            <a:pPr algn="just"/>
            <a:r>
              <a:rPr lang="ru-RU" sz="2600" dirty="0" smtClean="0">
                <a:latin typeface="Times New Roman" pitchFamily="18" charset="0"/>
                <a:cs typeface="Times New Roman" pitchFamily="18" charset="0"/>
              </a:rPr>
              <a:t>Единовременное пособие женщинам, вставшим на учет в медицинских учреждениях (в ранние сроки беременности).</a:t>
            </a:r>
          </a:p>
          <a:p>
            <a:pPr algn="just"/>
            <a:r>
              <a:rPr lang="ru-RU" sz="2600" dirty="0" smtClean="0">
                <a:latin typeface="Times New Roman" pitchFamily="18" charset="0"/>
                <a:cs typeface="Times New Roman" pitchFamily="18" charset="0"/>
              </a:rPr>
              <a:t>Единовременное пособие при рождении ребенка.</a:t>
            </a:r>
          </a:p>
          <a:p>
            <a:pPr algn="just"/>
            <a:r>
              <a:rPr lang="ru-RU" sz="2600" dirty="0" smtClean="0">
                <a:latin typeface="Times New Roman" pitchFamily="18" charset="0"/>
                <a:cs typeface="Times New Roman" pitchFamily="18" charset="0"/>
              </a:rPr>
              <a:t>Ежемесячное пособие по уходу за ребенком.</a:t>
            </a:r>
          </a:p>
          <a:p>
            <a:pPr algn="just"/>
            <a:r>
              <a:rPr lang="ru-RU" sz="2600" dirty="0" smtClean="0">
                <a:latin typeface="Times New Roman" pitchFamily="18" charset="0"/>
                <a:cs typeface="Times New Roman" pitchFamily="18" charset="0"/>
              </a:rPr>
              <a:t>Социальное пособие на погребение.</a:t>
            </a:r>
          </a:p>
          <a:p>
            <a:pPr algn="just">
              <a:buNone/>
            </a:pPr>
            <a:r>
              <a:rPr lang="ru-RU" sz="2600" dirty="0" smtClean="0">
                <a:latin typeface="Times New Roman" pitchFamily="18" charset="0"/>
                <a:cs typeface="Times New Roman" pitchFamily="18" charset="0"/>
              </a:rPr>
              <a:t>Обязательному социальному страхованию на случай временной нетрудоспособности и в связи с материнством подлежат следующие лица:</a:t>
            </a:r>
          </a:p>
          <a:p>
            <a:pPr algn="just"/>
            <a:r>
              <a:rPr lang="ru-RU" sz="2600" dirty="0" smtClean="0">
                <a:latin typeface="Times New Roman" pitchFamily="18" charset="0"/>
                <a:cs typeface="Times New Roman" pitchFamily="18" charset="0"/>
              </a:rPr>
              <a:t>Лица, работающие по трудовым договорам.</a:t>
            </a:r>
          </a:p>
          <a:p>
            <a:pPr algn="just"/>
            <a:r>
              <a:rPr lang="ru-RU" sz="2600" dirty="0" smtClean="0">
                <a:latin typeface="Times New Roman" pitchFamily="18" charset="0"/>
                <a:cs typeface="Times New Roman" pitchFamily="18" charset="0"/>
              </a:rPr>
              <a:t>Государственные гражданские служащие и муниципальные служащие.</a:t>
            </a:r>
          </a:p>
          <a:p>
            <a:pPr algn="just"/>
            <a:r>
              <a:rPr lang="ru-RU" sz="2600" dirty="0" smtClean="0">
                <a:latin typeface="Times New Roman" pitchFamily="18" charset="0"/>
                <a:cs typeface="Times New Roman" pitchFamily="18" charset="0"/>
              </a:rPr>
              <a:t>Лица, занимающие государственные должности РФ, субъекта РФ, а так же муниципальные должности, замещаемые на постоянной основе.</a:t>
            </a:r>
          </a:p>
          <a:p>
            <a:pPr algn="just"/>
            <a:r>
              <a:rPr lang="ru-RU" sz="2600" dirty="0" smtClean="0">
                <a:latin typeface="Times New Roman" pitchFamily="18" charset="0"/>
                <a:cs typeface="Times New Roman" pitchFamily="18" charset="0"/>
              </a:rPr>
              <a:t>Члены производственного кооператива, принимающие личное трудовое участие в его деятельности.</a:t>
            </a:r>
          </a:p>
          <a:p>
            <a:pPr algn="just"/>
            <a:r>
              <a:rPr lang="ru-RU" sz="2600" dirty="0" smtClean="0">
                <a:latin typeface="Times New Roman" pitchFamily="18" charset="0"/>
                <a:cs typeface="Times New Roman" pitchFamily="18" charset="0"/>
              </a:rPr>
              <a:t>Священнослужители.</a:t>
            </a:r>
          </a:p>
          <a:p>
            <a:pPr algn="just"/>
            <a:r>
              <a:rPr lang="ru-RU" sz="2600" dirty="0" smtClean="0">
                <a:latin typeface="Times New Roman" pitchFamily="18" charset="0"/>
                <a:cs typeface="Times New Roman" pitchFamily="18" charset="0"/>
              </a:rPr>
              <a:t>Лица, осужденные к лишению свободы и привлеченные к оплачиваемому труду.</a:t>
            </a:r>
          </a:p>
        </p:txBody>
      </p:sp>
    </p:spTree>
  </p:cSld>
  <p:clrMapOvr>
    <a:masterClrMapping/>
  </p:clrMapOvr>
</p:sld>
</file>

<file path=ppt/slides/slide5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85000" lnSpcReduction="20000"/>
          </a:bodyPr>
          <a:lstStyle/>
          <a:p>
            <a:pPr algn="just">
              <a:buNone/>
            </a:pPr>
            <a:r>
              <a:rPr lang="ru-RU" dirty="0" smtClean="0">
                <a:latin typeface="Times New Roman" pitchFamily="18" charset="0"/>
                <a:cs typeface="Times New Roman" pitchFamily="18" charset="0"/>
              </a:rPr>
              <a:t>Страхователями по обязательному социальному страхованию на случай временной нетрудоспособности и в связи с материнством являются лица, производящие выплаты физическим лицам, подлежащим обязательному социальному страхованию:</a:t>
            </a:r>
          </a:p>
          <a:p>
            <a:pPr algn="just">
              <a:buNone/>
            </a:pPr>
            <a:r>
              <a:rPr lang="ru-RU" dirty="0" smtClean="0">
                <a:latin typeface="Times New Roman" pitchFamily="18" charset="0"/>
                <a:cs typeface="Times New Roman" pitchFamily="18" charset="0"/>
              </a:rPr>
              <a:t>- организации;</a:t>
            </a:r>
          </a:p>
          <a:p>
            <a:pPr algn="just">
              <a:buNone/>
            </a:pPr>
            <a:r>
              <a:rPr lang="ru-RU" dirty="0" smtClean="0">
                <a:latin typeface="Times New Roman" pitchFamily="18" charset="0"/>
                <a:cs typeface="Times New Roman" pitchFamily="18" charset="0"/>
              </a:rPr>
              <a:t>- индивидуальные предприниматели, в том числе главы крестьянских и фермерских хозяйств;</a:t>
            </a:r>
          </a:p>
          <a:p>
            <a:pPr algn="just">
              <a:buNone/>
            </a:pPr>
            <a:r>
              <a:rPr lang="ru-RU" dirty="0" smtClean="0">
                <a:latin typeface="Times New Roman" pitchFamily="18" charset="0"/>
                <a:cs typeface="Times New Roman" pitchFamily="18" charset="0"/>
              </a:rPr>
              <a:t>- физические лица, не признаваемые индивидуальными предпринимателями (например, адвокаты, нотариусы).</a:t>
            </a:r>
          </a:p>
          <a:p>
            <a:pPr algn="just">
              <a:buNone/>
            </a:pPr>
            <a:r>
              <a:rPr lang="ru-RU" dirty="0" smtClean="0">
                <a:latin typeface="Times New Roman" pitchFamily="18" charset="0"/>
                <a:cs typeface="Times New Roman" pitchFamily="18" charset="0"/>
              </a:rPr>
              <a:t>Пособия по временной нетрудоспособности назначаются на основании листка временной нетрудоспособности. Размер такого пособия зависит от трудового стажа рабочего:</a:t>
            </a:r>
          </a:p>
          <a:p>
            <a:pPr algn="just">
              <a:buNone/>
            </a:pPr>
            <a:r>
              <a:rPr lang="ru-RU" dirty="0" smtClean="0">
                <a:latin typeface="Times New Roman" pitchFamily="18" charset="0"/>
                <a:cs typeface="Times New Roman" pitchFamily="18" charset="0"/>
              </a:rPr>
              <a:t>а) В размере 100 % среднего заработка пособие по временной нетрудоспособности выплачивается при страховом стаже от 8 и более лет, а так же по беременности и родам.</a:t>
            </a:r>
          </a:p>
          <a:p>
            <a:pPr algn="just">
              <a:buNone/>
            </a:pPr>
            <a:r>
              <a:rPr lang="ru-RU" dirty="0" smtClean="0">
                <a:latin typeface="Times New Roman" pitchFamily="18" charset="0"/>
                <a:cs typeface="Times New Roman" pitchFamily="18" charset="0"/>
              </a:rPr>
              <a:t>б) в размере 80 % пособие выплачивается при стаже от 5 до 8 лет.</a:t>
            </a:r>
          </a:p>
          <a:p>
            <a:pPr algn="just">
              <a:buNone/>
            </a:pPr>
            <a:r>
              <a:rPr lang="ru-RU" dirty="0" smtClean="0">
                <a:latin typeface="Times New Roman" pitchFamily="18" charset="0"/>
                <a:cs typeface="Times New Roman" pitchFamily="18" charset="0"/>
              </a:rPr>
              <a:t>в)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размере 60 % – при страховом стаже до 5 лет.</a:t>
            </a:r>
          </a:p>
          <a:p>
            <a:pPr algn="just">
              <a:buNone/>
            </a:pPr>
            <a:r>
              <a:rPr lang="ru-RU" dirty="0" smtClean="0">
                <a:latin typeface="Times New Roman" pitchFamily="18" charset="0"/>
                <a:cs typeface="Times New Roman" pitchFamily="18" charset="0"/>
              </a:rPr>
              <a:t>С 01.01.2011 г. расчетным периодом для начисления пособий по временной нетрудоспособности и беременности и родам является два календарных года, предшествующих году наступления временной нетрудоспособности.</a:t>
            </a:r>
          </a:p>
          <a:p>
            <a:endParaRPr lang="ru-RU" dirty="0"/>
          </a:p>
        </p:txBody>
      </p:sp>
    </p:spTree>
  </p:cSld>
  <p:clrMapOvr>
    <a:masterClrMapping/>
  </p:clrMapOvr>
</p:sld>
</file>

<file path=ppt/slides/slide5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0"/>
            <a:ext cx="8712968" cy="6669360"/>
          </a:xfrm>
        </p:spPr>
        <p:txBody>
          <a:bodyPr>
            <a:noAutofit/>
          </a:bodyPr>
          <a:lstStyle/>
          <a:p>
            <a:pPr algn="just">
              <a:buNone/>
            </a:pPr>
            <a:r>
              <a:rPr lang="ru-RU" sz="2050" dirty="0" smtClean="0">
                <a:latin typeface="Times New Roman" pitchFamily="18" charset="0"/>
                <a:cs typeface="Times New Roman" pitchFamily="18" charset="0"/>
              </a:rPr>
              <a:t>Вознаграждения, начисленные в 2011 г. при расчете пособий не учитываются.</a:t>
            </a:r>
          </a:p>
          <a:p>
            <a:pPr algn="just">
              <a:buNone/>
            </a:pPr>
            <a:r>
              <a:rPr lang="ru-RU" sz="2050" dirty="0" smtClean="0">
                <a:latin typeface="Times New Roman" pitchFamily="18" charset="0"/>
                <a:cs typeface="Times New Roman" pitchFamily="18" charset="0"/>
              </a:rPr>
              <a:t>В расчет надо включать все выплаты, на которые были начислены взносы в Фонд социального страхования. При этом, выплаты, учитываемые в среднем заработке не должны превышать предельную величину базы по страховым взносам на соответствующий год (на 2009 и 2010 гг. – 415 тыс. р.). При расчете пособий в 2012 г. заработок за 2011 г.  учитывается в сумме, не превышающей 463 тыс. р.</a:t>
            </a:r>
          </a:p>
          <a:p>
            <a:pPr algn="just">
              <a:buNone/>
            </a:pPr>
            <a:r>
              <a:rPr lang="ru-RU" sz="2050" dirty="0" smtClean="0">
                <a:latin typeface="Times New Roman" pitchFamily="18" charset="0"/>
                <a:cs typeface="Times New Roman" pitchFamily="18" charset="0"/>
              </a:rPr>
              <a:t>Например: Работник организации в 2011 г. находился на больничном. Два предшествующих года он работал в этой организации. За 2009 г. ему было начислено 385 тыс. р., за 2010 г. – 460 тыс. р. Определим средний заработок сотрудника:</a:t>
            </a:r>
          </a:p>
          <a:p>
            <a:pPr algn="just">
              <a:buNone/>
            </a:pPr>
            <a:r>
              <a:rPr lang="ru-RU" sz="2050" dirty="0" smtClean="0">
                <a:latin typeface="Times New Roman" pitchFamily="18" charset="0"/>
                <a:cs typeface="Times New Roman" pitchFamily="18" charset="0"/>
              </a:rPr>
              <a:t>385+415 = 800 тыс. р.</a:t>
            </a:r>
          </a:p>
          <a:p>
            <a:pPr algn="just">
              <a:buNone/>
            </a:pPr>
            <a:r>
              <a:rPr lang="ru-RU" sz="2050" dirty="0" smtClean="0">
                <a:latin typeface="Times New Roman" pitchFamily="18" charset="0"/>
                <a:cs typeface="Times New Roman" pitchFamily="18" charset="0"/>
              </a:rPr>
              <a:t>Средний заработок определяется в том числе и по прежнему месту работы. Для этого работник должен предоставить справку по форме 4-н с прежнего места работы о сумме выплат (либо  копию справки, </a:t>
            </a:r>
            <a:r>
              <a:rPr lang="ru-RU" sz="2050" dirty="0" err="1" smtClean="0">
                <a:latin typeface="Times New Roman" pitchFamily="18" charset="0"/>
                <a:cs typeface="Times New Roman" pitchFamily="18" charset="0"/>
              </a:rPr>
              <a:t>котрая</a:t>
            </a:r>
            <a:r>
              <a:rPr lang="ru-RU" sz="2050" dirty="0" smtClean="0">
                <a:latin typeface="Times New Roman" pitchFamily="18" charset="0"/>
                <a:cs typeface="Times New Roman" pitchFamily="18" charset="0"/>
              </a:rPr>
              <a:t> должна быть заверена нотариально). Начиная с 2011 г., такая справка должна выдаваться в день увольнения работника. Если работник обратился после увольнения, то она выдается в течение 3х рабочих дней со дня подачи заявления. Справка утверждена </a:t>
            </a:r>
            <a:r>
              <a:rPr lang="ru-RU" sz="2050" dirty="0" err="1" smtClean="0">
                <a:latin typeface="Times New Roman" pitchFamily="18" charset="0"/>
                <a:cs typeface="Times New Roman" pitchFamily="18" charset="0"/>
              </a:rPr>
              <a:t>Минздравсоцразвития</a:t>
            </a:r>
            <a:r>
              <a:rPr lang="ru-RU" sz="2050" dirty="0" smtClean="0">
                <a:latin typeface="Times New Roman" pitchFamily="18" charset="0"/>
                <a:cs typeface="Times New Roman" pitchFamily="18" charset="0"/>
              </a:rPr>
              <a:t> РФ.</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lnSpcReduction="10000"/>
          </a:bodyPr>
          <a:lstStyle/>
          <a:p>
            <a:pPr algn="just">
              <a:buNone/>
            </a:pPr>
            <a:r>
              <a:rPr lang="ru-RU" dirty="0" smtClean="0"/>
              <a:t>		</a:t>
            </a:r>
            <a:r>
              <a:rPr lang="ru-RU" sz="2800" dirty="0" smtClean="0"/>
              <a:t>Учредительными документами хозяйственного объединения являются учредительный договор и устав объединения. 	</a:t>
            </a:r>
            <a:r>
              <a:rPr lang="ru-RU" sz="2800" i="1" dirty="0" smtClean="0"/>
              <a:t>Устав </a:t>
            </a:r>
            <a:r>
              <a:rPr lang="ru-RU" sz="2800" dirty="0" smtClean="0"/>
              <a:t>должен включать следующие положения: </a:t>
            </a:r>
          </a:p>
          <a:p>
            <a:pPr algn="just"/>
            <a:r>
              <a:rPr lang="ru-RU" sz="2800" dirty="0" smtClean="0"/>
              <a:t>наименование и местонахождение хозяйственного объединения; </a:t>
            </a:r>
          </a:p>
          <a:p>
            <a:pPr algn="just"/>
            <a:r>
              <a:rPr lang="ru-RU" sz="2800" dirty="0" smtClean="0"/>
              <a:t>наименование и местонахождение учредителей объединения; </a:t>
            </a:r>
          </a:p>
          <a:p>
            <a:pPr algn="just"/>
            <a:r>
              <a:rPr lang="ru-RU" sz="2800" dirty="0" smtClean="0"/>
              <a:t>цели и задачи создания объединения; </a:t>
            </a:r>
          </a:p>
          <a:p>
            <a:pPr algn="just"/>
            <a:r>
              <a:rPr lang="ru-RU" sz="2800" dirty="0" smtClean="0"/>
              <a:t>функции, передаваемые учредителями хозяйственному объединению; </a:t>
            </a:r>
          </a:p>
          <a:p>
            <a:pPr algn="just"/>
            <a:r>
              <a:rPr lang="ru-RU" sz="2800" dirty="0" smtClean="0"/>
              <a:t>органы управления объединением, их компетенция, порядок принятия ими решений; ответственность органов управления; </a:t>
            </a:r>
          </a:p>
          <a:p>
            <a:endParaRPr lang="ru-RU" dirty="0"/>
          </a:p>
        </p:txBody>
      </p:sp>
    </p:spTree>
  </p:cSld>
  <p:clrMapOvr>
    <a:masterClrMapping/>
  </p:clrMapOvr>
</p:sld>
</file>

<file path=ppt/slides/slide5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03232"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Если работник не может предоставить такую справку от других страхователей, работодатель по заявлению работника должен направлять запрос в территориальный орган ПФР о предоставлении соответствующих сведений.</a:t>
            </a:r>
          </a:p>
          <a:p>
            <a:pPr algn="just">
              <a:buNone/>
            </a:pPr>
            <a:r>
              <a:rPr lang="ru-RU" dirty="0" smtClean="0">
                <a:latin typeface="Times New Roman" pitchFamily="18" charset="0"/>
                <a:cs typeface="Times New Roman" pitchFamily="18" charset="0"/>
              </a:rPr>
              <a:t>Для определения среднего дневного заработка для оплаты пособия по временной нетрудоспособности и беременности и родам общий заработок за два года делится на 730 дней. </a:t>
            </a:r>
          </a:p>
          <a:p>
            <a:pPr algn="just">
              <a:buNone/>
            </a:pPr>
            <a:r>
              <a:rPr lang="ru-RU" dirty="0" smtClean="0">
                <a:latin typeface="Times New Roman" pitchFamily="18" charset="0"/>
                <a:cs typeface="Times New Roman" pitchFamily="18" charset="0"/>
              </a:rPr>
              <a:t>Например, средний заработок сотрудника за два года для начисления пособия составил 800 тыс. р. Страховой стаж работника 7 лет. Рассчитаем средний дневной заработок для выплаты больничного:</a:t>
            </a:r>
          </a:p>
          <a:p>
            <a:pPr algn="just">
              <a:buNone/>
            </a:pPr>
            <a:r>
              <a:rPr lang="ru-RU" dirty="0" smtClean="0">
                <a:latin typeface="Times New Roman" pitchFamily="18" charset="0"/>
                <a:cs typeface="Times New Roman" pitchFamily="18" charset="0"/>
              </a:rPr>
              <a:t>800/730*0,8 = 876,71 р.</a:t>
            </a:r>
          </a:p>
          <a:p>
            <a:pPr algn="just">
              <a:buNone/>
            </a:pPr>
            <a:r>
              <a:rPr lang="ru-RU" dirty="0" smtClean="0">
                <a:latin typeface="Times New Roman" pitchFamily="18" charset="0"/>
                <a:cs typeface="Times New Roman" pitchFamily="18" charset="0"/>
              </a:rPr>
              <a:t>Предположим, что в феврале согласно больничного листа работник проболел 8 календарных дней.</a:t>
            </a:r>
          </a:p>
          <a:p>
            <a:pPr algn="just">
              <a:buNone/>
            </a:pPr>
            <a:r>
              <a:rPr lang="ru-RU" dirty="0" smtClean="0">
                <a:latin typeface="Times New Roman" pitchFamily="18" charset="0"/>
                <a:cs typeface="Times New Roman" pitchFamily="18" charset="0"/>
              </a:rPr>
              <a:t>Сумма пособия по нетрудоспособности=8*876,71=7 013,68 р.</a:t>
            </a:r>
          </a:p>
          <a:p>
            <a:pPr algn="just">
              <a:buNone/>
            </a:pPr>
            <a:r>
              <a:rPr lang="ru-RU" dirty="0" smtClean="0">
                <a:latin typeface="Times New Roman" pitchFamily="18" charset="0"/>
                <a:cs typeface="Times New Roman" pitchFamily="18" charset="0"/>
              </a:rPr>
              <a:t>С 2011 г. работодатель оплачивает за счет собственных средств первые три дня временной нетрудоспособности, оставшиеся оплачивается за счет средств ФСС.</a:t>
            </a:r>
          </a:p>
          <a:p>
            <a:endParaRPr lang="ru-RU" dirty="0"/>
          </a:p>
        </p:txBody>
      </p:sp>
    </p:spTree>
  </p:cSld>
  <p:clrMapOvr>
    <a:masterClrMapping/>
  </p:clrMapOvr>
</p:sld>
</file>

<file path=ppt/slides/slide5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Пособие по беременности и родам уплачивается в размере 100 % среднего заработка и полностью из Фонда социального страхования.</a:t>
            </a:r>
          </a:p>
          <a:p>
            <a:pPr algn="just">
              <a:buNone/>
            </a:pPr>
            <a:r>
              <a:rPr lang="ru-RU" dirty="0" smtClean="0">
                <a:latin typeface="Times New Roman" pitchFamily="18" charset="0"/>
                <a:cs typeface="Times New Roman" pitchFamily="18" charset="0"/>
              </a:rPr>
              <a:t>Пособие по уходу за ребенком до 1,5 лет выплачивается в размере 40 % среднего заработка, но не ниже минимального размера, установленного законодательством. Минимальный размер ежемесячного пособия по уходу за первым ребенком в 2012 г. 2326,00*1,3 (районный коэффициент). Минимальный размер ежемесячного пособия по уходу за вторым ребенком и последующими детьми 4 651,99*1,3.</a:t>
            </a:r>
          </a:p>
          <a:p>
            <a:pPr algn="just">
              <a:buNone/>
            </a:pPr>
            <a:r>
              <a:rPr lang="ru-RU" dirty="0" smtClean="0">
                <a:latin typeface="Times New Roman" pitchFamily="18" charset="0"/>
                <a:cs typeface="Times New Roman" pitchFamily="18" charset="0"/>
              </a:rPr>
              <a:t>Если страховой стаж работника менее 6 месяцев или работник не имел заработка в расчетном периоде, или заработок оказался ниже МРОТ, то пособие начисляется, исходя из МРОТ (4 611 р.) с учетом районного коэффициента.</a:t>
            </a:r>
          </a:p>
          <a:p>
            <a:pPr algn="just">
              <a:buNone/>
            </a:pPr>
            <a:r>
              <a:rPr lang="ru-RU" dirty="0" smtClean="0">
                <a:latin typeface="Times New Roman" pitchFamily="18" charset="0"/>
                <a:cs typeface="Times New Roman" pitchFamily="18" charset="0"/>
              </a:rPr>
              <a:t>Если застрахованное лицо на момент наступления страхового случая было занято у нескольких работодателей и два предшествующих календарных года работало у них же, то больничные и декретные начисляются и выплачиваются по всем местам работы (ежемесячное пособие по уходу за ребенком только по одному месту).</a:t>
            </a:r>
          </a:p>
          <a:p>
            <a:endParaRPr lang="ru-RU" dirty="0"/>
          </a:p>
        </p:txBody>
      </p:sp>
    </p:spTree>
  </p:cSld>
  <p:clrMapOvr>
    <a:masterClrMapping/>
  </p:clrMapOvr>
</p:sld>
</file>

<file path=ppt/slides/slide5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a:bodyPr>
          <a:lstStyle/>
          <a:p>
            <a:pPr algn="just">
              <a:buNone/>
            </a:pPr>
            <a:r>
              <a:rPr lang="ru-RU" dirty="0" smtClean="0">
                <a:latin typeface="Times New Roman" pitchFamily="18" charset="0"/>
                <a:cs typeface="Times New Roman" pitchFamily="18" charset="0"/>
              </a:rPr>
              <a:t>При этом средний заработок учитывается за каждый календарный год в сумме, не превышающей предельную величину (в 2009 и 2010 гг. – 415 тыс. р., в 2011 г. – 463 тыс. р.) у каждого из работодателей.</a:t>
            </a:r>
          </a:p>
          <a:p>
            <a:pPr algn="just">
              <a:buNone/>
            </a:pPr>
            <a:r>
              <a:rPr lang="ru-RU" dirty="0" smtClean="0">
                <a:latin typeface="Times New Roman" pitchFamily="18" charset="0"/>
                <a:cs typeface="Times New Roman" pitchFamily="18" charset="0"/>
              </a:rPr>
              <a:t>Если работник трудится у нескольких работодателей на момент наступления нетрудоспособности, а в двух предшествующих годах работал в других организациях, пособие выплачивается по одному из последних мест работы по выбору.</a:t>
            </a:r>
          </a:p>
          <a:p>
            <a:pPr algn="just">
              <a:buNone/>
            </a:pPr>
            <a:r>
              <a:rPr lang="ru-RU" dirty="0" smtClean="0">
                <a:latin typeface="Times New Roman" pitchFamily="18" charset="0"/>
                <a:cs typeface="Times New Roman" pitchFamily="18" charset="0"/>
              </a:rPr>
              <a:t>Если работник на момент наступления нетрудоспособности работает в нескольких организациях и в двух предшествующих годах работал как у них, так и в других организациях, пособие назначается по выбору работника либо по всем местам работы, либо в одном месте, где работник работает на момент наступления страхового случая</a:t>
            </a:r>
            <a:endParaRPr lang="ru-RU" dirty="0">
              <a:latin typeface="Times New Roman" pitchFamily="18" charset="0"/>
              <a:cs typeface="Times New Roman" pitchFamily="18" charset="0"/>
            </a:endParaRPr>
          </a:p>
        </p:txBody>
      </p:sp>
    </p:spTree>
  </p:cSld>
  <p:clrMapOvr>
    <a:masterClrMapping/>
  </p:clrMapOvr>
</p:sld>
</file>

<file path=ppt/slides/slide5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5.Расчет удержаний из заработной платы.</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fontScale="92500" lnSpcReduction="10000"/>
          </a:bodyPr>
          <a:lstStyle/>
          <a:p>
            <a:pPr algn="just">
              <a:buNone/>
            </a:pPr>
            <a:r>
              <a:rPr lang="ru-RU" dirty="0" smtClean="0">
                <a:latin typeface="Times New Roman" pitchFamily="18" charset="0"/>
                <a:cs typeface="Times New Roman" pitchFamily="18" charset="0"/>
              </a:rPr>
              <a:t>Из начисленной заработной платы производят различные удержания, которые можно разделить на три группы:</a:t>
            </a:r>
          </a:p>
          <a:p>
            <a:pPr lvl="0" algn="just">
              <a:buNone/>
            </a:pPr>
            <a:r>
              <a:rPr lang="ru-RU" dirty="0" smtClean="0">
                <a:latin typeface="Times New Roman" pitchFamily="18" charset="0"/>
                <a:cs typeface="Times New Roman" pitchFamily="18" charset="0"/>
              </a:rPr>
              <a:t>Обязательные удержания (НДФЛ).</a:t>
            </a:r>
          </a:p>
          <a:p>
            <a:pPr lvl="0" algn="just">
              <a:buNone/>
            </a:pPr>
            <a:r>
              <a:rPr lang="ru-RU" dirty="0" smtClean="0">
                <a:latin typeface="Times New Roman" pitchFamily="18" charset="0"/>
                <a:cs typeface="Times New Roman" pitchFamily="18" charset="0"/>
              </a:rPr>
              <a:t>Удержания по инициативе организации (за причинённый материальный ущерб, авансы, выданные в счет заработной платы).</a:t>
            </a:r>
          </a:p>
          <a:p>
            <a:pPr lvl="0" algn="just">
              <a:buNone/>
            </a:pPr>
            <a:r>
              <a:rPr lang="ru-RU" dirty="0" smtClean="0">
                <a:latin typeface="Times New Roman" pitchFamily="18" charset="0"/>
                <a:cs typeface="Times New Roman" pitchFamily="18" charset="0"/>
              </a:rPr>
              <a:t>Удержания в целях обеспечения выполнения обязательств работника перед 3ми лицами (удержания по исполнительным листам в пользу юридических или физических лиц, удержания алиментов и др.).</a:t>
            </a:r>
          </a:p>
          <a:p>
            <a:pPr algn="just">
              <a:buNone/>
            </a:pPr>
            <a:r>
              <a:rPr lang="ru-RU" dirty="0" smtClean="0">
                <a:latin typeface="Times New Roman" pitchFamily="18" charset="0"/>
                <a:cs typeface="Times New Roman" pitchFamily="18" charset="0"/>
              </a:rPr>
              <a:t>В целом сумма удержаний не должна превышать 50 % от заработной платы. Однако в некоторых случаях удержания могут достигать 70 %: при взыскании алиментов на несовершеннолетних детей, при возмещении вреда здоровью, при возмещении вреда лицам, понесшим ущерб в результате потери кормильца</a:t>
            </a:r>
            <a:r>
              <a:rPr lang="ru-RU" dirty="0" smtClean="0"/>
              <a:t>.</a:t>
            </a:r>
          </a:p>
          <a:p>
            <a:endParaRPr lang="ru-RU" dirty="0"/>
          </a:p>
        </p:txBody>
      </p:sp>
    </p:spTree>
  </p:cSld>
  <p:clrMapOvr>
    <a:masterClrMapping/>
  </p:clrMapOvr>
</p:sld>
</file>

<file path=ppt/slides/slide5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75240" cy="6213304"/>
          </a:xfrm>
        </p:spPr>
        <p:txBody>
          <a:bodyPr>
            <a:normAutofit fontScale="85000" lnSpcReduction="10000"/>
          </a:bodyPr>
          <a:lstStyle/>
          <a:p>
            <a:pPr algn="just">
              <a:buNone/>
            </a:pPr>
            <a:r>
              <a:rPr lang="ru-RU" dirty="0" smtClean="0">
                <a:latin typeface="Times New Roman" pitchFamily="18" charset="0"/>
                <a:cs typeface="Times New Roman" pitchFamily="18" charset="0"/>
              </a:rPr>
              <a:t>Налог на доходы физических лиц (НДФЛ) начисляется в соответствии с главой 23 частью 2 НК РФ «НДФЛ».</a:t>
            </a:r>
          </a:p>
          <a:p>
            <a:pPr algn="just">
              <a:buNone/>
            </a:pPr>
            <a:r>
              <a:rPr lang="ru-RU" dirty="0" smtClean="0">
                <a:latin typeface="Times New Roman" pitchFamily="18" charset="0"/>
                <a:cs typeface="Times New Roman" pitchFamily="18" charset="0"/>
              </a:rPr>
              <a:t>Плательщиками являются физические лица, получающие доходы от источников расположенных на территории РФ. Основная налоговая ставка 13 % не зависимо от суммы дохода. Кроме того устанавливаются следующие налоговые ставки:</a:t>
            </a:r>
          </a:p>
          <a:p>
            <a:pPr algn="just"/>
            <a:r>
              <a:rPr lang="ru-RU" dirty="0" smtClean="0">
                <a:latin typeface="Times New Roman" pitchFamily="18" charset="0"/>
                <a:cs typeface="Times New Roman" pitchFamily="18" charset="0"/>
              </a:rPr>
              <a:t>35 % в отношении следующих видов доходов:</a:t>
            </a:r>
          </a:p>
          <a:p>
            <a:pPr algn="just">
              <a:buNone/>
            </a:pPr>
            <a:r>
              <a:rPr lang="ru-RU" dirty="0" smtClean="0">
                <a:latin typeface="Times New Roman" pitchFamily="18" charset="0"/>
                <a:cs typeface="Times New Roman" pitchFamily="18" charset="0"/>
              </a:rPr>
              <a:t>- стоимости любых выигрышей и призов, получаемых в проводимых конкурсах, играх и других мероприятиях, в целях рекламы товаров, работ, услуг.</a:t>
            </a:r>
          </a:p>
          <a:p>
            <a:pPr algn="just">
              <a:buNone/>
            </a:pPr>
            <a:r>
              <a:rPr lang="ru-RU" dirty="0" smtClean="0">
                <a:latin typeface="Times New Roman" pitchFamily="18" charset="0"/>
                <a:cs typeface="Times New Roman" pitchFamily="18" charset="0"/>
              </a:rPr>
              <a:t>- процентных доходов по вкладам в банках в части превышения размеров ставки рефинансирования, в соответствии со статьей 214.</a:t>
            </a:r>
          </a:p>
          <a:p>
            <a:pPr algn="just">
              <a:buNone/>
            </a:pPr>
            <a:r>
              <a:rPr lang="ru-RU" dirty="0" smtClean="0">
                <a:latin typeface="Times New Roman" pitchFamily="18" charset="0"/>
                <a:cs typeface="Times New Roman" pitchFamily="18" charset="0"/>
              </a:rPr>
              <a:t>- суммы экономии на процентах при получении налогоплательщиками заемных средств в части превышения размеров, указанных в пункте 2 статьи 212 налогового кодекса.</a:t>
            </a:r>
          </a:p>
          <a:p>
            <a:pPr algn="just">
              <a:buNone/>
            </a:pPr>
            <a:r>
              <a:rPr lang="ru-RU" dirty="0" smtClean="0">
                <a:latin typeface="Times New Roman" pitchFamily="18" charset="0"/>
                <a:cs typeface="Times New Roman" pitchFamily="18" charset="0"/>
              </a:rPr>
              <a:t>- в виде платы за использование денежных средств членов кредитного потребительского кооператива, а так же процентов за использование сельскохозяйственным кредитным потребительским кооперативом средств, привлекаемых в форме займов от членов этого кооператива, в части превышения размеров, указанных в статье 214.2 НК РФ.</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5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003232" cy="6141296"/>
          </a:xfrm>
        </p:spPr>
        <p:txBody>
          <a:bodyPr>
            <a:normAutofit lnSpcReduction="10000"/>
          </a:bodyPr>
          <a:lstStyle/>
          <a:p>
            <a:pPr lvl="0" algn="just"/>
            <a:r>
              <a:rPr lang="ru-RU" dirty="0" smtClean="0">
                <a:latin typeface="Times New Roman" pitchFamily="18" charset="0"/>
                <a:cs typeface="Times New Roman" pitchFamily="18" charset="0"/>
              </a:rPr>
              <a:t>В размере 30 % налоговая ставка устанавливается в отношении всех доходов физических лиц, не являющихся резидентами РФ, кроме дивидендов от долевого участия в деятельности в российских организациях – 15 %, а так же кроме доходов от трудовой деятельности, по которой ставка составляет 13 %.</a:t>
            </a:r>
          </a:p>
          <a:p>
            <a:pPr lvl="0" algn="just"/>
            <a:r>
              <a:rPr lang="ru-RU" dirty="0" smtClean="0">
                <a:latin typeface="Times New Roman" pitchFamily="18" charset="0"/>
                <a:cs typeface="Times New Roman" pitchFamily="18" charset="0"/>
              </a:rPr>
              <a:t>В размере 9 % налоговая ставка устанавливается в отношении доходов от долевого участия в деятельности организаций, полученных физическими лицами резидентами РФ.</a:t>
            </a:r>
          </a:p>
          <a:p>
            <a:pPr algn="just">
              <a:buNone/>
            </a:pPr>
            <a:r>
              <a:rPr lang="ru-RU" dirty="0" smtClean="0">
                <a:latin typeface="Times New Roman" pitchFamily="18" charset="0"/>
                <a:cs typeface="Times New Roman" pitchFamily="18" charset="0"/>
              </a:rPr>
              <a:t>Налоговым периодом по налогу на доходы физических лиц является календарный год. Общая сумма налога исчисляется по итогам налогового периода применительно ко всем доходам налогоплательщика, дата получения которого относится к соответствующему налоговому периоду. Сумма налога исчисляется в полных рублях. </a:t>
            </a:r>
          </a:p>
          <a:p>
            <a:endParaRPr lang="ru-RU" dirty="0"/>
          </a:p>
        </p:txBody>
      </p:sp>
    </p:spTree>
  </p:cSld>
  <p:clrMapOvr>
    <a:masterClrMapping/>
  </p:clrMapOvr>
</p:sld>
</file>

<file path=ppt/slides/slide5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85000" lnSpcReduction="20000"/>
          </a:bodyPr>
          <a:lstStyle/>
          <a:p>
            <a:pPr algn="just">
              <a:buNone/>
            </a:pPr>
            <a:r>
              <a:rPr lang="ru-RU" sz="2500" dirty="0" smtClean="0">
                <a:latin typeface="Times New Roman" pitchFamily="18" charset="0"/>
                <a:cs typeface="Times New Roman" pitchFamily="18" charset="0"/>
              </a:rPr>
              <a:t>Налоговым периодом по налогу на доходы физических лиц является календарный год. Общая сумма налога исчисляется по итогам налогового периода применительно ко всем доходам налогоплательщика, дата получения которого относится к соответствующему налоговому периоду. Сумма налога исчисляется в полных рублях. </a:t>
            </a:r>
          </a:p>
          <a:p>
            <a:pPr algn="just">
              <a:buNone/>
            </a:pPr>
            <a:r>
              <a:rPr lang="ru-RU" sz="2500" dirty="0" smtClean="0">
                <a:latin typeface="Times New Roman" pitchFamily="18" charset="0"/>
                <a:cs typeface="Times New Roman" pitchFamily="18" charset="0"/>
              </a:rPr>
              <a:t>Не подлежат налогообложению следующие виды доходов физических лиц в соответствии со статьей 217 НК РФ:</a:t>
            </a:r>
          </a:p>
          <a:p>
            <a:pPr lvl="0" algn="just"/>
            <a:r>
              <a:rPr lang="ru-RU" sz="2500" dirty="0" smtClean="0">
                <a:latin typeface="Times New Roman" pitchFamily="18" charset="0"/>
                <a:cs typeface="Times New Roman" pitchFamily="18" charset="0"/>
              </a:rPr>
              <a:t>Государственные пособия, за исключением пособий по временной нетрудоспособности.</a:t>
            </a:r>
          </a:p>
          <a:p>
            <a:pPr lvl="0" algn="just"/>
            <a:r>
              <a:rPr lang="ru-RU" sz="2500" dirty="0" smtClean="0">
                <a:latin typeface="Times New Roman" pitchFamily="18" charset="0"/>
                <a:cs typeface="Times New Roman" pitchFamily="18" charset="0"/>
              </a:rPr>
              <a:t>Государственные пенсии, назначаемые в порядке, установленные законодательством.</a:t>
            </a:r>
          </a:p>
          <a:p>
            <a:pPr lvl="0" algn="just"/>
            <a:r>
              <a:rPr lang="ru-RU" sz="2500" dirty="0" smtClean="0">
                <a:latin typeface="Times New Roman" pitchFamily="18" charset="0"/>
                <a:cs typeface="Times New Roman" pitchFamily="18" charset="0"/>
              </a:rPr>
              <a:t>Все виды компенсационных выплат, связанных с возмещением вреда, причинённому здоровью, с бесплатным предоставлением жилья и коммунальных услуг.</a:t>
            </a:r>
          </a:p>
          <a:p>
            <a:pPr lvl="0" algn="just"/>
            <a:r>
              <a:rPr lang="ru-RU" sz="2500" dirty="0" smtClean="0">
                <a:latin typeface="Times New Roman" pitchFamily="18" charset="0"/>
                <a:cs typeface="Times New Roman" pitchFamily="18" charset="0"/>
              </a:rPr>
              <a:t>Алименты, получаемые физическими лицами.</a:t>
            </a:r>
          </a:p>
          <a:p>
            <a:pPr lvl="0" algn="just"/>
            <a:r>
              <a:rPr lang="ru-RU" sz="2500" dirty="0" smtClean="0">
                <a:latin typeface="Times New Roman" pitchFamily="18" charset="0"/>
                <a:cs typeface="Times New Roman" pitchFamily="18" charset="0"/>
              </a:rPr>
              <a:t>Вознаграждения доноров за сданную кровь.</a:t>
            </a:r>
          </a:p>
          <a:p>
            <a:pPr lvl="0" algn="just"/>
            <a:r>
              <a:rPr lang="ru-RU" sz="2500" dirty="0" smtClean="0">
                <a:latin typeface="Times New Roman" pitchFamily="18" charset="0"/>
                <a:cs typeface="Times New Roman" pitchFamily="18" charset="0"/>
              </a:rPr>
              <a:t>Стипендия.</a:t>
            </a:r>
          </a:p>
          <a:p>
            <a:pPr lvl="0" algn="just"/>
            <a:r>
              <a:rPr lang="ru-RU" sz="2500" dirty="0" smtClean="0">
                <a:latin typeface="Times New Roman" pitchFamily="18" charset="0"/>
                <a:cs typeface="Times New Roman" pitchFamily="18" charset="0"/>
              </a:rPr>
              <a:t>Суммы, получаемые в виде грантов.</a:t>
            </a:r>
          </a:p>
          <a:p>
            <a:pPr lvl="0" algn="just"/>
            <a:r>
              <a:rPr lang="ru-RU" sz="2500" dirty="0" smtClean="0">
                <a:latin typeface="Times New Roman" pitchFamily="18" charset="0"/>
                <a:cs typeface="Times New Roman" pitchFamily="18" charset="0"/>
              </a:rPr>
              <a:t>И другие виды доходов (всего 51 пункт).</a:t>
            </a:r>
          </a:p>
          <a:p>
            <a:endParaRPr lang="ru-RU" dirty="0"/>
          </a:p>
        </p:txBody>
      </p:sp>
    </p:spTree>
  </p:cSld>
  <p:clrMapOvr>
    <a:masterClrMapping/>
  </p:clrMapOvr>
</p:sld>
</file>

<file path=ppt/slides/slide5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260648"/>
            <a:ext cx="8003232" cy="6213304"/>
          </a:xfrm>
        </p:spPr>
        <p:txBody>
          <a:bodyPr>
            <a:noAutofit/>
          </a:bodyPr>
          <a:lstStyle/>
          <a:p>
            <a:pPr algn="just">
              <a:buNone/>
            </a:pPr>
            <a:r>
              <a:rPr lang="ru-RU" sz="2100" i="1" dirty="0" smtClean="0">
                <a:latin typeface="Times New Roman" pitchFamily="18" charset="0"/>
                <a:cs typeface="Times New Roman" pitchFamily="18" charset="0"/>
              </a:rPr>
              <a:t>Существуют вычеты по НДФЛ (стандартные налоговые вычеты) (статья 218 НК РФ):</a:t>
            </a:r>
            <a:endParaRPr lang="ru-RU" sz="2100" dirty="0" smtClean="0">
              <a:latin typeface="Times New Roman" pitchFamily="18" charset="0"/>
              <a:cs typeface="Times New Roman" pitchFamily="18" charset="0"/>
            </a:endParaRPr>
          </a:p>
          <a:p>
            <a:pPr lvl="0" algn="just">
              <a:buNone/>
            </a:pPr>
            <a:r>
              <a:rPr lang="ru-RU" sz="2100" dirty="0" smtClean="0">
                <a:latin typeface="Times New Roman" pitchFamily="18" charset="0"/>
                <a:cs typeface="Times New Roman" pitchFamily="18" charset="0"/>
              </a:rPr>
              <a:t>В размере 3 000 р. за каждый месяц налогового периода – для инвалидов ВОВ, инвалидов из числа военнослужащих, ставших инвалидами при исполнении военных обязанностей, лица получившие облучений на АЭС и др.</a:t>
            </a:r>
          </a:p>
          <a:p>
            <a:pPr lvl="0" algn="just">
              <a:buNone/>
            </a:pPr>
            <a:r>
              <a:rPr lang="ru-RU" sz="2100" dirty="0" smtClean="0">
                <a:latin typeface="Times New Roman" pitchFamily="18" charset="0"/>
                <a:cs typeface="Times New Roman" pitchFamily="18" charset="0"/>
              </a:rPr>
              <a:t>В размере 500 р. за каждый месяц налогового периода – для героев СССР, героев РФ, инвалидов детства, инвалидов 1 и 2 групп и др.</a:t>
            </a:r>
          </a:p>
          <a:p>
            <a:pPr lvl="0" algn="just">
              <a:buNone/>
            </a:pPr>
            <a:r>
              <a:rPr lang="ru-RU" sz="2100" dirty="0" smtClean="0">
                <a:latin typeface="Times New Roman" pitchFamily="18" charset="0"/>
                <a:cs typeface="Times New Roman" pitchFamily="18" charset="0"/>
              </a:rPr>
              <a:t>В размере 400 р. за каждый месяц налогового периода для всех налогоплательщиков, не перечисленных в 1 и 2 пунктах. Вычет действует до месяца, в котором совокупный доход, исчисленный нарастающим итогом с начала года превысит 40 000 р.</a:t>
            </a:r>
          </a:p>
          <a:p>
            <a:pPr lvl="0" algn="just">
              <a:buNone/>
            </a:pPr>
            <a:r>
              <a:rPr lang="ru-RU" sz="2100" dirty="0" smtClean="0">
                <a:latin typeface="Times New Roman" pitchFamily="18" charset="0"/>
                <a:cs typeface="Times New Roman" pitchFamily="18" charset="0"/>
              </a:rPr>
              <a:t>В размере 1 000 р. за каждый месяц налогового периода на каждого ребенка налогоплательщика в возрасте до 18 лет и учащихся дневной формы обучения до 24 лет. Этот вычет действует до месяца, в котором совокупный доход, исчисленный нарастающим итогом с начала года превысит 280 000 р.</a:t>
            </a:r>
          </a:p>
          <a:p>
            <a:pPr algn="just">
              <a:buNone/>
            </a:pPr>
            <a:r>
              <a:rPr lang="ru-RU" sz="2100" dirty="0" smtClean="0">
                <a:latin typeface="Times New Roman" pitchFamily="18" charset="0"/>
                <a:cs typeface="Times New Roman" pitchFamily="18" charset="0"/>
              </a:rPr>
              <a:t>Налогоплательщики, имеющие несколько налоговых вычетов, из пунктов 1, 2, 3 имеют прав на один максимальный вычет.</a:t>
            </a:r>
          </a:p>
          <a:p>
            <a:pPr algn="just">
              <a:buNone/>
            </a:pPr>
            <a:endParaRPr lang="ru-RU" sz="2100" dirty="0">
              <a:latin typeface="Times New Roman" pitchFamily="18" charset="0"/>
              <a:cs typeface="Times New Roman" pitchFamily="18" charset="0"/>
            </a:endParaRPr>
          </a:p>
        </p:txBody>
      </p:sp>
    </p:spTree>
  </p:cSld>
  <p:clrMapOvr>
    <a:masterClrMapping/>
  </p:clrMapOvr>
</p:sld>
</file>

<file path=ppt/slides/slide5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a:bodyPr>
          <a:lstStyle/>
          <a:p>
            <a:pPr algn="just">
              <a:buNone/>
            </a:pPr>
            <a:r>
              <a:rPr lang="ru-RU" i="1" dirty="0" smtClean="0">
                <a:latin typeface="Times New Roman" pitchFamily="18" charset="0"/>
                <a:cs typeface="Times New Roman" pitchFamily="18" charset="0"/>
              </a:rPr>
              <a:t>Социальные налоговые вычеты (статья 219 НК РФ):</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 сумме доходов, перечисляемых налогоплательщиком на благотворительные цели (организации науки, образования и т.д.), в размере фактически произведенных расходов, но не более 25 % от суммы дохода, полученного в налоговом периоде.</a:t>
            </a:r>
          </a:p>
          <a:p>
            <a:pPr algn="just"/>
            <a:r>
              <a:rPr lang="ru-RU" dirty="0" smtClean="0">
                <a:latin typeface="Times New Roman" pitchFamily="18" charset="0"/>
                <a:cs typeface="Times New Roman" pitchFamily="18" charset="0"/>
              </a:rPr>
              <a:t>В сумме, уплаченной налогоплательщиком в налоговом периоде в образовательных учреждениях, в размере фактически произведенных расходов с учетом ограничения, установленного пунктом 2 статьи 29 НК РФ; также за обучение детей в возрасте до 24 лет, за обучение подопечных в возрасте до 18 в размере фактически произведенных расходов, но не более 50 000 р. на каждого ребенка в общей сумме на обоих родителей; а также на обучение брата или сестры до 24 лет на очной форме обучения.</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5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572688"/>
            <a:ext cx="7931224" cy="6285312"/>
          </a:xfrm>
        </p:spPr>
        <p:txBody>
          <a:bodyPr>
            <a:normAutofit fontScale="85000" lnSpcReduction="10000"/>
          </a:bodyPr>
          <a:lstStyle/>
          <a:p>
            <a:pPr algn="just"/>
            <a:r>
              <a:rPr lang="ru-RU" dirty="0" smtClean="0">
                <a:latin typeface="Times New Roman" pitchFamily="18" charset="0"/>
                <a:cs typeface="Times New Roman" pitchFamily="18" charset="0"/>
              </a:rPr>
              <a:t>В сумме, уплаченной налогоплательщиком в налоговом периоде за услуги по лечению в медицинских учреждениях РФ, а так же на лечение супруга(и), родителей, детей в возрасте до 18 лет, а так же в размере стоимости медикаментов, назначенных лечащим врачом, приобретаемых налогоплательщиком за счет собственных средств. Этот вычет распространяется на суммы страховых взносов, уплаченных налогоплательщиком по договору добровольного личного страхования, в том числе по страхованию супруга(и), родителей, детей до 18 лет. Общая сумма социального вычета по данному пункту принимается по сумме фактически произведенных расходов, но с учетом ограничения в соответствии с пунктом 2 статьи 219. По дорогостоящим видам лечения вычет в размере фактических расходов без ограничения (перечень дорогостоящих видов лечения устанавливается правительством).</a:t>
            </a:r>
          </a:p>
          <a:p>
            <a:pPr algn="just"/>
            <a:r>
              <a:rPr lang="ru-RU" dirty="0" smtClean="0">
                <a:latin typeface="Times New Roman" pitchFamily="18" charset="0"/>
                <a:cs typeface="Times New Roman" pitchFamily="18" charset="0"/>
              </a:rPr>
              <a:t>В сумме, уплаченной налогоплательщиком в налоговом периоде по договорам негосударственного пенсионного обеспечения в свою пользу, пользу супруга(и), родителей, детей инвалидов, а так же по договорам добровольного пенсионного страхования в свою пользу, пользу супруга(и), родителей, детей инвалидов с учетом ограничения в соответствии с пунктом 2 статьи 219.</a:t>
            </a:r>
          </a:p>
          <a:p>
            <a:pPr>
              <a:buNone/>
            </a:pPr>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chor="ctr"/>
          <a:lstStyle/>
          <a:p>
            <a:pPr algn="just"/>
            <a:r>
              <a:rPr lang="ru-RU" sz="2800" dirty="0" smtClean="0"/>
              <a:t>имущество объединения; размер уставного капитала и порядок его образования', доля каждого учредителя; возможность изменения и передачи доли; </a:t>
            </a:r>
          </a:p>
          <a:p>
            <a:pPr algn="just"/>
            <a:r>
              <a:rPr lang="ru-RU" sz="2800" dirty="0" smtClean="0"/>
              <a:t>права и обязанности учредителей; ответственность учредителей объединения; </a:t>
            </a:r>
          </a:p>
          <a:p>
            <a:pPr algn="just"/>
            <a:r>
              <a:rPr lang="ru-RU" sz="2800" dirty="0" smtClean="0"/>
              <a:t>порядок и условия вступления в хозяйственное объединение и выхода из него; </a:t>
            </a:r>
          </a:p>
          <a:p>
            <a:pPr algn="just"/>
            <a:r>
              <a:rPr lang="ru-RU" sz="2800" dirty="0" smtClean="0"/>
              <a:t>срок деятельности хозяйственного объединения. </a:t>
            </a:r>
          </a:p>
          <a:p>
            <a:pPr algn="just">
              <a:buNone/>
            </a:pPr>
            <a:r>
              <a:rPr lang="ru-RU" sz="2800" dirty="0" smtClean="0"/>
              <a:t>		Устав хозяйственного объединения по форме может  и другие положения, отражающие особенности объединения.</a:t>
            </a:r>
          </a:p>
          <a:p>
            <a:endParaRPr lang="ru-RU" dirty="0"/>
          </a:p>
        </p:txBody>
      </p:sp>
    </p:spTree>
  </p:cSld>
  <p:clrMapOvr>
    <a:masterClrMapping/>
  </p:clrMapOvr>
</p:sld>
</file>

<file path=ppt/slides/slide5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480720"/>
          </a:xfrm>
        </p:spPr>
        <p:txBody>
          <a:bodyPr>
            <a:normAutofit fontScale="92500" lnSpcReduction="10000"/>
          </a:bodyPr>
          <a:lstStyle/>
          <a:p>
            <a:pPr algn="just"/>
            <a:r>
              <a:rPr lang="ru-RU" dirty="0" smtClean="0">
                <a:latin typeface="Times New Roman" pitchFamily="18" charset="0"/>
                <a:cs typeface="Times New Roman" pitchFamily="18" charset="0"/>
              </a:rPr>
              <a:t>В сумме, уплаченной налогоплательщиком в налоговом периоде, дополнительных страховых взносов на накопительную часть пенсии с учетом ограничений пункта 2 статьи 219.</a:t>
            </a:r>
          </a:p>
          <a:p>
            <a:pPr algn="just">
              <a:buNone/>
            </a:pPr>
            <a:r>
              <a:rPr lang="ru-RU" dirty="0" smtClean="0">
                <a:latin typeface="Times New Roman" pitchFamily="18" charset="0"/>
                <a:cs typeface="Times New Roman" pitchFamily="18" charset="0"/>
              </a:rPr>
              <a:t>Ограничения по социальным вычетам (со 2 по 5 пункты) составляет 120 000 р. в налоговом периоде.</a:t>
            </a:r>
          </a:p>
          <a:p>
            <a:pPr algn="just">
              <a:buNone/>
            </a:pPr>
            <a:r>
              <a:rPr lang="ru-RU" i="1" dirty="0" smtClean="0">
                <a:latin typeface="Times New Roman" pitchFamily="18" charset="0"/>
                <a:cs typeface="Times New Roman" pitchFamily="18" charset="0"/>
              </a:rPr>
              <a:t>Имущественные налоговые вычеты (статья 220 НК РФ):</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 суммах, полученных налогоплательщиком в налоговом периоде, от продажи жилых домов, квартир, комнат, дач, садовых домиков или земельных участков и долей в указанном имуществе, находившихся в собственности налогоплательщика менее 3х лет, но не превышающих в целом 1 млн. р.; а также в суммах, полученных в налоговом периоде от продажи иного имущества, находившегося в собственности налогоплательщика менее 3х лет, но не превышающих в целом 250 000 р. Если все перечисленное выше имущество находилось в собственности налогоплательщика 3 года и более, то вычет предоставляется в размере фактически полученной суммы от продажи указанного имущества.</a:t>
            </a:r>
          </a:p>
          <a:p>
            <a:pPr>
              <a:buNone/>
            </a:pPr>
            <a:endParaRPr lang="ru-RU" dirty="0"/>
          </a:p>
        </p:txBody>
      </p:sp>
    </p:spTree>
  </p:cSld>
  <p:clrMapOvr>
    <a:masterClrMapping/>
  </p:clrMapOvr>
</p:sld>
</file>

<file path=ppt/slides/slide5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85000" lnSpcReduction="10000"/>
          </a:bodyPr>
          <a:lstStyle/>
          <a:p>
            <a:pPr algn="just"/>
            <a:r>
              <a:rPr lang="ru-RU" dirty="0" smtClean="0">
                <a:latin typeface="Times New Roman" pitchFamily="18" charset="0"/>
                <a:cs typeface="Times New Roman" pitchFamily="18" charset="0"/>
              </a:rPr>
              <a:t>В сумме фактически произведенных налогоплательщиком расходов на новое строительство, либо приобретение на территории России жилого дома, квартиры, комнаты или доли в них, а так же земельных участков, предоставленных для индивидуального жилищного строительства и земельных участков, на которых расположены приобретаемые жилые дома или доли в них; на погашение процентов по целевым займам и кредитам, полученным от российских организаций и индивидуальных предпринимателей и фактически израсходованных на новое строительство; на погашение процентов по кредитам, полученным от банков, находящихся на территории России, в целях </a:t>
            </a:r>
            <a:r>
              <a:rPr lang="ru-RU" dirty="0" err="1" smtClean="0">
                <a:latin typeface="Times New Roman" pitchFamily="18" charset="0"/>
                <a:cs typeface="Times New Roman" pitchFamily="18" charset="0"/>
              </a:rPr>
              <a:t>перекредитования</a:t>
            </a:r>
            <a:r>
              <a:rPr lang="ru-RU" dirty="0" smtClean="0">
                <a:latin typeface="Times New Roman" pitchFamily="18" charset="0"/>
                <a:cs typeface="Times New Roman" pitchFamily="18" charset="0"/>
              </a:rPr>
              <a:t> (рефинансирования) кредитов, указанных выше. В фактические расходы на строительство и приобретение включаются: разработка сметной документации, расходы на приобретение строительных и отделочных материалов, расходы на само приобретение, если он не окончен строительством, расходы по отделке и достройке, расходы на подключение к сетям </a:t>
            </a:r>
            <a:r>
              <a:rPr lang="ru-RU" dirty="0" err="1" smtClean="0">
                <a:latin typeface="Times New Roman" pitchFamily="18" charset="0"/>
                <a:cs typeface="Times New Roman" pitchFamily="18" charset="0"/>
              </a:rPr>
              <a:t>электро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водо</a:t>
            </a:r>
            <a:r>
              <a:rPr lang="ru-RU" dirty="0" smtClean="0">
                <a:latin typeface="Times New Roman" pitchFamily="18" charset="0"/>
                <a:cs typeface="Times New Roman" pitchFamily="18" charset="0"/>
              </a:rPr>
              <a:t>-, газоснабжения, канализации, и др.</a:t>
            </a:r>
          </a:p>
          <a:p>
            <a:pPr algn="just">
              <a:buNone/>
            </a:pPr>
            <a:r>
              <a:rPr lang="ru-RU" dirty="0" smtClean="0">
                <a:latin typeface="Times New Roman" pitchFamily="18" charset="0"/>
                <a:cs typeface="Times New Roman" pitchFamily="18" charset="0"/>
              </a:rPr>
              <a:t>Общий размер имущественного налогового вычета по данному пункту не может превышать 2 млн. р. без учета сумм, направленных на погашение процентов по целевым кредитам. </a:t>
            </a:r>
          </a:p>
          <a:p>
            <a:endParaRPr lang="ru-RU" dirty="0"/>
          </a:p>
        </p:txBody>
      </p:sp>
    </p:spTree>
  </p:cSld>
  <p:clrMapOvr>
    <a:masterClrMapping/>
  </p:clrMapOvr>
</p:sld>
</file>

<file path=ppt/slides/slide5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188640"/>
            <a:ext cx="8568952" cy="6480720"/>
          </a:xfrm>
        </p:spPr>
        <p:txBody>
          <a:bodyPr>
            <a:noAutofit/>
          </a:bodyPr>
          <a:lstStyle/>
          <a:p>
            <a:pPr algn="just">
              <a:buNone/>
            </a:pPr>
            <a:r>
              <a:rPr lang="ru-RU" sz="1900" i="1" dirty="0" smtClean="0">
                <a:latin typeface="Times New Roman" pitchFamily="18" charset="0"/>
                <a:cs typeface="Times New Roman" pitchFamily="18" charset="0"/>
              </a:rPr>
              <a:t>Профессиональные налоговые вычеты (статья 221 НК РФ).</a:t>
            </a:r>
            <a:endParaRPr lang="ru-RU" sz="1900" dirty="0" smtClean="0">
              <a:latin typeface="Times New Roman" pitchFamily="18" charset="0"/>
              <a:cs typeface="Times New Roman" pitchFamily="18" charset="0"/>
            </a:endParaRPr>
          </a:p>
          <a:p>
            <a:pPr algn="just">
              <a:buNone/>
            </a:pPr>
            <a:r>
              <a:rPr lang="ru-RU" sz="1900" dirty="0" smtClean="0">
                <a:latin typeface="Times New Roman" pitchFamily="18" charset="0"/>
                <a:cs typeface="Times New Roman" pitchFamily="18" charset="0"/>
              </a:rPr>
              <a:t>Удержания по исполнительным документам.</a:t>
            </a:r>
          </a:p>
          <a:p>
            <a:pPr algn="just">
              <a:buNone/>
            </a:pPr>
            <a:r>
              <a:rPr lang="ru-RU" sz="1900" dirty="0" smtClean="0">
                <a:latin typeface="Times New Roman" pitchFamily="18" charset="0"/>
                <a:cs typeface="Times New Roman" pitchFamily="18" charset="0"/>
              </a:rPr>
              <a:t>На основании исполнительных документов из заработной платы работников производятся следующие удержания:</a:t>
            </a:r>
          </a:p>
          <a:p>
            <a:pPr algn="just"/>
            <a:r>
              <a:rPr lang="ru-RU" sz="1900" dirty="0" smtClean="0">
                <a:latin typeface="Times New Roman" pitchFamily="18" charset="0"/>
                <a:cs typeface="Times New Roman" pitchFamily="18" charset="0"/>
              </a:rPr>
              <a:t>Алименты на несовершеннолетних детей и недееспособных родителей.</a:t>
            </a:r>
          </a:p>
          <a:p>
            <a:pPr algn="just"/>
            <a:r>
              <a:rPr lang="ru-RU" sz="1900" dirty="0" smtClean="0">
                <a:latin typeface="Times New Roman" pitchFamily="18" charset="0"/>
                <a:cs typeface="Times New Roman" pitchFamily="18" charset="0"/>
              </a:rPr>
              <a:t>Суммы, перечисляемые возмещением ущерба, причиненного юридическим и физическим лицам.</a:t>
            </a:r>
          </a:p>
          <a:p>
            <a:pPr algn="just"/>
            <a:r>
              <a:rPr lang="ru-RU" sz="1900" dirty="0" smtClean="0">
                <a:latin typeface="Times New Roman" pitchFamily="18" charset="0"/>
                <a:cs typeface="Times New Roman" pitchFamily="18" charset="0"/>
              </a:rPr>
              <a:t>Суммы, перечисляемые возмещением морального ущерба.</a:t>
            </a:r>
          </a:p>
          <a:p>
            <a:pPr algn="just">
              <a:buNone/>
            </a:pPr>
            <a:r>
              <a:rPr lang="ru-RU" sz="1900" dirty="0" smtClean="0">
                <a:latin typeface="Times New Roman" pitchFamily="18" charset="0"/>
                <a:cs typeface="Times New Roman" pitchFamily="18" charset="0"/>
              </a:rPr>
              <a:t>В соответствии с Федеральным законом «Об исполнительном производстве» от 02.10.2007 г. № 229-ФЗ, в ред. от 18.07.2011 г. № 226-ФЗ №197фз порядок взыскания алиментов определяется семейным кодексом РФ. Существуют определенные требования, предъявляемые к соглашению об уплате алиментов. В соглашении должно быть указано:</a:t>
            </a:r>
          </a:p>
          <a:p>
            <a:pPr algn="just"/>
            <a:r>
              <a:rPr lang="ru-RU" sz="1900" dirty="0" smtClean="0">
                <a:latin typeface="Times New Roman" pitchFamily="18" charset="0"/>
                <a:cs typeface="Times New Roman" pitchFamily="18" charset="0"/>
              </a:rPr>
              <a:t>ФИО и адрес лица, обязанного уплачивать алименты.</a:t>
            </a:r>
          </a:p>
          <a:p>
            <a:pPr algn="just"/>
            <a:r>
              <a:rPr lang="ru-RU" sz="1900" dirty="0" smtClean="0">
                <a:latin typeface="Times New Roman" pitchFamily="18" charset="0"/>
                <a:cs typeface="Times New Roman" pitchFamily="18" charset="0"/>
              </a:rPr>
              <a:t>ФИО получателя алиментов.</a:t>
            </a:r>
          </a:p>
          <a:p>
            <a:pPr algn="just"/>
            <a:r>
              <a:rPr lang="ru-RU" sz="1900" dirty="0" smtClean="0">
                <a:latin typeface="Times New Roman" pitchFamily="18" charset="0"/>
                <a:cs typeface="Times New Roman" pitchFamily="18" charset="0"/>
              </a:rPr>
              <a:t>ФИО и дата рождения детей, на которых следует удерживать алименты.</a:t>
            </a:r>
          </a:p>
          <a:p>
            <a:pPr algn="just"/>
            <a:r>
              <a:rPr lang="ru-RU" sz="1900" dirty="0" smtClean="0">
                <a:latin typeface="Times New Roman" pitchFamily="18" charset="0"/>
                <a:cs typeface="Times New Roman" pitchFamily="18" charset="0"/>
              </a:rPr>
              <a:t>Размер алиментов.</a:t>
            </a:r>
          </a:p>
          <a:p>
            <a:pPr algn="just"/>
            <a:r>
              <a:rPr lang="ru-RU" sz="1900" dirty="0" smtClean="0">
                <a:latin typeface="Times New Roman" pitchFamily="18" charset="0"/>
                <a:cs typeface="Times New Roman" pitchFamily="18" charset="0"/>
              </a:rPr>
              <a:t>Сумма задолженности по алиментам, если есть задолженность.</a:t>
            </a:r>
          </a:p>
        </p:txBody>
      </p:sp>
    </p:spTree>
  </p:cSld>
  <p:clrMapOvr>
    <a:masterClrMapping/>
  </p:clrMapOvr>
</p:sld>
</file>

<file path=ppt/slides/slide5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669360"/>
          </a:xfrm>
        </p:spPr>
        <p:txBody>
          <a:bodyPr>
            <a:normAutofit fontScale="77500" lnSpcReduction="20000"/>
          </a:bodyPr>
          <a:lstStyle/>
          <a:p>
            <a:pPr algn="just"/>
            <a:r>
              <a:rPr lang="ru-RU" dirty="0" smtClean="0">
                <a:latin typeface="Times New Roman" pitchFamily="18" charset="0"/>
                <a:cs typeface="Times New Roman" pitchFamily="18" charset="0"/>
              </a:rPr>
              <a:t>Способ и порядок уплаты алиментов. </a:t>
            </a:r>
          </a:p>
          <a:p>
            <a:pPr algn="just"/>
            <a:r>
              <a:rPr lang="ru-RU" dirty="0" smtClean="0">
                <a:latin typeface="Times New Roman" pitchFamily="18" charset="0"/>
                <a:cs typeface="Times New Roman" pitchFamily="18" charset="0"/>
              </a:rPr>
              <a:t>Порядок индексации размера алиментов. </a:t>
            </a:r>
          </a:p>
          <a:p>
            <a:pPr algn="just"/>
            <a:r>
              <a:rPr lang="ru-RU" dirty="0" smtClean="0">
                <a:latin typeface="Times New Roman" pitchFamily="18" charset="0"/>
                <a:cs typeface="Times New Roman" pitchFamily="18" charset="0"/>
              </a:rPr>
              <a:t>Дата, с которой начинается удержание алиментов.</a:t>
            </a:r>
          </a:p>
          <a:p>
            <a:pPr algn="just">
              <a:buNone/>
            </a:pPr>
            <a:r>
              <a:rPr lang="ru-RU" dirty="0" smtClean="0">
                <a:latin typeface="Times New Roman" pitchFamily="18" charset="0"/>
                <a:cs typeface="Times New Roman" pitchFamily="18" charset="0"/>
              </a:rPr>
              <a:t>Соглашение об уплате алиментов заключается в письменной форме и заверяется у нотариуса, после чего имеет силу исполнительного листа.</a:t>
            </a:r>
          </a:p>
          <a:p>
            <a:pPr algn="just">
              <a:buNone/>
            </a:pPr>
            <a:r>
              <a:rPr lang="ru-RU" dirty="0" smtClean="0">
                <a:latin typeface="Times New Roman" pitchFamily="18" charset="0"/>
                <a:cs typeface="Times New Roman" pitchFamily="18" charset="0"/>
              </a:rPr>
              <a:t>Размер алиментов на несовершеннолетних детей определяется в зависимости от обстоятельств:</a:t>
            </a:r>
          </a:p>
          <a:p>
            <a:pPr lvl="0" algn="just"/>
            <a:r>
              <a:rPr lang="ru-RU" dirty="0" smtClean="0">
                <a:latin typeface="Times New Roman" pitchFamily="18" charset="0"/>
                <a:cs typeface="Times New Roman" pitchFamily="18" charset="0"/>
              </a:rPr>
              <a:t>Пропорционально доходу родителя, с которого удерживаются алименты и количеству детей (на одного ребенка 25%, на двух – 33 %, на трех – 50 %).</a:t>
            </a:r>
          </a:p>
          <a:p>
            <a:pPr lvl="0" algn="just"/>
            <a:r>
              <a:rPr lang="ru-RU" dirty="0" smtClean="0">
                <a:latin typeface="Times New Roman" pitchFamily="18" charset="0"/>
                <a:cs typeface="Times New Roman" pitchFamily="18" charset="0"/>
              </a:rPr>
              <a:t>В твердых денежных суммах.</a:t>
            </a:r>
          </a:p>
          <a:p>
            <a:pPr lvl="0" algn="just"/>
            <a:r>
              <a:rPr lang="ru-RU" dirty="0" smtClean="0">
                <a:latin typeface="Times New Roman" pitchFamily="18" charset="0"/>
                <a:cs typeface="Times New Roman" pitchFamily="18" charset="0"/>
              </a:rPr>
              <a:t>Одновременно в долях и твердой денежной сумме.</a:t>
            </a:r>
          </a:p>
          <a:p>
            <a:pPr algn="just"/>
            <a:r>
              <a:rPr lang="ru-RU" dirty="0" smtClean="0">
                <a:latin typeface="Times New Roman" pitchFamily="18" charset="0"/>
                <a:cs typeface="Times New Roman" pitchFamily="18" charset="0"/>
              </a:rPr>
              <a:t>Существуют определенные виды доходов, с которых алименты не удерживаются:</a:t>
            </a:r>
          </a:p>
          <a:p>
            <a:pPr lvl="0" algn="just"/>
            <a:r>
              <a:rPr lang="ru-RU" dirty="0" smtClean="0">
                <a:latin typeface="Times New Roman" pitchFamily="18" charset="0"/>
                <a:cs typeface="Times New Roman" pitchFamily="18" charset="0"/>
              </a:rPr>
              <a:t>Выходное пособие, выплачиваемое при увольнении.</a:t>
            </a:r>
          </a:p>
          <a:p>
            <a:pPr lvl="0" algn="just"/>
            <a:r>
              <a:rPr lang="ru-RU" dirty="0" smtClean="0">
                <a:latin typeface="Times New Roman" pitchFamily="18" charset="0"/>
                <a:cs typeface="Times New Roman" pitchFamily="18" charset="0"/>
              </a:rPr>
              <a:t>Суммы, выплачиваемые при возмещении вреда, причинённому здоровью и в результате потели кормильца.</a:t>
            </a:r>
          </a:p>
          <a:p>
            <a:pPr lvl="0" algn="just"/>
            <a:r>
              <a:rPr lang="ru-RU" dirty="0" smtClean="0">
                <a:latin typeface="Times New Roman" pitchFamily="18" charset="0"/>
                <a:cs typeface="Times New Roman" pitchFamily="18" charset="0"/>
              </a:rPr>
              <a:t>Алиментные обязательства.</a:t>
            </a:r>
          </a:p>
          <a:p>
            <a:pPr algn="just"/>
            <a:r>
              <a:rPr lang="ru-RU" dirty="0" smtClean="0">
                <a:latin typeface="Times New Roman" pitchFamily="18" charset="0"/>
                <a:cs typeface="Times New Roman" pitchFamily="18" charset="0"/>
              </a:rPr>
              <a:t>Алименты удерживаются с суммы, оставшейся после удержания НДФЛ.</a:t>
            </a:r>
          </a:p>
          <a:p>
            <a:pPr algn="just">
              <a:buNone/>
            </a:pPr>
            <a:r>
              <a:rPr lang="ru-RU" dirty="0" smtClean="0">
                <a:latin typeface="Times New Roman" pitchFamily="18" charset="0"/>
                <a:cs typeface="Times New Roman" pitchFamily="18" charset="0"/>
              </a:rPr>
              <a:t>В бухгалтерии исполнительные документы регистрируются в специальном журнале. А удержанные суммы в трехдневный срок перечисляются взыскателю или перечисляются по почте.</a:t>
            </a:r>
            <a:endParaRPr lang="ru-RU" dirty="0">
              <a:latin typeface="Times New Roman" pitchFamily="18" charset="0"/>
              <a:cs typeface="Times New Roman" pitchFamily="18" charset="0"/>
            </a:endParaRPr>
          </a:p>
        </p:txBody>
      </p:sp>
    </p:spTree>
  </p:cSld>
  <p:clrMapOvr>
    <a:masterClrMapping/>
  </p:clrMapOvr>
</p:sld>
</file>

<file path=ppt/slides/slide5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48680"/>
            <a:ext cx="7467600" cy="1143000"/>
          </a:xfrm>
        </p:spPr>
        <p:txBody>
          <a:bodyPr>
            <a:normAutofit fontScale="90000"/>
          </a:bodyPr>
          <a:lstStyle/>
          <a:p>
            <a:pPr lvl="0" algn="ctr"/>
            <a:r>
              <a:rPr lang="ru-RU" b="1" dirty="0" smtClean="0">
                <a:latin typeface="Times New Roman" pitchFamily="18" charset="0"/>
                <a:cs typeface="Times New Roman" pitchFamily="18" charset="0"/>
              </a:rPr>
              <a:t>6.Синтетический и аналитический учет расчетов с персоналом по оплате труда.</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normAutofit/>
          </a:bodyPr>
          <a:lstStyle/>
          <a:p>
            <a:pPr algn="just">
              <a:buNone/>
            </a:pPr>
            <a:r>
              <a:rPr lang="ru-RU" dirty="0" smtClean="0">
                <a:latin typeface="Times New Roman" pitchFamily="18" charset="0"/>
                <a:cs typeface="Times New Roman" pitchFamily="18" charset="0"/>
              </a:rPr>
              <a:t>В соответствии с действующим планом счетов указанные расчеты учитываются на </a:t>
            </a:r>
            <a:r>
              <a:rPr lang="ru-RU" i="1" dirty="0" smtClean="0">
                <a:latin typeface="Times New Roman" pitchFamily="18" charset="0"/>
                <a:cs typeface="Times New Roman" pitchFamily="18" charset="0"/>
              </a:rPr>
              <a:t>счете 70</a:t>
            </a:r>
            <a:r>
              <a:rPr lang="ru-RU" dirty="0" smtClean="0">
                <a:latin typeface="Times New Roman" pitchFamily="18" charset="0"/>
                <a:cs typeface="Times New Roman" pitchFamily="18" charset="0"/>
              </a:rPr>
              <a:t>, который предназначен для обобщения информации о расчетах с персоналом как списочного, так и не списочного персонала по всем видам заработной платы, премий, пособий и других выплат, а так же по выплате доходов по акциям и другим ценным бумагам организации. </a:t>
            </a:r>
          </a:p>
          <a:p>
            <a:pPr algn="just">
              <a:buNone/>
            </a:pPr>
            <a:r>
              <a:rPr lang="ru-RU" i="1" dirty="0" smtClean="0">
                <a:latin typeface="Times New Roman" pitchFamily="18" charset="0"/>
                <a:cs typeface="Times New Roman" pitchFamily="18" charset="0"/>
              </a:rPr>
              <a:t>Счет 70</a:t>
            </a:r>
            <a:r>
              <a:rPr lang="ru-RU" dirty="0" smtClean="0">
                <a:latin typeface="Times New Roman" pitchFamily="18" charset="0"/>
                <a:cs typeface="Times New Roman" pitchFamily="18" charset="0"/>
              </a:rPr>
              <a:t> – пассивный. Начисленная заработная плата отражается по </a:t>
            </a:r>
            <a:r>
              <a:rPr lang="ru-RU" i="1" dirty="0" smtClean="0">
                <a:latin typeface="Times New Roman" pitchFamily="18" charset="0"/>
                <a:cs typeface="Times New Roman" pitchFamily="18" charset="0"/>
              </a:rPr>
              <a:t>кредиту счета 70</a:t>
            </a:r>
            <a:r>
              <a:rPr lang="ru-RU" dirty="0" smtClean="0">
                <a:latin typeface="Times New Roman" pitchFamily="18" charset="0"/>
                <a:cs typeface="Times New Roman" pitchFamily="18" charset="0"/>
              </a:rPr>
              <a:t>, удержания из заработной платы и выплата заработной платы отражается по </a:t>
            </a:r>
            <a:r>
              <a:rPr lang="ru-RU" i="1" dirty="0" smtClean="0">
                <a:latin typeface="Times New Roman" pitchFamily="18" charset="0"/>
                <a:cs typeface="Times New Roman" pitchFamily="18" charset="0"/>
              </a:rPr>
              <a:t>дебету счета 70</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7467600" cy="580926"/>
          </a:xfrm>
        </p:spPr>
        <p:txBody>
          <a:bodyPr>
            <a:noAutofit/>
          </a:bodyPr>
          <a:lstStyle/>
          <a:p>
            <a:pPr algn="ctr"/>
            <a:r>
              <a:rPr lang="ru-RU" sz="2400" b="1" dirty="0" smtClean="0">
                <a:latin typeface="Times New Roman" pitchFamily="18" charset="0"/>
                <a:cs typeface="Times New Roman" pitchFamily="18" charset="0"/>
              </a:rPr>
              <a:t>Корреспонденция счетов по счету 70 «Расчеты с персоналом по оплате труда»</a:t>
            </a:r>
            <a:r>
              <a:rPr lang="ru-RU" sz="2400" dirty="0" smtClean="0"/>
              <a:t/>
            </a:r>
            <a:br>
              <a:rPr lang="ru-RU" sz="2400" dirty="0" smtClean="0"/>
            </a:br>
            <a:endParaRPr lang="ru-RU" sz="2400" dirty="0"/>
          </a:p>
        </p:txBody>
      </p:sp>
      <p:graphicFrame>
        <p:nvGraphicFramePr>
          <p:cNvPr id="4" name="Содержимое 3"/>
          <p:cNvGraphicFramePr>
            <a:graphicFrameLocks noGrp="1"/>
          </p:cNvGraphicFramePr>
          <p:nvPr>
            <p:ph sz="quarter" idx="1"/>
          </p:nvPr>
        </p:nvGraphicFramePr>
        <p:xfrm>
          <a:off x="0" y="765175"/>
          <a:ext cx="9144000" cy="6223250"/>
        </p:xfrm>
        <a:graphic>
          <a:graphicData uri="http://schemas.openxmlformats.org/drawingml/2006/table">
            <a:tbl>
              <a:tblPr firstRow="1" bandRow="1">
                <a:tableStyleId>{5C22544A-7EE6-4342-B048-85BDC9FD1C3A}</a:tableStyleId>
              </a:tblPr>
              <a:tblGrid>
                <a:gridCol w="4716016"/>
                <a:gridCol w="2448272"/>
                <a:gridCol w="1979712"/>
              </a:tblGrid>
              <a:tr h="425101">
                <a:tc>
                  <a:txBody>
                    <a:bodyPr/>
                    <a:lstStyle/>
                    <a:p>
                      <a:pPr algn="ctr"/>
                      <a:r>
                        <a:rPr lang="ru-RU" dirty="0" smtClean="0">
                          <a:latin typeface="Times New Roman" pitchFamily="18" charset="0"/>
                          <a:cs typeface="Times New Roman" pitchFamily="18" charset="0"/>
                        </a:rPr>
                        <a:t>Содержание операции</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Д</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К</a:t>
                      </a:r>
                      <a:endParaRPr lang="ru-RU" dirty="0">
                        <a:latin typeface="Times New Roman" pitchFamily="18" charset="0"/>
                        <a:cs typeface="Times New Roman" pitchFamily="18" charset="0"/>
                      </a:endParaRPr>
                    </a:p>
                  </a:txBody>
                  <a:tcPr/>
                </a:tc>
              </a:tr>
              <a:tr h="1914133">
                <a:tc>
                  <a:txBody>
                    <a:bodyPr/>
                    <a:lstStyle/>
                    <a:p>
                      <a:pPr algn="just">
                        <a:lnSpc>
                          <a:spcPct val="115000"/>
                        </a:lnSpc>
                        <a:spcAft>
                          <a:spcPts val="0"/>
                        </a:spcAft>
                      </a:pPr>
                      <a:r>
                        <a:rPr lang="ru-RU" sz="1400" dirty="0">
                          <a:latin typeface="Times New Roman"/>
                          <a:ea typeface="Times New Roman"/>
                        </a:rPr>
                        <a:t>1. Начислена заработная плата:</a:t>
                      </a:r>
                    </a:p>
                    <a:p>
                      <a:pPr marL="111760" algn="just">
                        <a:lnSpc>
                          <a:spcPct val="115000"/>
                        </a:lnSpc>
                        <a:spcAft>
                          <a:spcPts val="0"/>
                        </a:spcAft>
                      </a:pPr>
                      <a:r>
                        <a:rPr lang="ru-RU" sz="1400" dirty="0">
                          <a:latin typeface="Times New Roman"/>
                          <a:ea typeface="Times New Roman"/>
                        </a:rPr>
                        <a:t>а) основным производственным рабочим;</a:t>
                      </a:r>
                    </a:p>
                    <a:p>
                      <a:pPr marL="111760" algn="just">
                        <a:lnSpc>
                          <a:spcPct val="115000"/>
                        </a:lnSpc>
                        <a:spcAft>
                          <a:spcPts val="0"/>
                        </a:spcAft>
                      </a:pPr>
                      <a:r>
                        <a:rPr lang="ru-RU" sz="1400" dirty="0">
                          <a:latin typeface="Times New Roman"/>
                          <a:ea typeface="Times New Roman"/>
                        </a:rPr>
                        <a:t>б) вспомогательным рабочим;</a:t>
                      </a:r>
                    </a:p>
                    <a:p>
                      <a:pPr marL="111760" algn="just">
                        <a:lnSpc>
                          <a:spcPct val="115000"/>
                        </a:lnSpc>
                        <a:spcAft>
                          <a:spcPts val="0"/>
                        </a:spcAft>
                      </a:pPr>
                      <a:r>
                        <a:rPr lang="ru-RU" sz="1400" dirty="0">
                          <a:latin typeface="Times New Roman"/>
                          <a:ea typeface="Times New Roman"/>
                        </a:rPr>
                        <a:t>в) цеховому персоналу;</a:t>
                      </a:r>
                    </a:p>
                    <a:p>
                      <a:pPr marL="111760" algn="just">
                        <a:lnSpc>
                          <a:spcPct val="115000"/>
                        </a:lnSpc>
                        <a:spcAft>
                          <a:spcPts val="0"/>
                        </a:spcAft>
                      </a:pPr>
                      <a:r>
                        <a:rPr lang="ru-RU" sz="1400" dirty="0">
                          <a:latin typeface="Times New Roman"/>
                          <a:ea typeface="Times New Roman"/>
                        </a:rPr>
                        <a:t>г) управленческому персоналу организации;</a:t>
                      </a:r>
                    </a:p>
                    <a:p>
                      <a:pPr marL="111760" algn="just">
                        <a:lnSpc>
                          <a:spcPct val="115000"/>
                        </a:lnSpc>
                        <a:spcAft>
                          <a:spcPts val="0"/>
                        </a:spcAft>
                      </a:pPr>
                      <a:r>
                        <a:rPr lang="ru-RU" sz="1400" dirty="0" err="1">
                          <a:latin typeface="Times New Roman"/>
                          <a:ea typeface="Times New Roman"/>
                        </a:rPr>
                        <a:t>д</a:t>
                      </a:r>
                      <a:r>
                        <a:rPr lang="ru-RU" sz="1400" dirty="0">
                          <a:latin typeface="Times New Roman"/>
                          <a:ea typeface="Times New Roman"/>
                        </a:rPr>
                        <a:t>) рабочим за исправление брака; </a:t>
                      </a:r>
                    </a:p>
                  </a:txBody>
                  <a:tcPr marL="68580" marR="68580" marT="0" marB="0"/>
                </a:tc>
                <a:tc rowSpan="2">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20</a:t>
                      </a:r>
                    </a:p>
                    <a:p>
                      <a:pPr marR="179705" algn="ctr">
                        <a:lnSpc>
                          <a:spcPct val="115000"/>
                        </a:lnSpc>
                        <a:spcAft>
                          <a:spcPts val="0"/>
                        </a:spcAft>
                      </a:pPr>
                      <a:r>
                        <a:rPr lang="ru-RU" sz="1400" dirty="0" smtClean="0">
                          <a:latin typeface="Times New Roman"/>
                          <a:ea typeface="Times New Roman"/>
                        </a:rPr>
                        <a:t>23</a:t>
                      </a: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25</a:t>
                      </a:r>
                    </a:p>
                    <a:p>
                      <a:pPr marR="179705" algn="ctr">
                        <a:lnSpc>
                          <a:spcPct val="115000"/>
                        </a:lnSpc>
                        <a:spcAft>
                          <a:spcPts val="0"/>
                        </a:spcAft>
                      </a:pPr>
                      <a:r>
                        <a:rPr lang="ru-RU" sz="1400" dirty="0">
                          <a:latin typeface="Times New Roman"/>
                          <a:ea typeface="Times New Roman"/>
                        </a:rPr>
                        <a:t>26</a:t>
                      </a:r>
                    </a:p>
                    <a:p>
                      <a:pPr marR="179705" algn="ctr">
                        <a:lnSpc>
                          <a:spcPct val="115000"/>
                        </a:lnSpc>
                        <a:spcAft>
                          <a:spcPts val="0"/>
                        </a:spcAft>
                      </a:pPr>
                      <a:r>
                        <a:rPr lang="ru-RU" sz="1400" dirty="0" smtClean="0">
                          <a:latin typeface="Times New Roman"/>
                          <a:ea typeface="Times New Roman"/>
                        </a:rPr>
                        <a:t>28</a:t>
                      </a: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29</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44</a:t>
                      </a:r>
                      <a:endParaRPr lang="ru-RU" sz="1400" dirty="0">
                        <a:latin typeface="Times New Roman"/>
                        <a:ea typeface="Times New Roman"/>
                      </a:endParaRPr>
                    </a:p>
                  </a:txBody>
                  <a:tcPr marL="68580" marR="68580" marT="0" marB="0"/>
                </a:tc>
                <a:tc rowSpan="2">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70</a:t>
                      </a: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70</a:t>
                      </a:r>
                    </a:p>
                    <a:p>
                      <a:pPr marR="179705" algn="ctr">
                        <a:lnSpc>
                          <a:spcPct val="115000"/>
                        </a:lnSpc>
                        <a:spcAft>
                          <a:spcPts val="0"/>
                        </a:spcAft>
                      </a:pPr>
                      <a:r>
                        <a:rPr lang="ru-RU" sz="1400" dirty="0">
                          <a:latin typeface="Times New Roman"/>
                          <a:ea typeface="Times New Roman"/>
                        </a:rPr>
                        <a:t>70</a:t>
                      </a: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txBody>
                  <a:tcPr marL="68580" marR="68580" marT="0" marB="0"/>
                </a:tc>
              </a:tr>
              <a:tr h="1303545">
                <a:tc>
                  <a:txBody>
                    <a:bodyPr/>
                    <a:lstStyle/>
                    <a:p>
                      <a:pPr marL="111760" algn="just">
                        <a:lnSpc>
                          <a:spcPct val="115000"/>
                        </a:lnSpc>
                        <a:spcAft>
                          <a:spcPts val="0"/>
                        </a:spcAft>
                      </a:pPr>
                      <a:r>
                        <a:rPr lang="ru-RU" sz="1400" dirty="0">
                          <a:latin typeface="Times New Roman"/>
                          <a:ea typeface="Times New Roman"/>
                        </a:rPr>
                        <a:t>е) персоналу обслуживающих производств и хозяйств;</a:t>
                      </a:r>
                    </a:p>
                    <a:p>
                      <a:pPr algn="just">
                        <a:lnSpc>
                          <a:spcPct val="115000"/>
                        </a:lnSpc>
                        <a:spcAft>
                          <a:spcPts val="0"/>
                        </a:spcAft>
                      </a:pPr>
                      <a:r>
                        <a:rPr lang="ru-RU" sz="1400" dirty="0">
                          <a:latin typeface="Times New Roman"/>
                          <a:ea typeface="Times New Roman"/>
                        </a:rPr>
                        <a:t>ж) работникам торговых организаций и производств, занятых сбытом продукции</a:t>
                      </a:r>
                    </a:p>
                  </a:txBody>
                  <a:tcPr marL="68580" marR="68580" marT="0" marB="0"/>
                </a:tc>
                <a:tc vMerge="1">
                  <a:txBody>
                    <a:bodyPr/>
                    <a:lstStyle/>
                    <a:p>
                      <a:endParaRPr lang="ru-RU"/>
                    </a:p>
                  </a:txBody>
                  <a:tcPr/>
                </a:tc>
                <a:tc vMerge="1">
                  <a:txBody>
                    <a:bodyPr/>
                    <a:lstStyle/>
                    <a:p>
                      <a:endParaRPr lang="ru-RU"/>
                    </a:p>
                  </a:txBody>
                  <a:tcPr/>
                </a:tc>
              </a:tr>
              <a:tr h="1080120">
                <a:tc>
                  <a:txBody>
                    <a:bodyPr/>
                    <a:lstStyle/>
                    <a:p>
                      <a:pPr algn="just">
                        <a:lnSpc>
                          <a:spcPct val="115000"/>
                        </a:lnSpc>
                        <a:spcAft>
                          <a:spcPts val="0"/>
                        </a:spcAft>
                      </a:pPr>
                      <a:r>
                        <a:rPr lang="ru-RU" sz="1400">
                          <a:latin typeface="Times New Roman"/>
                          <a:ea typeface="Times New Roman"/>
                        </a:rPr>
                        <a:t>2. Начислено пособие по временной нетрудоспособности:</a:t>
                      </a:r>
                    </a:p>
                    <a:p>
                      <a:pPr marL="111760" algn="just">
                        <a:lnSpc>
                          <a:spcPct val="115000"/>
                        </a:lnSpc>
                        <a:spcAft>
                          <a:spcPts val="0"/>
                        </a:spcAft>
                      </a:pPr>
                      <a:r>
                        <a:rPr lang="ru-RU" sz="1400">
                          <a:latin typeface="Times New Roman"/>
                          <a:ea typeface="Times New Roman"/>
                        </a:rPr>
                        <a:t>а) за первые три дня;</a:t>
                      </a:r>
                    </a:p>
                    <a:p>
                      <a:pPr marL="111760" algn="just">
                        <a:lnSpc>
                          <a:spcPct val="115000"/>
                        </a:lnSpc>
                        <a:spcAft>
                          <a:spcPts val="0"/>
                        </a:spcAft>
                      </a:pPr>
                      <a:r>
                        <a:rPr lang="ru-RU" sz="1400">
                          <a:latin typeface="Times New Roman"/>
                          <a:ea typeface="Times New Roman"/>
                        </a:rPr>
                        <a:t>б) за счет средств ФСС.</a:t>
                      </a: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20-44</a:t>
                      </a:r>
                    </a:p>
                    <a:p>
                      <a:pPr marR="179705" algn="ctr">
                        <a:lnSpc>
                          <a:spcPct val="115000"/>
                        </a:lnSpc>
                        <a:spcAft>
                          <a:spcPts val="0"/>
                        </a:spcAft>
                      </a:pPr>
                      <a:endParaRPr lang="ru-RU" sz="1400" dirty="0">
                        <a:latin typeface="Times New Roman"/>
                        <a:ea typeface="Times New Roman"/>
                      </a:endParaRP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70</a:t>
                      </a:r>
                    </a:p>
                  </a:txBody>
                  <a:tcPr marL="68580" marR="68580" marT="0" marB="0"/>
                </a:tc>
              </a:tr>
              <a:tr h="1500351">
                <a:tc>
                  <a:txBody>
                    <a:bodyPr/>
                    <a:lstStyle/>
                    <a:p>
                      <a:pPr algn="just">
                        <a:lnSpc>
                          <a:spcPct val="115000"/>
                        </a:lnSpc>
                        <a:spcAft>
                          <a:spcPts val="0"/>
                        </a:spcAft>
                      </a:pPr>
                      <a:r>
                        <a:rPr lang="ru-RU" sz="1400">
                          <a:latin typeface="Times New Roman"/>
                          <a:ea typeface="Times New Roman"/>
                        </a:rPr>
                        <a:t>3. Начислены отпускные работникам:</a:t>
                      </a:r>
                    </a:p>
                    <a:p>
                      <a:pPr marL="111760" algn="just">
                        <a:lnSpc>
                          <a:spcPct val="115000"/>
                        </a:lnSpc>
                        <a:spcAft>
                          <a:spcPts val="0"/>
                        </a:spcAft>
                      </a:pPr>
                      <a:r>
                        <a:rPr lang="ru-RU" sz="1400">
                          <a:latin typeface="Times New Roman"/>
                          <a:ea typeface="Times New Roman"/>
                        </a:rPr>
                        <a:t>а) если резерв на оплату отпусков не создается;</a:t>
                      </a:r>
                    </a:p>
                    <a:p>
                      <a:pPr marL="111760" algn="just">
                        <a:lnSpc>
                          <a:spcPct val="115000"/>
                        </a:lnSpc>
                        <a:spcAft>
                          <a:spcPts val="0"/>
                        </a:spcAft>
                      </a:pPr>
                      <a:r>
                        <a:rPr lang="ru-RU" sz="1400">
                          <a:latin typeface="Times New Roman"/>
                          <a:ea typeface="Times New Roman"/>
                        </a:rPr>
                        <a:t>б) если резерв на оплату отпусков создается.</a:t>
                      </a: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20-44</a:t>
                      </a:r>
                    </a:p>
                    <a:p>
                      <a:pPr marR="179705" algn="ctr">
                        <a:lnSpc>
                          <a:spcPct val="115000"/>
                        </a:lnSpc>
                        <a:spcAft>
                          <a:spcPts val="0"/>
                        </a:spcAft>
                      </a:pPr>
                      <a:r>
                        <a:rPr lang="ru-RU" sz="1400" dirty="0" smtClean="0">
                          <a:latin typeface="Times New Roman"/>
                          <a:ea typeface="Times New Roman"/>
                        </a:rPr>
                        <a:t>96</a:t>
                      </a:r>
                      <a:endParaRPr lang="ru-RU" sz="1400" dirty="0">
                        <a:latin typeface="Times New Roman"/>
                        <a:ea typeface="Times New Roman"/>
                      </a:endParaRP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txBody>
                  <a:tcPr marL="68580" marR="68580" marT="0" marB="0"/>
                </a:tc>
              </a:tr>
            </a:tbl>
          </a:graphicData>
        </a:graphic>
      </p:graphicFrame>
    </p:spTree>
  </p:cSld>
  <p:clrMapOvr>
    <a:masterClrMapping/>
  </p:clrMapOvr>
</p:sld>
</file>

<file path=ppt/slides/slide5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0" y="1"/>
          <a:ext cx="9144000" cy="6947784"/>
        </p:xfrm>
        <a:graphic>
          <a:graphicData uri="http://schemas.openxmlformats.org/drawingml/2006/table">
            <a:tbl>
              <a:tblPr bandRow="1">
                <a:tableStyleId>{5C22544A-7EE6-4342-B048-85BDC9FD1C3A}</a:tableStyleId>
              </a:tblPr>
              <a:tblGrid>
                <a:gridCol w="4499992"/>
                <a:gridCol w="3168352"/>
                <a:gridCol w="1475656"/>
              </a:tblGrid>
              <a:tr h="982837">
                <a:tc>
                  <a:txBody>
                    <a:bodyPr/>
                    <a:lstStyle/>
                    <a:p>
                      <a:pPr algn="just">
                        <a:lnSpc>
                          <a:spcPct val="115000"/>
                        </a:lnSpc>
                        <a:spcAft>
                          <a:spcPts val="0"/>
                        </a:spcAft>
                      </a:pPr>
                      <a:r>
                        <a:rPr lang="ru-RU" sz="1400" dirty="0">
                          <a:latin typeface="Times New Roman"/>
                          <a:ea typeface="Times New Roman"/>
                        </a:rPr>
                        <a:t>4. Начислены работникам доходы по акциям за счет средств нераспределенной прибыли предприятия</a:t>
                      </a:r>
                    </a:p>
                  </a:txBody>
                  <a:tcPr marL="68580" marR="68580" marT="0" marB="0"/>
                </a:tc>
                <a:tc>
                  <a:txBody>
                    <a:bodyPr/>
                    <a:lstStyle/>
                    <a:p>
                      <a:pPr marR="179705" algn="ctr">
                        <a:lnSpc>
                          <a:spcPct val="115000"/>
                        </a:lnSpc>
                        <a:spcAft>
                          <a:spcPts val="0"/>
                        </a:spcAft>
                      </a:pPr>
                      <a:endParaRPr lang="ru-RU" sz="1400">
                        <a:latin typeface="Times New Roman"/>
                        <a:ea typeface="Times New Roman"/>
                      </a:endParaRPr>
                    </a:p>
                    <a:p>
                      <a:pPr marR="179705" algn="ctr">
                        <a:lnSpc>
                          <a:spcPct val="115000"/>
                        </a:lnSpc>
                        <a:spcAft>
                          <a:spcPts val="0"/>
                        </a:spcAft>
                      </a:pPr>
                      <a:r>
                        <a:rPr lang="ru-RU" sz="1400">
                          <a:latin typeface="Times New Roman"/>
                          <a:ea typeface="Times New Roman"/>
                        </a:rPr>
                        <a:t>84</a:t>
                      </a:r>
                    </a:p>
                  </a:txBody>
                  <a:tcPr marL="68580" marR="68580" marT="0" marB="0"/>
                </a:tc>
                <a:tc>
                  <a:txBody>
                    <a:bodyPr/>
                    <a:lstStyle/>
                    <a:p>
                      <a:pPr marR="179705" algn="ctr">
                        <a:lnSpc>
                          <a:spcPct val="115000"/>
                        </a:lnSpc>
                        <a:spcAft>
                          <a:spcPts val="0"/>
                        </a:spcAft>
                      </a:pPr>
                      <a:endParaRPr lang="ru-RU" sz="1400">
                        <a:latin typeface="Times New Roman"/>
                        <a:ea typeface="Times New Roman"/>
                      </a:endParaRPr>
                    </a:p>
                    <a:p>
                      <a:pPr marR="179705" algn="ctr">
                        <a:lnSpc>
                          <a:spcPct val="115000"/>
                        </a:lnSpc>
                        <a:spcAft>
                          <a:spcPts val="0"/>
                        </a:spcAft>
                      </a:pPr>
                      <a:r>
                        <a:rPr lang="ru-RU" sz="1400">
                          <a:latin typeface="Times New Roman"/>
                          <a:ea typeface="Times New Roman"/>
                        </a:rPr>
                        <a:t>70</a:t>
                      </a:r>
                    </a:p>
                  </a:txBody>
                  <a:tcPr marL="68580" marR="68580" marT="0" marB="0"/>
                </a:tc>
              </a:tr>
              <a:tr h="269202">
                <a:tc>
                  <a:txBody>
                    <a:bodyPr/>
                    <a:lstStyle/>
                    <a:p>
                      <a:pPr algn="just">
                        <a:lnSpc>
                          <a:spcPct val="115000"/>
                        </a:lnSpc>
                        <a:spcAft>
                          <a:spcPts val="0"/>
                        </a:spcAft>
                      </a:pPr>
                      <a:r>
                        <a:rPr lang="ru-RU" sz="1400" dirty="0">
                          <a:latin typeface="Times New Roman"/>
                          <a:ea typeface="Times New Roman"/>
                        </a:rPr>
                        <a:t>5. Удержан НДФЛ</a:t>
                      </a:r>
                    </a:p>
                  </a:txBody>
                  <a:tcPr marL="68580" marR="68580" marT="0" marB="0"/>
                </a:tc>
                <a:tc>
                  <a:txBody>
                    <a:bodyPr/>
                    <a:lstStyle/>
                    <a:p>
                      <a:pPr marR="179705" algn="ctr">
                        <a:lnSpc>
                          <a:spcPct val="115000"/>
                        </a:lnSpc>
                        <a:spcAft>
                          <a:spcPts val="0"/>
                        </a:spcAft>
                      </a:pPr>
                      <a:r>
                        <a:rPr lang="ru-RU" sz="1400" dirty="0">
                          <a:latin typeface="Times New Roman"/>
                          <a:ea typeface="Times New Roman"/>
                        </a:rPr>
                        <a:t>70</a:t>
                      </a:r>
                    </a:p>
                  </a:txBody>
                  <a:tcPr marL="68580" marR="68580" marT="0" marB="0"/>
                </a:tc>
                <a:tc>
                  <a:txBody>
                    <a:bodyPr/>
                    <a:lstStyle/>
                    <a:p>
                      <a:pPr marR="179705" algn="ctr">
                        <a:lnSpc>
                          <a:spcPct val="115000"/>
                        </a:lnSpc>
                        <a:spcAft>
                          <a:spcPts val="0"/>
                        </a:spcAft>
                      </a:pPr>
                      <a:r>
                        <a:rPr lang="ru-RU" sz="1400" dirty="0">
                          <a:latin typeface="Times New Roman"/>
                          <a:ea typeface="Times New Roman"/>
                        </a:rPr>
                        <a:t>68</a:t>
                      </a:r>
                    </a:p>
                  </a:txBody>
                  <a:tcPr marL="68580" marR="68580" marT="0" marB="0"/>
                </a:tc>
              </a:tr>
              <a:tr h="1735001">
                <a:tc>
                  <a:txBody>
                    <a:bodyPr/>
                    <a:lstStyle/>
                    <a:p>
                      <a:pPr algn="just">
                        <a:lnSpc>
                          <a:spcPct val="115000"/>
                        </a:lnSpc>
                        <a:spcAft>
                          <a:spcPts val="0"/>
                        </a:spcAft>
                      </a:pPr>
                      <a:r>
                        <a:rPr lang="ru-RU" sz="1400" dirty="0">
                          <a:latin typeface="Times New Roman"/>
                          <a:ea typeface="Times New Roman"/>
                        </a:rPr>
                        <a:t>6. Удержано с заработной платы:</a:t>
                      </a:r>
                    </a:p>
                    <a:p>
                      <a:pPr marL="111760" algn="just">
                        <a:lnSpc>
                          <a:spcPct val="115000"/>
                        </a:lnSpc>
                        <a:spcAft>
                          <a:spcPts val="0"/>
                        </a:spcAft>
                      </a:pPr>
                      <a:r>
                        <a:rPr lang="ru-RU" sz="1400" dirty="0">
                          <a:latin typeface="Times New Roman"/>
                          <a:ea typeface="Times New Roman"/>
                        </a:rPr>
                        <a:t>а) по исполнительным документам;</a:t>
                      </a:r>
                    </a:p>
                    <a:p>
                      <a:pPr marL="111760" algn="just">
                        <a:lnSpc>
                          <a:spcPct val="115000"/>
                        </a:lnSpc>
                        <a:spcAft>
                          <a:spcPts val="0"/>
                        </a:spcAft>
                      </a:pPr>
                      <a:r>
                        <a:rPr lang="ru-RU" sz="1400" dirty="0">
                          <a:latin typeface="Times New Roman"/>
                          <a:ea typeface="Times New Roman"/>
                        </a:rPr>
                        <a:t>б) по договорам добровольного страхования;</a:t>
                      </a:r>
                    </a:p>
                    <a:p>
                      <a:pPr marL="111760" algn="just">
                        <a:lnSpc>
                          <a:spcPct val="115000"/>
                        </a:lnSpc>
                        <a:spcAft>
                          <a:spcPts val="0"/>
                        </a:spcAft>
                      </a:pPr>
                      <a:r>
                        <a:rPr lang="ru-RU" sz="1400" dirty="0">
                          <a:latin typeface="Times New Roman"/>
                          <a:ea typeface="Times New Roman"/>
                        </a:rPr>
                        <a:t>в) за предоставленный заем;</a:t>
                      </a:r>
                    </a:p>
                    <a:p>
                      <a:pPr marL="111760" algn="just">
                        <a:lnSpc>
                          <a:spcPct val="115000"/>
                        </a:lnSpc>
                        <a:spcAft>
                          <a:spcPts val="0"/>
                        </a:spcAft>
                      </a:pPr>
                      <a:r>
                        <a:rPr lang="ru-RU" sz="1400" dirty="0">
                          <a:latin typeface="Times New Roman"/>
                          <a:ea typeface="Times New Roman"/>
                        </a:rPr>
                        <a:t>г) за материальный ущерб, недостачи и хищения</a:t>
                      </a: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70</a:t>
                      </a:r>
                    </a:p>
                    <a:p>
                      <a:pPr marR="179705" algn="ctr">
                        <a:lnSpc>
                          <a:spcPct val="115000"/>
                        </a:lnSpc>
                        <a:spcAft>
                          <a:spcPts val="0"/>
                        </a:spcAft>
                      </a:pPr>
                      <a:r>
                        <a:rPr lang="ru-RU" sz="1400" dirty="0">
                          <a:latin typeface="Times New Roman"/>
                          <a:ea typeface="Times New Roman"/>
                        </a:rPr>
                        <a:t>70</a:t>
                      </a: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76</a:t>
                      </a:r>
                    </a:p>
                    <a:p>
                      <a:pPr marR="179705" algn="ctr">
                        <a:lnSpc>
                          <a:spcPct val="115000"/>
                        </a:lnSpc>
                        <a:spcAft>
                          <a:spcPts val="0"/>
                        </a:spcAft>
                      </a:pPr>
                      <a:r>
                        <a:rPr lang="ru-RU" sz="1400" dirty="0" smtClean="0">
                          <a:latin typeface="Times New Roman"/>
                          <a:ea typeface="Times New Roman"/>
                        </a:rPr>
                        <a:t>76.1</a:t>
                      </a:r>
                      <a:endParaRPr lang="ru-RU" sz="1400" dirty="0">
                        <a:latin typeface="Times New Roman"/>
                        <a:ea typeface="Times New Roman"/>
                      </a:endParaRPr>
                    </a:p>
                    <a:p>
                      <a:pPr marR="179705" algn="ctr">
                        <a:lnSpc>
                          <a:spcPct val="115000"/>
                        </a:lnSpc>
                        <a:spcAft>
                          <a:spcPts val="0"/>
                        </a:spcAft>
                      </a:pPr>
                      <a:r>
                        <a:rPr lang="ru-RU" sz="1400" dirty="0">
                          <a:latin typeface="Times New Roman"/>
                          <a:ea typeface="Times New Roman"/>
                        </a:rPr>
                        <a:t>73.1</a:t>
                      </a:r>
                    </a:p>
                    <a:p>
                      <a:pPr marR="179705" algn="ctr">
                        <a:lnSpc>
                          <a:spcPct val="115000"/>
                        </a:lnSpc>
                        <a:spcAft>
                          <a:spcPts val="0"/>
                        </a:spcAft>
                      </a:pPr>
                      <a:r>
                        <a:rPr lang="ru-RU" sz="1400" dirty="0">
                          <a:latin typeface="Times New Roman"/>
                          <a:ea typeface="Times New Roman"/>
                        </a:rPr>
                        <a:t>73.2</a:t>
                      </a:r>
                    </a:p>
                  </a:txBody>
                  <a:tcPr marL="68580" marR="68580" marT="0" marB="0"/>
                </a:tc>
              </a:tr>
              <a:tr h="593354">
                <a:tc>
                  <a:txBody>
                    <a:bodyPr/>
                    <a:lstStyle/>
                    <a:p>
                      <a:pPr algn="just">
                        <a:lnSpc>
                          <a:spcPct val="115000"/>
                        </a:lnSpc>
                        <a:spcAft>
                          <a:spcPts val="0"/>
                        </a:spcAft>
                      </a:pPr>
                      <a:r>
                        <a:rPr lang="ru-RU" sz="1400">
                          <a:latin typeface="Times New Roman"/>
                          <a:ea typeface="Times New Roman"/>
                        </a:rPr>
                        <a:t>7. Перечислена заработная плата работникам на их лицевые счета</a:t>
                      </a:r>
                    </a:p>
                  </a:txBody>
                  <a:tcPr marL="68580" marR="68580" marT="0" marB="0"/>
                </a:tc>
                <a:tc>
                  <a:txBody>
                    <a:bodyPr/>
                    <a:lstStyle/>
                    <a:p>
                      <a:pPr marR="179705" algn="ctr">
                        <a:lnSpc>
                          <a:spcPct val="115000"/>
                        </a:lnSpc>
                        <a:spcAft>
                          <a:spcPts val="0"/>
                        </a:spcAft>
                      </a:pPr>
                      <a:r>
                        <a:rPr lang="ru-RU" sz="1400">
                          <a:latin typeface="Times New Roman"/>
                          <a:ea typeface="Times New Roman"/>
                        </a:rPr>
                        <a:t>70</a:t>
                      </a:r>
                    </a:p>
                  </a:txBody>
                  <a:tcPr marL="68580" marR="68580" marT="0" marB="0"/>
                </a:tc>
                <a:tc>
                  <a:txBody>
                    <a:bodyPr/>
                    <a:lstStyle/>
                    <a:p>
                      <a:pPr marR="179705" algn="ctr">
                        <a:lnSpc>
                          <a:spcPct val="115000"/>
                        </a:lnSpc>
                        <a:spcAft>
                          <a:spcPts val="0"/>
                        </a:spcAft>
                      </a:pPr>
                      <a:r>
                        <a:rPr lang="ru-RU" sz="1400">
                          <a:latin typeface="Times New Roman"/>
                          <a:ea typeface="Times New Roman"/>
                        </a:rPr>
                        <a:t>51</a:t>
                      </a:r>
                    </a:p>
                  </a:txBody>
                  <a:tcPr marL="68580" marR="68580" marT="0" marB="0"/>
                </a:tc>
              </a:tr>
              <a:tr h="472091">
                <a:tc>
                  <a:txBody>
                    <a:bodyPr/>
                    <a:lstStyle/>
                    <a:p>
                      <a:pPr algn="just">
                        <a:lnSpc>
                          <a:spcPct val="115000"/>
                        </a:lnSpc>
                        <a:spcAft>
                          <a:spcPts val="0"/>
                        </a:spcAft>
                      </a:pPr>
                      <a:r>
                        <a:rPr lang="ru-RU" sz="1400">
                          <a:latin typeface="Times New Roman"/>
                          <a:ea typeface="Times New Roman"/>
                        </a:rPr>
                        <a:t>8. Выдана заработная плата из кассы</a:t>
                      </a:r>
                    </a:p>
                  </a:txBody>
                  <a:tcPr marL="68580" marR="68580" marT="0" marB="0"/>
                </a:tc>
                <a:tc>
                  <a:txBody>
                    <a:bodyPr/>
                    <a:lstStyle/>
                    <a:p>
                      <a:pPr marR="179705" algn="ctr">
                        <a:lnSpc>
                          <a:spcPct val="115000"/>
                        </a:lnSpc>
                        <a:spcAft>
                          <a:spcPts val="0"/>
                        </a:spcAft>
                      </a:pPr>
                      <a:r>
                        <a:rPr lang="ru-RU" sz="1400" dirty="0">
                          <a:latin typeface="Times New Roman"/>
                          <a:ea typeface="Times New Roman"/>
                        </a:rPr>
                        <a:t>70</a:t>
                      </a:r>
                    </a:p>
                  </a:txBody>
                  <a:tcPr marL="68580" marR="68580" marT="0" marB="0"/>
                </a:tc>
                <a:tc>
                  <a:txBody>
                    <a:bodyPr/>
                    <a:lstStyle/>
                    <a:p>
                      <a:pPr marR="179705" algn="ctr">
                        <a:lnSpc>
                          <a:spcPct val="115000"/>
                        </a:lnSpc>
                        <a:spcAft>
                          <a:spcPts val="0"/>
                        </a:spcAft>
                      </a:pPr>
                      <a:r>
                        <a:rPr lang="ru-RU" sz="1400">
                          <a:latin typeface="Times New Roman"/>
                          <a:ea typeface="Times New Roman"/>
                        </a:rPr>
                        <a:t>50.1</a:t>
                      </a:r>
                    </a:p>
                  </a:txBody>
                  <a:tcPr marL="68580" marR="68580" marT="0" marB="0"/>
                </a:tc>
              </a:tr>
              <a:tr h="1824786">
                <a:tc>
                  <a:txBody>
                    <a:bodyPr/>
                    <a:lstStyle/>
                    <a:p>
                      <a:pPr algn="just">
                        <a:lnSpc>
                          <a:spcPct val="115000"/>
                        </a:lnSpc>
                        <a:spcAft>
                          <a:spcPts val="0"/>
                        </a:spcAft>
                      </a:pPr>
                      <a:r>
                        <a:rPr lang="ru-RU" sz="1400">
                          <a:latin typeface="Times New Roman"/>
                          <a:ea typeface="Times New Roman"/>
                        </a:rPr>
                        <a:t>9.Депонирована не выданная в срок из кассы заработная плата:</a:t>
                      </a:r>
                    </a:p>
                    <a:p>
                      <a:pPr marL="21590" indent="90170" algn="just">
                        <a:lnSpc>
                          <a:spcPct val="115000"/>
                        </a:lnSpc>
                        <a:spcAft>
                          <a:spcPts val="0"/>
                        </a:spcAft>
                      </a:pPr>
                      <a:r>
                        <a:rPr lang="ru-RU" sz="1400">
                          <a:latin typeface="Times New Roman"/>
                          <a:ea typeface="Times New Roman"/>
                        </a:rPr>
                        <a:t>а) депонирована не выданная заработная плата;</a:t>
                      </a:r>
                    </a:p>
                    <a:p>
                      <a:pPr marL="21590" indent="90170" algn="just">
                        <a:lnSpc>
                          <a:spcPct val="115000"/>
                        </a:lnSpc>
                        <a:spcAft>
                          <a:spcPts val="0"/>
                        </a:spcAft>
                      </a:pPr>
                      <a:r>
                        <a:rPr lang="ru-RU" sz="1400">
                          <a:latin typeface="Times New Roman"/>
                          <a:ea typeface="Times New Roman"/>
                        </a:rPr>
                        <a:t>б) сумма депонированной заработная плата возвращена из кассы на расчетный счет</a:t>
                      </a: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70</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51</a:t>
                      </a:r>
                      <a:endParaRPr lang="ru-RU" sz="1400" dirty="0">
                        <a:latin typeface="Times New Roman"/>
                        <a:ea typeface="Times New Roman"/>
                      </a:endParaRPr>
                    </a:p>
                  </a:txBody>
                  <a:tcPr marL="68580" marR="68580" marT="0" marB="0"/>
                </a:tc>
                <a:tc>
                  <a:txBody>
                    <a:bodyPr/>
                    <a:lstStyle/>
                    <a:p>
                      <a:pPr marR="179705" algn="ctr">
                        <a:lnSpc>
                          <a:spcPct val="115000"/>
                        </a:lnSpc>
                        <a:spcAft>
                          <a:spcPts val="0"/>
                        </a:spcAft>
                      </a:pPr>
                      <a:endParaRPr lang="ru-RU" sz="1400" dirty="0">
                        <a:latin typeface="Times New Roman"/>
                        <a:ea typeface="Times New Roman"/>
                      </a:endParaRPr>
                    </a:p>
                    <a:p>
                      <a:pPr marR="179705" algn="ctr">
                        <a:lnSpc>
                          <a:spcPct val="115000"/>
                        </a:lnSpc>
                        <a:spcAft>
                          <a:spcPts val="0"/>
                        </a:spcAft>
                      </a:pPr>
                      <a:endParaRPr lang="ru-RU" sz="1400" dirty="0" smtClean="0">
                        <a:latin typeface="Times New Roman"/>
                        <a:ea typeface="Times New Roman"/>
                      </a:endParaRPr>
                    </a:p>
                    <a:p>
                      <a:pPr marR="179705" algn="ctr">
                        <a:lnSpc>
                          <a:spcPct val="115000"/>
                        </a:lnSpc>
                        <a:spcAft>
                          <a:spcPts val="0"/>
                        </a:spcAft>
                      </a:pPr>
                      <a:r>
                        <a:rPr lang="ru-RU" sz="1400" dirty="0" smtClean="0">
                          <a:latin typeface="Times New Roman"/>
                          <a:ea typeface="Times New Roman"/>
                        </a:rPr>
                        <a:t>76</a:t>
                      </a:r>
                      <a:endParaRPr lang="ru-RU" sz="1400" dirty="0">
                        <a:latin typeface="Times New Roman"/>
                        <a:ea typeface="Times New Roman"/>
                      </a:endParaRPr>
                    </a:p>
                    <a:p>
                      <a:pPr marR="179705" algn="ctr">
                        <a:lnSpc>
                          <a:spcPct val="115000"/>
                        </a:lnSpc>
                        <a:spcAft>
                          <a:spcPts val="0"/>
                        </a:spcAft>
                      </a:pPr>
                      <a:r>
                        <a:rPr lang="ru-RU" sz="1400" dirty="0" smtClean="0">
                          <a:latin typeface="Times New Roman"/>
                          <a:ea typeface="Times New Roman"/>
                        </a:rPr>
                        <a:t>50.1</a:t>
                      </a:r>
                      <a:endParaRPr lang="ru-RU" sz="1400" dirty="0">
                        <a:latin typeface="Times New Roman"/>
                        <a:ea typeface="Times New Roman"/>
                      </a:endParaRPr>
                    </a:p>
                  </a:txBody>
                  <a:tcPr marL="68580" marR="68580" marT="0" marB="0"/>
                </a:tc>
              </a:tr>
              <a:tr h="1070513">
                <a:tc>
                  <a:txBody>
                    <a:bodyPr/>
                    <a:lstStyle/>
                    <a:p>
                      <a:pPr algn="just">
                        <a:lnSpc>
                          <a:spcPct val="115000"/>
                        </a:lnSpc>
                        <a:spcAft>
                          <a:spcPts val="0"/>
                        </a:spcAft>
                      </a:pPr>
                      <a:r>
                        <a:rPr lang="ru-RU" sz="1400" dirty="0">
                          <a:latin typeface="Times New Roman"/>
                          <a:ea typeface="Times New Roman"/>
                        </a:rPr>
                        <a:t>10. Выдана из кассы депонированная заработная плата.</a:t>
                      </a:r>
                    </a:p>
                  </a:txBody>
                  <a:tcPr marL="68580" marR="68580" marT="0" marB="0"/>
                </a:tc>
                <a:tc>
                  <a:txBody>
                    <a:bodyPr/>
                    <a:lstStyle/>
                    <a:p>
                      <a:pPr marR="179705" algn="ctr">
                        <a:lnSpc>
                          <a:spcPct val="115000"/>
                        </a:lnSpc>
                        <a:spcAft>
                          <a:spcPts val="0"/>
                        </a:spcAft>
                      </a:pPr>
                      <a:r>
                        <a:rPr lang="ru-RU" sz="1400" dirty="0">
                          <a:latin typeface="Times New Roman"/>
                          <a:ea typeface="Times New Roman"/>
                        </a:rPr>
                        <a:t>76</a:t>
                      </a:r>
                    </a:p>
                  </a:txBody>
                  <a:tcPr marL="68580" marR="68580" marT="0" marB="0"/>
                </a:tc>
                <a:tc>
                  <a:txBody>
                    <a:bodyPr/>
                    <a:lstStyle/>
                    <a:p>
                      <a:pPr marR="179705" algn="ctr">
                        <a:lnSpc>
                          <a:spcPct val="115000"/>
                        </a:lnSpc>
                        <a:spcAft>
                          <a:spcPts val="0"/>
                        </a:spcAft>
                      </a:pPr>
                      <a:r>
                        <a:rPr lang="ru-RU" sz="1400" dirty="0">
                          <a:latin typeface="Times New Roman"/>
                          <a:ea typeface="Times New Roman"/>
                        </a:rPr>
                        <a:t>50.1</a:t>
                      </a:r>
                    </a:p>
                  </a:txBody>
                  <a:tcPr marL="68580" marR="68580" marT="0" marB="0"/>
                </a:tc>
              </a:tr>
            </a:tbl>
          </a:graphicData>
        </a:graphic>
      </p:graphicFrame>
    </p:spTree>
  </p:cSld>
  <p:clrMapOvr>
    <a:masterClrMapping/>
  </p:clrMapOvr>
</p:sld>
</file>

<file path=ppt/slides/slide5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buNone/>
            </a:pPr>
            <a:r>
              <a:rPr lang="ru-RU" sz="2800" dirty="0" smtClean="0">
                <a:latin typeface="Times New Roman" pitchFamily="18" charset="0"/>
                <a:cs typeface="Times New Roman" pitchFamily="18" charset="0"/>
              </a:rPr>
              <a:t>Аналитический учет расчетов по оплате труда ведется на лицевых счетах работников (Т-54(а)) и в расчетных и расчетно-платежных ведомостях. В целом по предприятию составляется свод начисленной заработной платы по составу и категориям работников. Эти данные необходимы для записи по синтетическим счетам, а так же для контроля за фондом заработной платы и для составления отчетности.</a:t>
            </a:r>
          </a:p>
          <a:p>
            <a:pPr>
              <a:buNone/>
            </a:pPr>
            <a:r>
              <a:rPr lang="ru-RU" sz="2800" dirty="0" smtClean="0">
                <a:latin typeface="Times New Roman" pitchFamily="18" charset="0"/>
                <a:cs typeface="Times New Roman" pitchFamily="18" charset="0"/>
              </a:rPr>
              <a:t>Порядок составления расчетных и расчетно-платежных ведомостей см. в Постановлении Госкомстата РФ «Об утверждении унифицированных форм первичной учетной документации по учету труда и его оплаты» от 05.01.2004 г. № 1.</a:t>
            </a:r>
          </a:p>
          <a:p>
            <a:endParaRPr lang="ru-RU" dirty="0"/>
          </a:p>
        </p:txBody>
      </p:sp>
    </p:spTree>
  </p:cSld>
  <p:clrMapOvr>
    <a:masterClrMapping/>
  </p:clrMapOvr>
</p:sld>
</file>

<file path=ppt/slides/slide5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7.Учет расчетов по социальному страхованию и обеспечению.</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251520" y="1052736"/>
            <a:ext cx="8686800" cy="5421216"/>
          </a:xfrm>
        </p:spPr>
        <p:txBody>
          <a:bodyPr>
            <a:normAutofit fontScale="77500" lnSpcReduction="20000"/>
          </a:bodyPr>
          <a:lstStyle/>
          <a:p>
            <a:pPr>
              <a:buNone/>
            </a:pPr>
            <a:r>
              <a:rPr lang="ru-RU" dirty="0" smtClean="0">
                <a:latin typeface="Times New Roman" pitchFamily="18" charset="0"/>
                <a:cs typeface="Times New Roman" pitchFamily="18" charset="0"/>
              </a:rPr>
              <a:t>Основным нормативным документом, регулирующим порядок расчета и уплаты страховых взносов в государственные внебюджетные фонды является Федеральный закон «О страховых взносах в пенсионный фонд РФ, фонд социального страхования РФ, федеральный фонд обязательного медицинского страхования и территориальные фонды обязательного медицинского страхования» от 24.07.2009 г. № 212-ФЗ, в ред. от 18.07.2011 г. № 234-ФЗ. В соответствии с Федеральным законом № 212-ФЗ плательщиками страховых взносов являются:</a:t>
            </a:r>
          </a:p>
          <a:p>
            <a:r>
              <a:rPr lang="ru-RU" dirty="0" smtClean="0">
                <a:latin typeface="Times New Roman" pitchFamily="18" charset="0"/>
                <a:cs typeface="Times New Roman" pitchFamily="18" charset="0"/>
              </a:rPr>
              <a:t>Лица, производящие выплаты и иные вознаграждения физическим лицам (организация, индивидуальные предприниматели и физические лица, не признаваемые индивидуальными предпринимателями).</a:t>
            </a:r>
          </a:p>
          <a:p>
            <a:r>
              <a:rPr lang="ru-RU" dirty="0" smtClean="0">
                <a:latin typeface="Times New Roman" pitchFamily="18" charset="0"/>
                <a:cs typeface="Times New Roman" pitchFamily="18" charset="0"/>
              </a:rPr>
              <a:t>Индивидуальные предприниматели, адвокаты и нотариусы, занимающиеся частной практикой.</a:t>
            </a:r>
          </a:p>
          <a:p>
            <a:pPr>
              <a:buNone/>
            </a:pPr>
            <a:r>
              <a:rPr lang="ru-RU" dirty="0" smtClean="0">
                <a:latin typeface="Times New Roman" pitchFamily="18" charset="0"/>
                <a:cs typeface="Times New Roman" pitchFamily="18" charset="0"/>
              </a:rPr>
              <a:t>Объектом обложения страховыми взносами признаются выплаты и иные вознаграждения, начисляемые плательщиками страховых взносов в пользу физических лиц по трудовым и гражданско-правовым договорам, предметом которых являются выполнение работ и оказание услуг, а так же по договорам авторского заказа, договорам об отчуждении исключительного права на произведения науки литературы и искусства, издательским лицензионным договором, лицензионным договором по предоставлению права использования, произведения науки, литературы и искусства.</a:t>
            </a:r>
          </a:p>
          <a:p>
            <a:endParaRPr lang="ru-RU" dirty="0"/>
          </a:p>
        </p:txBody>
      </p:sp>
    </p:spTree>
  </p:cSld>
  <p:clrMapOvr>
    <a:masterClrMapping/>
  </p:clrMapOvr>
</p:sld>
</file>

<file path=ppt/slides/slide5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Для начисления страховых взносов определяется база для каждого физического лица в сумме, не превышающей 512 тыс. р. нарастающим итогом с начала года. С суммы, превышающей 512 тыс. р. страховые взносы не начисляются. Расчетным периодом является календарный год, а отчетный период – 1 квартал, 1 полугодие, 9 месяцев, календарный год. Уплата авансовых платежей по страховым взносам производится ежемесячно не позднее 15 числа следующего месяца.</a:t>
            </a:r>
          </a:p>
          <a:p>
            <a:pPr algn="just">
              <a:buNone/>
            </a:pPr>
            <a:r>
              <a:rPr lang="ru-RU" dirty="0" smtClean="0">
                <a:latin typeface="Times New Roman" pitchFamily="18" charset="0"/>
                <a:cs typeface="Times New Roman" pitchFamily="18" charset="0"/>
              </a:rPr>
              <a:t>ПФ РФ – 22 %, в том числе для лиц 1966 года рождения и старше все 22 % идут на финансирование страховой части пенсии; для лиц 67 года рождения и моложе 16 % идет на финансирование страховой части пенсии и 6% на финансирование накопительной части пенсии.</a:t>
            </a:r>
          </a:p>
          <a:p>
            <a:pPr algn="just">
              <a:buNone/>
            </a:pPr>
            <a:r>
              <a:rPr lang="ru-RU" dirty="0" smtClean="0">
                <a:latin typeface="Times New Roman" pitchFamily="18" charset="0"/>
                <a:cs typeface="Times New Roman" pitchFamily="18" charset="0"/>
              </a:rPr>
              <a:t>ФСС РФ – 2,9 %.</a:t>
            </a:r>
          </a:p>
          <a:p>
            <a:pPr algn="just">
              <a:buNone/>
            </a:pPr>
            <a:r>
              <a:rPr lang="ru-RU" dirty="0" smtClean="0">
                <a:latin typeface="Times New Roman" pitchFamily="18" charset="0"/>
                <a:cs typeface="Times New Roman" pitchFamily="18" charset="0"/>
              </a:rPr>
              <a:t>ФФОМС РФ – 5,1 %.</a:t>
            </a:r>
          </a:p>
          <a:p>
            <a:pPr algn="just">
              <a:buNone/>
            </a:pPr>
            <a:r>
              <a:rPr lang="ru-RU" dirty="0" smtClean="0">
                <a:latin typeface="Times New Roman" pitchFamily="18" charset="0"/>
                <a:cs typeface="Times New Roman" pitchFamily="18" charset="0"/>
              </a:rPr>
              <a:t>С 01.01.2011 г. по указанным ставкам уплачивают страховые взносы так же плательщики ЕНВД и плательщики единого налога по упрощенной системе налогообложения. </a:t>
            </a:r>
          </a:p>
          <a:p>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lnSpcReduction="10000"/>
          </a:bodyPr>
          <a:lstStyle/>
          <a:p>
            <a:pPr algn="just">
              <a:buNone/>
            </a:pPr>
            <a:r>
              <a:rPr lang="ru-RU" sz="2800" i="1" dirty="0" smtClean="0"/>
              <a:t>		Учредительный договор </a:t>
            </a:r>
            <a:r>
              <a:rPr lang="ru-RU" sz="2800" dirty="0" smtClean="0"/>
              <a:t>фиксирует цели и задачи учредителей хозяйственного объединения и определяет следующие положения: </a:t>
            </a:r>
          </a:p>
          <a:p>
            <a:pPr lvl="0" algn="just"/>
            <a:r>
              <a:rPr lang="ru-RU" sz="2800" dirty="0" smtClean="0"/>
              <a:t>порядок совместной деятельности по созданию объединения; </a:t>
            </a:r>
          </a:p>
          <a:p>
            <a:pPr lvl="0" algn="just"/>
            <a:r>
              <a:rPr lang="ru-RU" sz="2800" dirty="0" smtClean="0"/>
              <a:t>условия передачи имущества учредителей в собственность и ведение объединения; </a:t>
            </a:r>
          </a:p>
          <a:p>
            <a:pPr lvl="0" algn="just"/>
            <a:r>
              <a:rPr lang="ru-RU" sz="2800" dirty="0" smtClean="0"/>
              <a:t>порядок участия учредителей в деятельности объединения;</a:t>
            </a:r>
          </a:p>
          <a:p>
            <a:pPr lvl="0" algn="just"/>
            <a:r>
              <a:rPr lang="ru-RU" sz="2800" dirty="0" smtClean="0"/>
              <a:t>органы управления хозяйственным объединением; </a:t>
            </a:r>
          </a:p>
          <a:p>
            <a:pPr lvl="0" algn="just"/>
            <a:r>
              <a:rPr lang="ru-RU" sz="2800" dirty="0" smtClean="0"/>
              <a:t>условия и очередность распределения прибыли и убытков между учредителями; </a:t>
            </a:r>
          </a:p>
          <a:p>
            <a:pPr lvl="0" algn="just"/>
            <a:r>
              <a:rPr lang="ru-RU" sz="2800" dirty="0" smtClean="0"/>
              <a:t>правила вступления новых членов в состав объединения и выхода из него действующих. </a:t>
            </a:r>
          </a:p>
          <a:p>
            <a:endParaRPr lang="ru-RU" dirty="0"/>
          </a:p>
        </p:txBody>
      </p:sp>
    </p:spTree>
  </p:cSld>
  <p:clrMapOvr>
    <a:masterClrMapping/>
  </p:clrMapOvr>
</p:sld>
</file>

<file path=ppt/slides/slide5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Плательщики страховых взносов, указанные во 2 пункте, т.е. индивидуальные предприниматели, адвокаты и нотариусы, занимающиеся частной практикой, уплачивают страховые взносы в пенсионный фонд и фонды ОМС, исходя из стоимости страхового года (МРОТ*12). </a:t>
            </a:r>
          </a:p>
          <a:p>
            <a:pPr algn="just">
              <a:buNone/>
            </a:pPr>
            <a:r>
              <a:rPr lang="ru-RU" dirty="0" smtClean="0">
                <a:latin typeface="Times New Roman" pitchFamily="18" charset="0"/>
                <a:cs typeface="Times New Roman" pitchFamily="18" charset="0"/>
              </a:rPr>
              <a:t>Кроме страховых взносов, предусмотренных законом № 212-ФЗ, с суммы заработной платы, начисляемой работникам, необходимо уплачивать страховые взносы, начисляемые на обязательное социальное страхование от несчастных случаев на производстве и профессиональных заболеваний в соответствии с Федеральным законом «Об обязательном социальном страховании от несчастных случаев и профессиональных заболеваний» от 24.07.1998 г. № 125-ФЗ, в ред. от 21.07.2007 г. № 183-ФЗ.</a:t>
            </a:r>
          </a:p>
          <a:p>
            <a:pPr algn="just">
              <a:buNone/>
            </a:pPr>
            <a:r>
              <a:rPr lang="ru-RU" dirty="0" smtClean="0">
                <a:latin typeface="Times New Roman" pitchFamily="18" charset="0"/>
                <a:cs typeface="Times New Roman" pitchFamily="18" charset="0"/>
              </a:rPr>
              <a:t>В соответствии с законом № 125-ФЗ выделяют 32 класса профессионального риска и, соответственно, размер страховых взносов устанавливается от 0,2 % до 8 % для 32 класса профессионального риска.</a:t>
            </a:r>
          </a:p>
          <a:p>
            <a:endParaRPr lang="ru-RU" dirty="0"/>
          </a:p>
        </p:txBody>
      </p:sp>
    </p:spTree>
  </p:cSld>
  <p:clrMapOvr>
    <a:masterClrMapping/>
  </p:clrMapOvr>
</p:sld>
</file>

<file path=ppt/slides/slide5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fontScale="92500" lnSpcReduction="20000"/>
          </a:bodyPr>
          <a:lstStyle/>
          <a:p>
            <a:pPr algn="just"/>
            <a:r>
              <a:rPr lang="ru-RU" dirty="0" smtClean="0">
                <a:latin typeface="Times New Roman" pitchFamily="18" charset="0"/>
                <a:cs typeface="Times New Roman" pitchFamily="18" charset="0"/>
              </a:rPr>
              <a:t>Для расчетов по социальному страхованию и обеспечению используется </a:t>
            </a:r>
            <a:r>
              <a:rPr lang="ru-RU" i="1" dirty="0" smtClean="0">
                <a:latin typeface="Times New Roman" pitchFamily="18" charset="0"/>
                <a:cs typeface="Times New Roman" pitchFamily="18" charset="0"/>
              </a:rPr>
              <a:t>счет 69 </a:t>
            </a:r>
            <a:r>
              <a:rPr lang="ru-RU" dirty="0" smtClean="0">
                <a:latin typeface="Times New Roman" pitchFamily="18" charset="0"/>
                <a:cs typeface="Times New Roman" pitchFamily="18" charset="0"/>
              </a:rPr>
              <a:t>(пассивный, расчетный). К нему открываются субсчета:</a:t>
            </a:r>
          </a:p>
          <a:p>
            <a:pPr algn="just"/>
            <a:r>
              <a:rPr lang="ru-RU" b="1" i="1" dirty="0" smtClean="0">
                <a:latin typeface="Times New Roman" pitchFamily="18" charset="0"/>
                <a:cs typeface="Times New Roman" pitchFamily="18" charset="0"/>
              </a:rPr>
              <a:t>69.1 «Расчеты по социальному страхованию»;</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69.2 «Расчеты по пенсионному обеспечению»;</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69.2.1 «Страховая часть»;</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69.2.2 «Накопительная часть»;</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69.3 «Расчеты по обязательному медицинскому страхованию»;</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69.3.1 «ФФОМС РФ»;</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69.3.2 «ТФОМС РФ»;</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69.11 «Расчеты по социальному страхованию от несчастных случаев и профессиональных заболеваний».</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Начисление страховых взносов производится за счет тех же источников, к которым была отнесена заработная плата, т. е. при  начислении страховых взносов делаем проводку </a:t>
            </a:r>
            <a:r>
              <a:rPr lang="ru-RU" b="1" dirty="0" smtClean="0">
                <a:latin typeface="Times New Roman" pitchFamily="18" charset="0"/>
                <a:cs typeface="Times New Roman" pitchFamily="18" charset="0"/>
              </a:rPr>
              <a:t>Д-20, 23, 25, 26, 28, 29, 44   К-69.1, 69.2, 69.3, 69.11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Уплата страховых взносов отражается проводкой </a:t>
            </a:r>
            <a:r>
              <a:rPr lang="ru-RU" b="1" dirty="0" smtClean="0">
                <a:latin typeface="Times New Roman" pitchFamily="18" charset="0"/>
                <a:cs typeface="Times New Roman" pitchFamily="18" charset="0"/>
              </a:rPr>
              <a:t>Д-69.1, 69.2, 69.3, 69.11   К-51</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1143000"/>
          </a:xfrm>
        </p:spPr>
        <p:txBody>
          <a:bodyPr/>
          <a:lstStyle/>
          <a:p>
            <a:pPr algn="ctr"/>
            <a:r>
              <a:rPr lang="ru-RU" dirty="0" smtClean="0">
                <a:latin typeface="Times New Roman" pitchFamily="18" charset="0"/>
                <a:cs typeface="Times New Roman" pitchFamily="18" charset="0"/>
              </a:rPr>
              <a:t>Тема 15. УЧЕТ ТЕКУЩИХ РАСЧЕТНЫХ ОПЕРАЦИЙ</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124744"/>
            <a:ext cx="7931224" cy="5733256"/>
          </a:xfrm>
        </p:spPr>
        <p:txBody>
          <a:bodyPr>
            <a:normAutofit fontScale="92500" lnSpcReduction="20000"/>
          </a:bodyPr>
          <a:lstStyle/>
          <a:p>
            <a:pPr marL="457200" lvl="0" indent="-457200" algn="just">
              <a:buFont typeface="+mj-lt"/>
              <a:buAutoNum type="arabicPeriod"/>
            </a:pPr>
            <a:r>
              <a:rPr lang="ru-RU" b="1" dirty="0" smtClean="0">
                <a:latin typeface="Times New Roman" pitchFamily="18" charset="0"/>
                <a:cs typeface="Times New Roman" pitchFamily="18" charset="0"/>
              </a:rPr>
              <a:t>Понятие дебиторской и кредиторской задолженности. Сроки расчета исковой давности.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поставщиками и подрядчиками. </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покупателями и заказчиками.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использованием векселей.</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резервов по сомнительным долгам.</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бюджетом по налогам и сборам.</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персоналом по прочим операциям.</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учредителями и акционерами.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государственными и муниципальными органами.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разными дебиторами и кредиторами.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операций по доверительному управлению имуществом.</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расчетов с дочерними или зависимыми обществами.</a:t>
            </a:r>
            <a:endParaRPr lang="ru-RU" dirty="0" smtClean="0">
              <a:latin typeface="Times New Roman" pitchFamily="18" charset="0"/>
              <a:cs typeface="Times New Roman" pitchFamily="18" charset="0"/>
            </a:endParaRPr>
          </a:p>
          <a:p>
            <a:pPr marL="457200" lvl="0" indent="-457200" algn="just">
              <a:buFont typeface="+mj-lt"/>
              <a:buAutoNum type="arabicPeriod"/>
            </a:pPr>
            <a:r>
              <a:rPr lang="ru-RU" b="1" dirty="0" smtClean="0">
                <a:latin typeface="Times New Roman" pitchFamily="18" charset="0"/>
                <a:cs typeface="Times New Roman" pitchFamily="18" charset="0"/>
              </a:rPr>
              <a:t>Учет внутрихозяйственных</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расчетов.</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5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7467600" cy="1143000"/>
          </a:xfrm>
        </p:spPr>
        <p:txBody>
          <a:bodyPr>
            <a:normAutofit fontScale="90000"/>
          </a:bodyPr>
          <a:lstStyle/>
          <a:p>
            <a:pPr lvl="0" algn="ctr"/>
            <a:r>
              <a:rPr lang="ru-RU" b="1" dirty="0" smtClean="0">
                <a:latin typeface="Times New Roman" pitchFamily="18" charset="0"/>
                <a:cs typeface="Times New Roman" pitchFamily="18" charset="0"/>
              </a:rPr>
              <a:t>1.Понятие дебиторской и кредиторской задолженности. Сроки расчета исковой давности.</a:t>
            </a:r>
            <a:r>
              <a:rPr lang="ru-RU" b="1" dirty="0" smtClean="0"/>
              <a:t/>
            </a:r>
            <a:br>
              <a:rPr lang="ru-RU" b="1" dirty="0" smtClean="0"/>
            </a:br>
            <a:endParaRPr lang="ru-RU" dirty="0"/>
          </a:p>
        </p:txBody>
      </p:sp>
      <p:sp>
        <p:nvSpPr>
          <p:cNvPr id="3" name="Содержимое 2"/>
          <p:cNvSpPr>
            <a:spLocks noGrp="1"/>
          </p:cNvSpPr>
          <p:nvPr>
            <p:ph sz="quarter" idx="1"/>
          </p:nvPr>
        </p:nvSpPr>
        <p:spPr>
          <a:xfrm>
            <a:off x="395536" y="1412776"/>
            <a:ext cx="7920880" cy="5661248"/>
          </a:xfrm>
        </p:spPr>
        <p:txBody>
          <a:bodyPr>
            <a:normAutofit/>
          </a:bodyPr>
          <a:lstStyle/>
          <a:p>
            <a:pPr algn="just">
              <a:buNone/>
            </a:pPr>
            <a:r>
              <a:rPr lang="ru-RU" dirty="0" smtClean="0">
                <a:latin typeface="Times New Roman" pitchFamily="18" charset="0"/>
                <a:cs typeface="Times New Roman" pitchFamily="18" charset="0"/>
              </a:rPr>
              <a:t>Под дебиторской задолженностью понимают задолженность других организаций, работников и физических лиц данной организации, в том числе задолженность покупателе за отгруженную им продукцию, задолженность подотчетных лиц по подотчетным суммам и др. Организации и лица, которые должны нашей организации, называются дебиторами. </a:t>
            </a:r>
          </a:p>
          <a:p>
            <a:pPr algn="just">
              <a:buNone/>
            </a:pPr>
            <a:r>
              <a:rPr lang="ru-RU" dirty="0" smtClean="0">
                <a:latin typeface="Times New Roman" pitchFamily="18" charset="0"/>
                <a:cs typeface="Times New Roman" pitchFamily="18" charset="0"/>
              </a:rPr>
              <a:t>Дебиторская задолженность учитывается на следующих </a:t>
            </a:r>
            <a:r>
              <a:rPr lang="ru-RU" i="1" dirty="0" smtClean="0">
                <a:latin typeface="Times New Roman" pitchFamily="18" charset="0"/>
                <a:cs typeface="Times New Roman" pitchFamily="18" charset="0"/>
              </a:rPr>
              <a:t>счетах 62, 76, 71, 73, 75.</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Кредиторской задолженностью называют задолженность данной организации другим организациям, работникам и физическим лицам, которых называют кредиторами. </a:t>
            </a:r>
          </a:p>
          <a:p>
            <a:endParaRPr lang="ru-RU" dirty="0"/>
          </a:p>
        </p:txBody>
      </p:sp>
    </p:spTree>
  </p:cSld>
  <p:clrMapOvr>
    <a:masterClrMapping/>
  </p:clrMapOvr>
</p:sld>
</file>

<file path=ppt/slides/slide5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Кредиторская задолженность учитывается на следующих </a:t>
            </a:r>
            <a:r>
              <a:rPr lang="ru-RU" i="1" dirty="0" smtClean="0">
                <a:latin typeface="Times New Roman" pitchFamily="18" charset="0"/>
                <a:cs typeface="Times New Roman" pitchFamily="18" charset="0"/>
              </a:rPr>
              <a:t>счетах 60, 76, 68, 69, 70, 71, 75.</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Для дебиторской и кредиторский задолженности установлен срок исковой давности 3 года. Он начинает исчисляться по окончании срока исполнения обязательств или с момента, когда у кредитора возникает право предъявить требование об исполнении обязательств.</a:t>
            </a:r>
          </a:p>
          <a:p>
            <a:pPr algn="just">
              <a:buNone/>
            </a:pPr>
            <a:r>
              <a:rPr lang="ru-RU" dirty="0" smtClean="0">
                <a:latin typeface="Times New Roman" pitchFamily="18" charset="0"/>
                <a:cs typeface="Times New Roman" pitchFamily="18" charset="0"/>
              </a:rPr>
              <a:t>По истечении срока исковой давности дебиторская и кредиторская задолженности подлежат списанию.</a:t>
            </a:r>
          </a:p>
          <a:p>
            <a:pPr algn="just">
              <a:buNone/>
            </a:pPr>
            <a:r>
              <a:rPr lang="ru-RU" dirty="0" smtClean="0">
                <a:latin typeface="Times New Roman" pitchFamily="18" charset="0"/>
                <a:cs typeface="Times New Roman" pitchFamily="18" charset="0"/>
              </a:rPr>
              <a:t>Дебиторская задолженность списывается на финансовый результат организации в составе прочих расходов или на уменьшение резерва по сомнительным долгам, если такой резерв создается.</a:t>
            </a:r>
          </a:p>
          <a:p>
            <a:pPr algn="just">
              <a:buNone/>
            </a:pPr>
            <a:r>
              <a:rPr lang="ru-RU" dirty="0" smtClean="0">
                <a:latin typeface="Times New Roman" pitchFamily="18" charset="0"/>
                <a:cs typeface="Times New Roman" pitchFamily="18" charset="0"/>
              </a:rPr>
              <a:t>Списание дебиторской задолженности оформляется записью </a:t>
            </a:r>
            <a:r>
              <a:rPr lang="ru-RU" b="1" dirty="0" smtClean="0">
                <a:latin typeface="Times New Roman" pitchFamily="18" charset="0"/>
                <a:cs typeface="Times New Roman" pitchFamily="18" charset="0"/>
              </a:rPr>
              <a:t>Д-91.1, 63   К-62, 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Списанная дебиторская задолженность не считается аннулированной. Она должна учитываться за балансом на </a:t>
            </a:r>
            <a:r>
              <a:rPr lang="ru-RU" i="1" dirty="0" smtClean="0">
                <a:latin typeface="Times New Roman" pitchFamily="18" charset="0"/>
                <a:cs typeface="Times New Roman" pitchFamily="18" charset="0"/>
              </a:rPr>
              <a:t>счете 007 «Списанная в убыток задолженность неплатежеспособных дебиторов»</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5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787208" cy="6213304"/>
          </a:xfrm>
        </p:spPr>
        <p:txBody>
          <a:bodyPr>
            <a:normAutofit fontScale="85000" lnSpcReduction="10000"/>
          </a:bodyPr>
          <a:lstStyle/>
          <a:p>
            <a:pPr algn="just">
              <a:buNone/>
            </a:pPr>
            <a:r>
              <a:rPr lang="ru-RU" dirty="0" smtClean="0">
                <a:latin typeface="Times New Roman" pitchFamily="18" charset="0"/>
                <a:cs typeface="Times New Roman" pitchFamily="18" charset="0"/>
              </a:rPr>
              <a:t>За балансом дебиторская задолженность учитывается в течение пяти лет с момента списания с баланса для наблюдения за возможностью ее взыскания в случае изменения имущественного положения должника.</a:t>
            </a:r>
          </a:p>
          <a:p>
            <a:pPr algn="just">
              <a:buNone/>
            </a:pPr>
            <a:r>
              <a:rPr lang="ru-RU" dirty="0" smtClean="0">
                <a:latin typeface="Times New Roman" pitchFamily="18" charset="0"/>
                <a:cs typeface="Times New Roman" pitchFamily="18" charset="0"/>
              </a:rPr>
              <a:t>При поступлении средств по ранее списанной дебиторской задолженности поступившая сумма относится на прочие доходы организации </a:t>
            </a:r>
            <a:r>
              <a:rPr lang="ru-RU" b="1" dirty="0" smtClean="0">
                <a:latin typeface="Times New Roman" pitchFamily="18" charset="0"/>
                <a:cs typeface="Times New Roman" pitchFamily="18" charset="0"/>
              </a:rPr>
              <a:t>Д-50, 51, 52   К-91.1</a:t>
            </a:r>
            <a:r>
              <a:rPr lang="ru-RU" dirty="0" smtClean="0">
                <a:latin typeface="Times New Roman" pitchFamily="18" charset="0"/>
                <a:cs typeface="Times New Roman" pitchFamily="18" charset="0"/>
              </a:rPr>
              <a:t>. Одновременно указанные суммы списываются с </a:t>
            </a:r>
            <a:r>
              <a:rPr lang="ru-RU" dirty="0" err="1" smtClean="0">
                <a:latin typeface="Times New Roman" pitchFamily="18" charset="0"/>
                <a:cs typeface="Times New Roman" pitchFamily="18" charset="0"/>
              </a:rPr>
              <a:t>забалансового</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счета 007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Кредиторская задолженность по истечении срока исковой давности списывается на финансовый результат организации в составе прочих доходов </a:t>
            </a:r>
            <a:r>
              <a:rPr lang="ru-RU" b="1" dirty="0" smtClean="0">
                <a:latin typeface="Times New Roman" pitchFamily="18" charset="0"/>
                <a:cs typeface="Times New Roman" pitchFamily="18" charset="0"/>
              </a:rPr>
              <a:t>Д-60, 76   К-91.1</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В настоящее время при осуществлении товарных операций могут применяться следующие формы безналичных расчетов в соответствии с положением ЦБ РФ №2П:</a:t>
            </a:r>
          </a:p>
          <a:p>
            <a:pPr marL="457200" lvl="0" indent="-457200" algn="just">
              <a:buFont typeface="+mj-lt"/>
              <a:buAutoNum type="arabicPeriod"/>
            </a:pPr>
            <a:r>
              <a:rPr lang="ru-RU" dirty="0" smtClean="0">
                <a:latin typeface="Times New Roman" pitchFamily="18" charset="0"/>
                <a:cs typeface="Times New Roman" pitchFamily="18" charset="0"/>
              </a:rPr>
              <a:t>Расчеты платежными поручениями. </a:t>
            </a:r>
          </a:p>
          <a:p>
            <a:pPr marL="457200" lvl="0" indent="-457200" algn="just">
              <a:buFont typeface="+mj-lt"/>
              <a:buAutoNum type="arabicPeriod"/>
            </a:pPr>
            <a:r>
              <a:rPr lang="ru-RU" dirty="0" smtClean="0">
                <a:latin typeface="Times New Roman" pitchFamily="18" charset="0"/>
                <a:cs typeface="Times New Roman" pitchFamily="18" charset="0"/>
              </a:rPr>
              <a:t>Расчеты по инкассо (могут осуществляться с использованием платежных требований или инкассовых поручений).</a:t>
            </a:r>
          </a:p>
          <a:p>
            <a:pPr marL="457200" lvl="0" indent="-457200" algn="just">
              <a:buFont typeface="+mj-lt"/>
              <a:buAutoNum type="arabicPeriod"/>
            </a:pPr>
            <a:r>
              <a:rPr lang="ru-RU" dirty="0" smtClean="0">
                <a:latin typeface="Times New Roman" pitchFamily="18" charset="0"/>
                <a:cs typeface="Times New Roman" pitchFamily="18" charset="0"/>
              </a:rPr>
              <a:t>Аккредитивная форма расчетов. </a:t>
            </a:r>
          </a:p>
          <a:p>
            <a:pPr marL="457200" lvl="0" indent="-457200" algn="just">
              <a:buFont typeface="+mj-lt"/>
              <a:buAutoNum type="arabicPeriod"/>
            </a:pPr>
            <a:r>
              <a:rPr lang="ru-RU" dirty="0" smtClean="0">
                <a:latin typeface="Times New Roman" pitchFamily="18" charset="0"/>
                <a:cs typeface="Times New Roman" pitchFamily="18" charset="0"/>
              </a:rPr>
              <a:t>Расчеты с использованием чеков.</a:t>
            </a:r>
          </a:p>
          <a:p>
            <a:pPr marL="457200" lvl="0" indent="-457200" algn="just">
              <a:buFont typeface="+mj-lt"/>
              <a:buAutoNum type="arabicPeriod"/>
            </a:pPr>
            <a:r>
              <a:rPr lang="ru-RU" dirty="0" smtClean="0">
                <a:latin typeface="Times New Roman" pitchFamily="18" charset="0"/>
                <a:cs typeface="Times New Roman" pitchFamily="18" charset="0"/>
              </a:rPr>
              <a:t>Расчеты с использованием векселей.</a:t>
            </a:r>
          </a:p>
          <a:p>
            <a:endParaRPr lang="ru-RU" dirty="0"/>
          </a:p>
        </p:txBody>
      </p:sp>
    </p:spTree>
  </p:cSld>
  <p:clrMapOvr>
    <a:masterClrMapping/>
  </p:clrMapOvr>
</p:sld>
</file>

<file path=ppt/slides/slide5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7467600" cy="1143000"/>
          </a:xfrm>
        </p:spPr>
        <p:txBody>
          <a:bodyPr>
            <a:normAutofit fontScale="90000"/>
          </a:bodyPr>
          <a:lstStyle/>
          <a:p>
            <a:pPr lvl="0" algn="ctr"/>
            <a:r>
              <a:rPr lang="ru-RU" b="1" dirty="0" smtClean="0">
                <a:latin typeface="Times New Roman" pitchFamily="18" charset="0"/>
                <a:cs typeface="Times New Roman" pitchFamily="18" charset="0"/>
              </a:rPr>
              <a:t>2.Учет расчетов с поставщиками и подрядчиками.</a:t>
            </a:r>
            <a:r>
              <a:rPr lang="ru-RU" b="1" dirty="0" smtClean="0"/>
              <a:t/>
            </a:r>
            <a:br>
              <a:rPr lang="ru-RU" b="1" dirty="0" smtClean="0"/>
            </a:br>
            <a:endParaRPr lang="ru-RU" dirty="0"/>
          </a:p>
        </p:txBody>
      </p:sp>
      <p:sp>
        <p:nvSpPr>
          <p:cNvPr id="3" name="Содержимое 2"/>
          <p:cNvSpPr>
            <a:spLocks noGrp="1"/>
          </p:cNvSpPr>
          <p:nvPr>
            <p:ph sz="quarter" idx="1"/>
          </p:nvPr>
        </p:nvSpPr>
        <p:spPr>
          <a:xfrm>
            <a:off x="0" y="836712"/>
            <a:ext cx="8964488" cy="5760640"/>
          </a:xfrm>
        </p:spPr>
        <p:txBody>
          <a:bodyPr>
            <a:noAutofit/>
          </a:bodyPr>
          <a:lstStyle/>
          <a:p>
            <a:pPr algn="just">
              <a:buNone/>
            </a:pPr>
            <a:r>
              <a:rPr lang="ru-RU" sz="1700" dirty="0" smtClean="0">
                <a:latin typeface="Times New Roman" pitchFamily="18" charset="0"/>
                <a:cs typeface="Times New Roman" pitchFamily="18" charset="0"/>
              </a:rPr>
              <a:t>К поставщикам и подрядчикам относятся организации, поставляющие товарно-материальные ценности, оказывающие различные виды услуг, выполняющие различные работы. Расчеты с поставщиками и подрядчиками учитываются на одноименном </a:t>
            </a:r>
            <a:r>
              <a:rPr lang="ru-RU" sz="1700" i="1" dirty="0" smtClean="0">
                <a:latin typeface="Times New Roman" pitchFamily="18" charset="0"/>
                <a:cs typeface="Times New Roman" pitchFamily="18" charset="0"/>
              </a:rPr>
              <a:t>счете 60</a:t>
            </a:r>
            <a:r>
              <a:rPr lang="ru-RU" sz="1700" dirty="0" smtClean="0">
                <a:latin typeface="Times New Roman" pitchFamily="18" charset="0"/>
                <a:cs typeface="Times New Roman" pitchFamily="18" charset="0"/>
              </a:rPr>
              <a:t>. К нему могут открываться субсчета:</a:t>
            </a:r>
          </a:p>
          <a:p>
            <a:pPr algn="just"/>
            <a:r>
              <a:rPr lang="ru-RU" sz="1700" dirty="0" smtClean="0">
                <a:latin typeface="Times New Roman" pitchFamily="18" charset="0"/>
                <a:cs typeface="Times New Roman" pitchFamily="18" charset="0"/>
              </a:rPr>
              <a:t>60.1 «Расчеты с поставщиками и подрядчиками»;</a:t>
            </a:r>
          </a:p>
          <a:p>
            <a:pPr algn="just"/>
            <a:r>
              <a:rPr lang="ru-RU" sz="1700" dirty="0" smtClean="0">
                <a:latin typeface="Times New Roman" pitchFamily="18" charset="0"/>
                <a:cs typeface="Times New Roman" pitchFamily="18" charset="0"/>
              </a:rPr>
              <a:t>60.2 «Расчеты по авансам выданным».</a:t>
            </a:r>
          </a:p>
          <a:p>
            <a:pPr algn="just">
              <a:buNone/>
            </a:pPr>
            <a:r>
              <a:rPr lang="ru-RU" sz="1700" dirty="0" smtClean="0">
                <a:latin typeface="Times New Roman" pitchFamily="18" charset="0"/>
                <a:cs typeface="Times New Roman" pitchFamily="18" charset="0"/>
              </a:rPr>
              <a:t>Порядок расчетов с поставщиками и подрядчиками см. в теме «Учет материально-производственных запасов», вопрос 4 «Учет расчетов с поставщиками». В настоящее время организации самостоятельно выбирают формы расчетов с поставщиками и подрядчиками. Счета, предъявленные поставщиками к оплате за отпущенные товарно-материальные ценности, выполненные работы и оказанные услуги отражают записью </a:t>
            </a:r>
            <a:r>
              <a:rPr lang="ru-RU" sz="1700" b="1" dirty="0" smtClean="0">
                <a:latin typeface="Times New Roman" pitchFamily="18" charset="0"/>
                <a:cs typeface="Times New Roman" pitchFamily="18" charset="0"/>
              </a:rPr>
              <a:t>Д-10, 15, 41, 20, 26, 29   К-60;</a:t>
            </a:r>
            <a:endParaRPr lang="ru-RU" sz="1700" dirty="0" smtClean="0">
              <a:latin typeface="Times New Roman" pitchFamily="18" charset="0"/>
              <a:cs typeface="Times New Roman" pitchFamily="18" charset="0"/>
            </a:endParaRPr>
          </a:p>
          <a:p>
            <a:pPr algn="just">
              <a:buNone/>
            </a:pPr>
            <a:r>
              <a:rPr lang="ru-RU" sz="1700" b="1" dirty="0" smtClean="0">
                <a:latin typeface="Times New Roman" pitchFamily="18" charset="0"/>
                <a:cs typeface="Times New Roman" pitchFamily="18" charset="0"/>
              </a:rPr>
              <a:t>Д-19   К-60 </a:t>
            </a:r>
            <a:r>
              <a:rPr lang="ru-RU" sz="1700" dirty="0" smtClean="0">
                <a:latin typeface="Times New Roman" pitchFamily="18" charset="0"/>
                <a:cs typeface="Times New Roman" pitchFamily="18" charset="0"/>
              </a:rPr>
              <a:t>отдельно отражается сумма НДС по предъявленным счетам. </a:t>
            </a:r>
          </a:p>
          <a:p>
            <a:pPr algn="just">
              <a:buNone/>
            </a:pPr>
            <a:r>
              <a:rPr lang="ru-RU" sz="1700" dirty="0" smtClean="0">
                <a:latin typeface="Times New Roman" pitchFamily="18" charset="0"/>
                <a:cs typeface="Times New Roman" pitchFamily="18" charset="0"/>
              </a:rPr>
              <a:t>При обнаружении недостач по поступившим ТМЦ, а так же в случае несоответствия цен и при арифметических ошибках возникают расчеты по претензиям </a:t>
            </a:r>
            <a:r>
              <a:rPr lang="ru-RU" sz="1700" b="1" dirty="0" smtClean="0">
                <a:latin typeface="Times New Roman" pitchFamily="18" charset="0"/>
                <a:cs typeface="Times New Roman" pitchFamily="18" charset="0"/>
              </a:rPr>
              <a:t>Д-76.2   К-60</a:t>
            </a:r>
            <a:r>
              <a:rPr lang="ru-RU" sz="1700" dirty="0" smtClean="0">
                <a:latin typeface="Times New Roman" pitchFamily="18" charset="0"/>
                <a:cs typeface="Times New Roman" pitchFamily="18" charset="0"/>
              </a:rPr>
              <a:t>.</a:t>
            </a:r>
          </a:p>
          <a:p>
            <a:pPr algn="just">
              <a:buNone/>
            </a:pPr>
            <a:r>
              <a:rPr lang="ru-RU" sz="1700" dirty="0" smtClean="0">
                <a:latin typeface="Times New Roman" pitchFamily="18" charset="0"/>
                <a:cs typeface="Times New Roman" pitchFamily="18" charset="0"/>
              </a:rPr>
              <a:t>Погашение задолженности перед поставщиками и подрядчиками отражаются следующей записью в зависимости от применяемой формы расчетов </a:t>
            </a:r>
            <a:r>
              <a:rPr lang="ru-RU" sz="1700" b="1" dirty="0" smtClean="0">
                <a:latin typeface="Times New Roman" pitchFamily="18" charset="0"/>
                <a:cs typeface="Times New Roman" pitchFamily="18" charset="0"/>
              </a:rPr>
              <a:t>Д-60   К-51, 52, 55, 66, 67</a:t>
            </a:r>
            <a:r>
              <a:rPr lang="ru-RU" sz="1700" dirty="0" smtClean="0">
                <a:latin typeface="Times New Roman" pitchFamily="18" charset="0"/>
                <a:cs typeface="Times New Roman" pitchFamily="18" charset="0"/>
              </a:rPr>
              <a:t>. Авансы, выдаваемые поставщикам под поставку ТМЦ, предстоящее выполнение работ и оказание услуг отражаются </a:t>
            </a:r>
            <a:r>
              <a:rPr lang="ru-RU" sz="1700" b="1" dirty="0" smtClean="0">
                <a:latin typeface="Times New Roman" pitchFamily="18" charset="0"/>
                <a:cs typeface="Times New Roman" pitchFamily="18" charset="0"/>
              </a:rPr>
              <a:t>Д-60.2   К-51, 52, 55</a:t>
            </a:r>
            <a:r>
              <a:rPr lang="ru-RU" sz="1700" dirty="0" smtClean="0">
                <a:latin typeface="Times New Roman" pitchFamily="18" charset="0"/>
                <a:cs typeface="Times New Roman" pitchFamily="18" charset="0"/>
              </a:rPr>
              <a:t>.</a:t>
            </a:r>
          </a:p>
          <a:p>
            <a:pPr algn="just">
              <a:buNone/>
            </a:pPr>
            <a:r>
              <a:rPr lang="ru-RU" sz="1700" dirty="0" smtClean="0">
                <a:latin typeface="Times New Roman" pitchFamily="18" charset="0"/>
                <a:cs typeface="Times New Roman" pitchFamily="18" charset="0"/>
              </a:rPr>
              <a:t>При зачете ранее выданных авансов в счет оплаты за поступившие ТМЦ делают записи </a:t>
            </a:r>
            <a:r>
              <a:rPr lang="ru-RU" sz="1700" b="1" dirty="0" smtClean="0">
                <a:latin typeface="Times New Roman" pitchFamily="18" charset="0"/>
                <a:cs typeface="Times New Roman" pitchFamily="18" charset="0"/>
              </a:rPr>
              <a:t>Д-60.1   К-60.2</a:t>
            </a:r>
            <a:r>
              <a:rPr lang="ru-RU" sz="1700" dirty="0" smtClean="0">
                <a:latin typeface="Times New Roman" pitchFamily="18" charset="0"/>
                <a:cs typeface="Times New Roman" pitchFamily="18" charset="0"/>
              </a:rPr>
              <a:t>.</a:t>
            </a:r>
          </a:p>
        </p:txBody>
      </p:sp>
    </p:spTree>
  </p:cSld>
  <p:clrMapOvr>
    <a:masterClrMapping/>
  </p:clrMapOvr>
</p:sld>
</file>

<file path=ppt/slides/slide5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15416"/>
            <a:ext cx="7467600" cy="1143000"/>
          </a:xfrm>
        </p:spPr>
        <p:txBody>
          <a:bodyPr>
            <a:normAutofit/>
          </a:bodyPr>
          <a:lstStyle/>
          <a:p>
            <a:pPr algn="ctr"/>
            <a:r>
              <a:rPr lang="ru-RU" sz="2800" b="1" dirty="0" smtClean="0">
                <a:latin typeface="Times New Roman" pitchFamily="18" charset="0"/>
                <a:cs typeface="Times New Roman" pitchFamily="18" charset="0"/>
              </a:rPr>
              <a:t>3.Учет расчетов с покупателями и заказчиками</a:t>
            </a:r>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836712"/>
            <a:ext cx="7776864" cy="5521824"/>
          </a:xfrm>
        </p:spPr>
        <p:txBody>
          <a:bodyPr>
            <a:normAutofit fontScale="92500"/>
          </a:bodyPr>
          <a:lstStyle/>
          <a:p>
            <a:pPr algn="just">
              <a:buNone/>
            </a:pPr>
            <a:r>
              <a:rPr lang="ru-RU" dirty="0" smtClean="0">
                <a:latin typeface="Times New Roman" pitchFamily="18" charset="0"/>
                <a:cs typeface="Times New Roman" pitchFamily="18" charset="0"/>
              </a:rPr>
              <a:t>Для учета расчетов с покупателями и заказчиками используется одноименный </a:t>
            </a:r>
            <a:r>
              <a:rPr lang="ru-RU" i="1" dirty="0" smtClean="0">
                <a:latin typeface="Times New Roman" pitchFamily="18" charset="0"/>
                <a:cs typeface="Times New Roman" pitchFamily="18" charset="0"/>
              </a:rPr>
              <a:t>счет 62</a:t>
            </a:r>
            <a:r>
              <a:rPr lang="ru-RU" dirty="0" smtClean="0">
                <a:latin typeface="Times New Roman" pitchFamily="18" charset="0"/>
                <a:cs typeface="Times New Roman" pitchFamily="18" charset="0"/>
              </a:rPr>
              <a:t>. К нему могут открываться субсчета:</a:t>
            </a:r>
          </a:p>
          <a:p>
            <a:pPr algn="just">
              <a:buNone/>
            </a:pPr>
            <a:r>
              <a:rPr lang="ru-RU" dirty="0" smtClean="0">
                <a:latin typeface="Times New Roman" pitchFamily="18" charset="0"/>
                <a:cs typeface="Times New Roman" pitchFamily="18" charset="0"/>
              </a:rPr>
              <a:t>1 «Расчеты с покупателями и заказчиками»;</a:t>
            </a:r>
          </a:p>
          <a:p>
            <a:pPr algn="just">
              <a:buNone/>
            </a:pPr>
            <a:r>
              <a:rPr lang="ru-RU" dirty="0" smtClean="0">
                <a:latin typeface="Times New Roman" pitchFamily="18" charset="0"/>
                <a:cs typeface="Times New Roman" pitchFamily="18" charset="0"/>
              </a:rPr>
              <a:t>2 «Расчеты по авансам полученным».</a:t>
            </a:r>
          </a:p>
          <a:p>
            <a:pPr algn="just">
              <a:buNone/>
            </a:pPr>
            <a:r>
              <a:rPr lang="ru-RU" dirty="0" smtClean="0">
                <a:latin typeface="Times New Roman" pitchFamily="18" charset="0"/>
                <a:cs typeface="Times New Roman" pitchFamily="18" charset="0"/>
              </a:rPr>
              <a:t>Порядок расчетов с покупателями и заказчиками смотреть в теме «Учет готовой продукции и операции по ее продаже» вопрос «Учет продажи продукции». </a:t>
            </a:r>
          </a:p>
          <a:p>
            <a:pPr algn="just">
              <a:buNone/>
            </a:pPr>
            <a:r>
              <a:rPr lang="ru-RU" dirty="0" smtClean="0">
                <a:latin typeface="Times New Roman" pitchFamily="18" charset="0"/>
                <a:cs typeface="Times New Roman" pitchFamily="18" charset="0"/>
              </a:rPr>
              <a:t>На сумму счетов, выставленных покупателям и заказчикам за отгруженную продукцию, выполненные работы и оказанные услуги (с учетом НДС) делают запись </a:t>
            </a:r>
            <a:r>
              <a:rPr lang="ru-RU" b="1" dirty="0" smtClean="0">
                <a:latin typeface="Times New Roman" pitchFamily="18" charset="0"/>
                <a:cs typeface="Times New Roman" pitchFamily="18" charset="0"/>
              </a:rPr>
              <a:t>Д-62.1   К-90.1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погашении покупателями и заказчиками задолженности за отгруженную продукцию, выполненные работы и оказанные услугу делают запись </a:t>
            </a:r>
            <a:r>
              <a:rPr lang="ru-RU" b="1" dirty="0" smtClean="0">
                <a:latin typeface="Times New Roman" pitchFamily="18" charset="0"/>
                <a:cs typeface="Times New Roman" pitchFamily="18" charset="0"/>
              </a:rPr>
              <a:t>Д-51, 52   К-61.1</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147248" cy="6285312"/>
          </a:xfrm>
        </p:spPr>
        <p:txBody>
          <a:bodyPr>
            <a:normAutofit lnSpcReduction="10000"/>
          </a:bodyPr>
          <a:lstStyle/>
          <a:p>
            <a:pPr algn="just">
              <a:buNone/>
            </a:pPr>
            <a:r>
              <a:rPr lang="ru-RU" dirty="0" smtClean="0">
                <a:latin typeface="Times New Roman" pitchFamily="18" charset="0"/>
                <a:cs typeface="Times New Roman" pitchFamily="18" charset="0"/>
              </a:rPr>
              <a:t>При продаже амортизируемого имущества (основных средств, нематериальных активов), а так же иного имущества (материалы, ценные бумаги) на суммы предъявленные покупателям к оплате делают запись </a:t>
            </a:r>
            <a:r>
              <a:rPr lang="ru-RU" b="1" dirty="0" smtClean="0">
                <a:latin typeface="Times New Roman" pitchFamily="18" charset="0"/>
                <a:cs typeface="Times New Roman" pitchFamily="18" charset="0"/>
              </a:rPr>
              <a:t>Д-62.1   К-91.1</a:t>
            </a:r>
            <a:r>
              <a:rPr lang="ru-RU" dirty="0" smtClean="0">
                <a:latin typeface="Times New Roman" pitchFamily="18" charset="0"/>
                <a:cs typeface="Times New Roman" pitchFamily="18" charset="0"/>
              </a:rPr>
              <a:t>. При поступлении платежей от покупателей оформляется проводка </a:t>
            </a:r>
            <a:r>
              <a:rPr lang="ru-RU" b="1" dirty="0" smtClean="0">
                <a:latin typeface="Times New Roman" pitchFamily="18" charset="0"/>
                <a:cs typeface="Times New Roman" pitchFamily="18" charset="0"/>
              </a:rPr>
              <a:t>Д-51, 52  К-62.1</a:t>
            </a:r>
            <a:r>
              <a:rPr lang="ru-RU" dirty="0" smtClean="0">
                <a:latin typeface="Times New Roman" pitchFamily="18" charset="0"/>
                <a:cs typeface="Times New Roman" pitchFamily="18" charset="0"/>
              </a:rPr>
              <a:t>. Суммы авансов, полученных от покупателей и заказчиков, отражаются записью </a:t>
            </a:r>
            <a:r>
              <a:rPr lang="ru-RU" b="1" dirty="0" smtClean="0">
                <a:latin typeface="Times New Roman" pitchFamily="18" charset="0"/>
                <a:cs typeface="Times New Roman" pitchFamily="18" charset="0"/>
              </a:rPr>
              <a:t>Д-51, 52 К-62.2</a:t>
            </a:r>
            <a:r>
              <a:rPr lang="ru-RU" dirty="0" smtClean="0">
                <a:latin typeface="Times New Roman" pitchFamily="18" charset="0"/>
                <a:cs typeface="Times New Roman" pitchFamily="18" charset="0"/>
              </a:rPr>
              <a:t>. С суммы полученных авансов отчисляется НДС </a:t>
            </a:r>
            <a:r>
              <a:rPr lang="ru-RU" b="1" dirty="0" smtClean="0">
                <a:latin typeface="Times New Roman" pitchFamily="18" charset="0"/>
                <a:cs typeface="Times New Roman" pitchFamily="18" charset="0"/>
              </a:rPr>
              <a:t>Д-62.2   К-68</a:t>
            </a:r>
            <a:r>
              <a:rPr lang="ru-RU" dirty="0" smtClean="0">
                <a:latin typeface="Times New Roman" pitchFamily="18" charset="0"/>
                <a:cs typeface="Times New Roman" pitchFamily="18" charset="0"/>
              </a:rPr>
              <a:t>. При зачете полученных ранее авансов в счет оплаты за отгруженную продукцию, работы, услуги делают запись </a:t>
            </a:r>
            <a:r>
              <a:rPr lang="ru-RU" b="1" dirty="0" smtClean="0">
                <a:latin typeface="Times New Roman" pitchFamily="18" charset="0"/>
                <a:cs typeface="Times New Roman" pitchFamily="18" charset="0"/>
              </a:rPr>
              <a:t>Д-62.2   К-62.1</a:t>
            </a:r>
            <a:r>
              <a:rPr lang="ru-RU" dirty="0" smtClean="0">
                <a:latin typeface="Times New Roman" pitchFamily="18" charset="0"/>
                <a:cs typeface="Times New Roman" pitchFamily="18" charset="0"/>
              </a:rPr>
              <a:t>. Аналитический учет по </a:t>
            </a:r>
            <a:r>
              <a:rPr lang="ru-RU" i="1" dirty="0" smtClean="0">
                <a:latin typeface="Times New Roman" pitchFamily="18" charset="0"/>
                <a:cs typeface="Times New Roman" pitchFamily="18" charset="0"/>
              </a:rPr>
              <a:t>62 счету</a:t>
            </a:r>
            <a:r>
              <a:rPr lang="ru-RU" dirty="0" smtClean="0">
                <a:latin typeface="Times New Roman" pitchFamily="18" charset="0"/>
                <a:cs typeface="Times New Roman" pitchFamily="18" charset="0"/>
              </a:rPr>
              <a:t> ведут отдельно по каждому покупателю и заказчику, а внутри с разбивкой по предъявленным счетам и другим расчетным документам.</a:t>
            </a:r>
          </a:p>
          <a:p>
            <a:pPr algn="just">
              <a:buNone/>
            </a:pPr>
            <a:r>
              <a:rPr lang="ru-RU" dirty="0" smtClean="0">
                <a:latin typeface="Times New Roman" pitchFamily="18" charset="0"/>
                <a:cs typeface="Times New Roman" pitchFamily="18" charset="0"/>
              </a:rPr>
              <a:t>В организациях, выполняющих работу долгосрочного характера, для учета расчетов с заказчиками применяется </a:t>
            </a:r>
            <a:r>
              <a:rPr lang="ru-RU" i="1" dirty="0" smtClean="0">
                <a:latin typeface="Times New Roman" pitchFamily="18" charset="0"/>
                <a:cs typeface="Times New Roman" pitchFamily="18" charset="0"/>
              </a:rPr>
              <a:t>46 счет «Выполненные этапы по незавершенным работам</a:t>
            </a:r>
            <a:r>
              <a:rPr lang="ru-RU" dirty="0" smtClean="0">
                <a:latin typeface="Times New Roman" pitchFamily="18" charset="0"/>
                <a:cs typeface="Times New Roman" pitchFamily="18" charset="0"/>
              </a:rPr>
              <a:t>» (см. в теме «Учет готовой продукции»). </a:t>
            </a:r>
          </a:p>
          <a:p>
            <a:endParaRPr lang="ru-RU" dirty="0"/>
          </a:p>
        </p:txBody>
      </p:sp>
    </p:spTree>
  </p:cSld>
  <p:clrMapOvr>
    <a:masterClrMapping/>
  </p:clrMapOvr>
</p:sld>
</file>

<file path=ppt/slides/slide5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4.Учет расчетов с использованием векселей.</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980728"/>
            <a:ext cx="8075240" cy="5616624"/>
          </a:xfrm>
        </p:spPr>
        <p:txBody>
          <a:bodyPr>
            <a:normAutofit fontScale="92500" lnSpcReduction="20000"/>
          </a:bodyPr>
          <a:lstStyle/>
          <a:p>
            <a:pPr algn="just">
              <a:buNone/>
            </a:pPr>
            <a:r>
              <a:rPr lang="ru-RU" b="1" i="1" dirty="0" smtClean="0">
                <a:latin typeface="Times New Roman" pitchFamily="18" charset="0"/>
                <a:cs typeface="Times New Roman" pitchFamily="18" charset="0"/>
              </a:rPr>
              <a:t>Учет векселей, выданных поставщикам.</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Учет расчетов с использованием векселей осуществляется на тех же счетах, где ведутся расчеты без использования векселей.</a:t>
            </a:r>
          </a:p>
          <a:p>
            <a:pPr algn="just">
              <a:buNone/>
            </a:pPr>
            <a:r>
              <a:rPr lang="ru-RU" dirty="0" smtClean="0">
                <a:latin typeface="Times New Roman" pitchFamily="18" charset="0"/>
                <a:cs typeface="Times New Roman" pitchFamily="18" charset="0"/>
              </a:rPr>
              <a:t>Векселя, выданные под приобретение ТМЦ, отражают </a:t>
            </a:r>
          </a:p>
          <a:p>
            <a:pPr algn="just">
              <a:buNone/>
            </a:pPr>
            <a:r>
              <a:rPr lang="ru-RU" b="1" dirty="0" smtClean="0">
                <a:latin typeface="Times New Roman" pitchFamily="18" charset="0"/>
                <a:cs typeface="Times New Roman" pitchFamily="18" charset="0"/>
              </a:rPr>
              <a:t>Д-60.1   К-60.3 </a:t>
            </a:r>
            <a:r>
              <a:rPr lang="ru-RU" dirty="0" smtClean="0">
                <a:latin typeface="Times New Roman" pitchFamily="18" charset="0"/>
                <a:cs typeface="Times New Roman" pitchFamily="18" charset="0"/>
              </a:rPr>
              <a:t>«Векселя выданные». </a:t>
            </a:r>
          </a:p>
          <a:p>
            <a:pPr algn="just">
              <a:buNone/>
            </a:pPr>
            <a:r>
              <a:rPr lang="ru-RU" dirty="0" smtClean="0">
                <a:latin typeface="Times New Roman" pitchFamily="18" charset="0"/>
                <a:cs typeface="Times New Roman" pitchFamily="18" charset="0"/>
              </a:rPr>
              <a:t>Задолженность числится на </a:t>
            </a:r>
            <a:r>
              <a:rPr lang="ru-RU" i="1" dirty="0" smtClean="0">
                <a:latin typeface="Times New Roman" pitchFamily="18" charset="0"/>
                <a:cs typeface="Times New Roman" pitchFamily="18" charset="0"/>
              </a:rPr>
              <a:t>счете 60.3</a:t>
            </a:r>
            <a:r>
              <a:rPr lang="ru-RU" dirty="0" smtClean="0">
                <a:latin typeface="Times New Roman" pitchFamily="18" charset="0"/>
                <a:cs typeface="Times New Roman" pitchFamily="18" charset="0"/>
              </a:rPr>
              <a:t> до момента погашения векселя. При погашении векселя делают запись </a:t>
            </a:r>
            <a:r>
              <a:rPr lang="ru-RU" b="1" dirty="0" smtClean="0">
                <a:latin typeface="Times New Roman" pitchFamily="18" charset="0"/>
                <a:cs typeface="Times New Roman" pitchFamily="18" charset="0"/>
              </a:rPr>
              <a:t>Д-60.3   К-51, 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Просроченные векселя отражаются в учете обособленно. При выдаче векселей, предусматривающих выплату процентов за пользование товаров без его оплаты, суммы процентов относят на прочие расходы организации </a:t>
            </a:r>
            <a:r>
              <a:rPr lang="ru-RU" b="1" dirty="0" smtClean="0">
                <a:latin typeface="Times New Roman" pitchFamily="18" charset="0"/>
                <a:cs typeface="Times New Roman" pitchFamily="18" charset="0"/>
              </a:rPr>
              <a:t>Д-91.2   К-60.3</a:t>
            </a:r>
            <a:r>
              <a:rPr lang="ru-RU" dirty="0" smtClean="0">
                <a:latin typeface="Times New Roman" pitchFamily="18" charset="0"/>
                <a:cs typeface="Times New Roman" pitchFamily="18" charset="0"/>
              </a:rPr>
              <a:t>.</a:t>
            </a:r>
          </a:p>
          <a:p>
            <a:pPr algn="just">
              <a:buNone/>
            </a:pPr>
            <a:r>
              <a:rPr lang="ru-RU" b="1" i="1" dirty="0" smtClean="0">
                <a:latin typeface="Times New Roman" pitchFamily="18" charset="0"/>
                <a:cs typeface="Times New Roman" pitchFamily="18" charset="0"/>
              </a:rPr>
              <a:t>Учет векселей, полученных от покупателей.</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Организации, получившие векселя от покупателей, учитывают их на </a:t>
            </a:r>
            <a:r>
              <a:rPr lang="ru-RU" i="1" dirty="0" smtClean="0">
                <a:latin typeface="Times New Roman" pitchFamily="18" charset="0"/>
                <a:cs typeface="Times New Roman" pitchFamily="18" charset="0"/>
              </a:rPr>
              <a:t>счете 62.3 «Векселя полученные»</a:t>
            </a:r>
            <a:r>
              <a:rPr lang="ru-RU" dirty="0" smtClean="0">
                <a:latin typeface="Times New Roman" pitchFamily="18" charset="0"/>
                <a:cs typeface="Times New Roman" pitchFamily="18" charset="0"/>
              </a:rPr>
              <a:t>. При получении векселя от покупателя делают запись </a:t>
            </a:r>
            <a:r>
              <a:rPr lang="ru-RU" b="1" dirty="0" smtClean="0">
                <a:latin typeface="Times New Roman" pitchFamily="18" charset="0"/>
                <a:cs typeface="Times New Roman" pitchFamily="18" charset="0"/>
              </a:rPr>
              <a:t>Д-62.3   К-62.1</a:t>
            </a:r>
            <a:r>
              <a:rPr lang="ru-RU" dirty="0" smtClean="0">
                <a:latin typeface="Times New Roman" pitchFamily="18" charset="0"/>
                <a:cs typeface="Times New Roman" pitchFamily="18" charset="0"/>
              </a:rPr>
              <a:t>. При оплате векселя покупателем делают запись </a:t>
            </a:r>
            <a:r>
              <a:rPr lang="ru-RU" b="1" dirty="0" smtClean="0">
                <a:latin typeface="Times New Roman" pitchFamily="18" charset="0"/>
                <a:cs typeface="Times New Roman" pitchFamily="18" charset="0"/>
              </a:rPr>
              <a:t>Д-51, 52   К-62.3</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lnSpcReduction="10000"/>
          </a:bodyPr>
          <a:lstStyle/>
          <a:p>
            <a:pPr algn="just">
              <a:buNone/>
            </a:pPr>
            <a:r>
              <a:rPr lang="ru-RU" dirty="0" smtClean="0"/>
              <a:t>		</a:t>
            </a:r>
            <a:r>
              <a:rPr lang="ru-RU" sz="2800" dirty="0" smtClean="0"/>
              <a:t>Государственная регистрация хозяйственных объединений производится в общем порядке, установленном для предприятий и предпринимательской деятельности. Место регистрации должно соответствовать почтовому адресу объединения, который определяется учредителями и указан в учредительных документах. Учредители объединения при необходимости представляют в органы регистрации наряду с учредительными документами заключение антимонопольного комитета. В случае, когда в состав учредителей входят государственные или муниципальные предприятия, при регистрации дополнительно представляется письменное согласие органов по управлению государственным имуществом</a:t>
            </a:r>
            <a:r>
              <a:rPr lang="ru-RU" dirty="0" smtClean="0"/>
              <a:t>.</a:t>
            </a:r>
            <a:endParaRPr lang="ru-RU" dirty="0"/>
          </a:p>
        </p:txBody>
      </p:sp>
    </p:spTree>
  </p:cSld>
  <p:clrMapOvr>
    <a:masterClrMapping/>
  </p:clrMapOvr>
</p:sld>
</file>

<file path=ppt/slides/slide5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sz="3200" dirty="0" smtClean="0">
                <a:latin typeface="Times New Roman" pitchFamily="18" charset="0"/>
                <a:cs typeface="Times New Roman" pitchFamily="18" charset="0"/>
              </a:rPr>
              <a:t>Проценты, начисляемые по полученным от покупателей векселям, относят на прочие доходы организации </a:t>
            </a:r>
            <a:r>
              <a:rPr lang="ru-RU" sz="3200" b="1" dirty="0" smtClean="0">
                <a:latin typeface="Times New Roman" pitchFamily="18" charset="0"/>
                <a:cs typeface="Times New Roman" pitchFamily="18" charset="0"/>
              </a:rPr>
              <a:t>Д-62.3   К91.1</a:t>
            </a:r>
            <a:r>
              <a:rPr lang="ru-RU" sz="3200" dirty="0" smtClean="0">
                <a:latin typeface="Times New Roman" pitchFamily="18" charset="0"/>
                <a:cs typeface="Times New Roman" pitchFamily="18" charset="0"/>
              </a:rPr>
              <a:t>. </a:t>
            </a:r>
          </a:p>
          <a:p>
            <a:pPr algn="just">
              <a:buNone/>
            </a:pPr>
            <a:r>
              <a:rPr lang="ru-RU" sz="3200" dirty="0" smtClean="0">
                <a:latin typeface="Times New Roman" pitchFamily="18" charset="0"/>
                <a:cs typeface="Times New Roman" pitchFamily="18" charset="0"/>
              </a:rPr>
              <a:t>Не оплаченные в срок векселя считаются отказными. Номинальная стоимость отказного векселя с учетом причитающихся по нему процентов относится на расчеты по претензиям </a:t>
            </a:r>
            <a:r>
              <a:rPr lang="ru-RU" sz="3200" b="1" dirty="0" smtClean="0">
                <a:latin typeface="Times New Roman" pitchFamily="18" charset="0"/>
                <a:cs typeface="Times New Roman" pitchFamily="18" charset="0"/>
              </a:rPr>
              <a:t>Д-76.2   К-62.3</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Особенности учета финансовых векселей см. в теме «Учет расчетов по кредитам и займам», вопрос 3 «Учет полученных займов».</a:t>
            </a:r>
          </a:p>
          <a:p>
            <a:endParaRPr lang="ru-RU" dirty="0"/>
          </a:p>
        </p:txBody>
      </p:sp>
    </p:spTree>
  </p:cSld>
  <p:clrMapOvr>
    <a:masterClrMapping/>
  </p:clrMapOvr>
</p:sld>
</file>

<file path=ppt/slides/slide5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5.Учет резервов по сомнительным долгам.</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24744"/>
            <a:ext cx="8075240" cy="5349208"/>
          </a:xfrm>
        </p:spPr>
        <p:txBody>
          <a:bodyPr>
            <a:normAutofit lnSpcReduction="10000"/>
          </a:bodyPr>
          <a:lstStyle/>
          <a:p>
            <a:pPr algn="just">
              <a:buNone/>
            </a:pPr>
            <a:r>
              <a:rPr lang="ru-RU" dirty="0" smtClean="0">
                <a:latin typeface="Times New Roman" pitchFamily="18" charset="0"/>
                <a:cs typeface="Times New Roman" pitchFamily="18" charset="0"/>
              </a:rPr>
              <a:t>Организации формируют резервы сомнительных долгов по расчетам с другими организациями и физическими лицами за продукцию, товары, работы и услуги с отнесением сумм резервов на финансовый результат организации (формирование резервов происходит в соответствии с учетной политикой организации).</a:t>
            </a:r>
          </a:p>
          <a:p>
            <a:pPr algn="just">
              <a:buNone/>
            </a:pPr>
            <a:r>
              <a:rPr lang="ru-RU" dirty="0" smtClean="0">
                <a:latin typeface="Times New Roman" pitchFamily="18" charset="0"/>
                <a:cs typeface="Times New Roman" pitchFamily="18" charset="0"/>
              </a:rPr>
              <a:t>Сомнительным долгом признается дебиторская задолженность организации, не погашенная в установленные договором сроки и не обеспеченная соответствующими гарантиями. Резервы сомнительных долгов создаются по данным инвентаризации дебиторской задолженности. Величина резерва определяется по каждому сомнительному долгу в зависимости от финансового состояния организации должника и оценки вероятности погашения ею долга.</a:t>
            </a:r>
          </a:p>
          <a:p>
            <a:endParaRPr lang="ru-RU" dirty="0"/>
          </a:p>
        </p:txBody>
      </p:sp>
    </p:spTree>
  </p:cSld>
  <p:clrMapOvr>
    <a:masterClrMapping/>
  </p:clrMapOvr>
</p:sld>
</file>

<file path=ppt/slides/slide5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147248" cy="6141296"/>
          </a:xfrm>
        </p:spPr>
        <p:txBody>
          <a:bodyPr>
            <a:normAutofit/>
          </a:bodyPr>
          <a:lstStyle/>
          <a:p>
            <a:pPr algn="just">
              <a:buNone/>
            </a:pPr>
            <a:r>
              <a:rPr lang="ru-RU" sz="2500" dirty="0" smtClean="0">
                <a:latin typeface="Times New Roman" pitchFamily="18" charset="0"/>
                <a:cs typeface="Times New Roman" pitchFamily="18" charset="0"/>
              </a:rPr>
              <a:t>На сумму создаваемых резервов сомнительных долгов оформляется проводка </a:t>
            </a:r>
            <a:r>
              <a:rPr lang="ru-RU" sz="2500" b="1" dirty="0" smtClean="0">
                <a:latin typeface="Times New Roman" pitchFamily="18" charset="0"/>
                <a:cs typeface="Times New Roman" pitchFamily="18" charset="0"/>
              </a:rPr>
              <a:t>Д-91.2 К-63</a:t>
            </a:r>
            <a:r>
              <a:rPr lang="ru-RU" sz="2500" dirty="0" smtClean="0">
                <a:latin typeface="Times New Roman" pitchFamily="18" charset="0"/>
                <a:cs typeface="Times New Roman" pitchFamily="18" charset="0"/>
              </a:rPr>
              <a:t>. Списание невостребованных долгов признанных сомнительными отражается записью </a:t>
            </a:r>
            <a:r>
              <a:rPr lang="ru-RU" sz="2500" b="1" dirty="0" smtClean="0">
                <a:latin typeface="Times New Roman" pitchFamily="18" charset="0"/>
                <a:cs typeface="Times New Roman" pitchFamily="18" charset="0"/>
              </a:rPr>
              <a:t>Д-63   К-62, 76</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Списанные долги должны учитываться за балансом в течение пяти лет на </a:t>
            </a:r>
            <a:r>
              <a:rPr lang="ru-RU" sz="2500" i="1" dirty="0" smtClean="0">
                <a:latin typeface="Times New Roman" pitchFamily="18" charset="0"/>
                <a:cs typeface="Times New Roman" pitchFamily="18" charset="0"/>
              </a:rPr>
              <a:t>счете 007</a:t>
            </a:r>
            <a:r>
              <a:rPr lang="ru-RU" sz="2500" dirty="0" smtClean="0">
                <a:latin typeface="Times New Roman" pitchFamily="18" charset="0"/>
                <a:cs typeface="Times New Roman" pitchFamily="18" charset="0"/>
              </a:rPr>
              <a:t>. По окончании отчетного года сумма резерва сомнительных долгов, созданная в предыдущем отчетном году и неиспользованная, присоединяется к прибыли отчетного года в составе прочих доходов </a:t>
            </a:r>
            <a:r>
              <a:rPr lang="ru-RU" sz="2500" b="1" dirty="0" smtClean="0">
                <a:latin typeface="Times New Roman" pitchFamily="18" charset="0"/>
                <a:cs typeface="Times New Roman" pitchFamily="18" charset="0"/>
              </a:rPr>
              <a:t>Д-63   К-91.1</a:t>
            </a:r>
            <a:r>
              <a:rPr lang="ru-RU" sz="2500" dirty="0" smtClean="0">
                <a:latin typeface="Times New Roman" pitchFamily="18" charset="0"/>
                <a:cs typeface="Times New Roman" pitchFamily="18" charset="0"/>
              </a:rPr>
              <a:t>.</a:t>
            </a:r>
          </a:p>
          <a:p>
            <a:pPr algn="just">
              <a:buNone/>
            </a:pPr>
            <a:r>
              <a:rPr lang="ru-RU" sz="2500" dirty="0" smtClean="0">
                <a:latin typeface="Times New Roman" pitchFamily="18" charset="0"/>
                <a:cs typeface="Times New Roman" pitchFamily="18" charset="0"/>
              </a:rPr>
              <a:t>Дебиторская задолженность, по которой созданы резервы сомнительных долгов, отражается в балансе в оценке нетто, т.е. за минусом созданных резервов, таким образом, в балансе отдельно сумма резерва не отражается.</a:t>
            </a:r>
            <a:endParaRPr lang="ru-RU" sz="2500" dirty="0">
              <a:latin typeface="Times New Roman" pitchFamily="18" charset="0"/>
              <a:cs typeface="Times New Roman" pitchFamily="18" charset="0"/>
            </a:endParaRPr>
          </a:p>
        </p:txBody>
      </p:sp>
    </p:spTree>
  </p:cSld>
  <p:clrMapOvr>
    <a:masterClrMapping/>
  </p:clrMapOvr>
</p:sld>
</file>

<file path=ppt/slides/slide5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6.Учет расчетов с бюджетом по налогам и сборам.</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395536" y="1052736"/>
            <a:ext cx="8075240" cy="5616624"/>
          </a:xfrm>
        </p:spPr>
        <p:txBody>
          <a:bodyPr>
            <a:normAutofit fontScale="85000" lnSpcReduction="10000"/>
          </a:bodyPr>
          <a:lstStyle/>
          <a:p>
            <a:pPr algn="just">
              <a:buNone/>
            </a:pPr>
            <a:r>
              <a:rPr lang="ru-RU" b="1" i="1" dirty="0" smtClean="0">
                <a:latin typeface="Times New Roman" pitchFamily="18" charset="0"/>
                <a:cs typeface="Times New Roman" pitchFamily="18" charset="0"/>
              </a:rPr>
              <a:t>Учет расчетов по налогу на добавленную стоимость (НДС).</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Для отражения в бухгалтерском учете операций, связанных с НДС, предназначены </a:t>
            </a:r>
            <a:r>
              <a:rPr lang="ru-RU" i="1" dirty="0" smtClean="0">
                <a:latin typeface="Times New Roman" pitchFamily="18" charset="0"/>
                <a:cs typeface="Times New Roman" pitchFamily="18" charset="0"/>
              </a:rPr>
              <a:t>счета 19 и 68</a:t>
            </a:r>
            <a:r>
              <a:rPr lang="ru-RU" dirty="0" smtClean="0">
                <a:latin typeface="Times New Roman" pitchFamily="18" charset="0"/>
                <a:cs typeface="Times New Roman" pitchFamily="18" charset="0"/>
              </a:rPr>
              <a:t>. </a:t>
            </a:r>
          </a:p>
          <a:p>
            <a:pPr algn="just">
              <a:buNone/>
            </a:pPr>
            <a:r>
              <a:rPr lang="ru-RU" i="1" dirty="0" smtClean="0">
                <a:latin typeface="Times New Roman" pitchFamily="18" charset="0"/>
                <a:cs typeface="Times New Roman" pitchFamily="18" charset="0"/>
              </a:rPr>
              <a:t>Счет 19</a:t>
            </a:r>
            <a:r>
              <a:rPr lang="ru-RU" dirty="0" smtClean="0">
                <a:latin typeface="Times New Roman" pitchFamily="18" charset="0"/>
                <a:cs typeface="Times New Roman" pitchFamily="18" charset="0"/>
              </a:rPr>
              <a:t> имеет следующие счета:</a:t>
            </a:r>
          </a:p>
          <a:p>
            <a:pPr algn="just">
              <a:buNone/>
            </a:pPr>
            <a:r>
              <a:rPr lang="ru-RU" b="1" i="1" dirty="0" smtClean="0">
                <a:latin typeface="Times New Roman" pitchFamily="18" charset="0"/>
                <a:cs typeface="Times New Roman" pitchFamily="18" charset="0"/>
              </a:rPr>
              <a:t>19.1 «НДС при приобретении основных средств»;</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19.2 «НДС при приобретении нематериальных активов»;</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19.3 «НДС при приобретении МПЗ»</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 </a:t>
            </a:r>
            <a:r>
              <a:rPr lang="ru-RU" i="1" dirty="0" smtClean="0">
                <a:latin typeface="Times New Roman" pitchFamily="18" charset="0"/>
                <a:cs typeface="Times New Roman" pitchFamily="18" charset="0"/>
              </a:rPr>
              <a:t>дебету 19 счета </a:t>
            </a:r>
            <a:r>
              <a:rPr lang="ru-RU" dirty="0" smtClean="0">
                <a:latin typeface="Times New Roman" pitchFamily="18" charset="0"/>
                <a:cs typeface="Times New Roman" pitchFamily="18" charset="0"/>
              </a:rPr>
              <a:t>отражают сумму НДС по приобретаемым материальным ресурсам, основным средствам и нематериальным активам с кредита </a:t>
            </a:r>
            <a:r>
              <a:rPr lang="ru-RU" i="1" dirty="0" smtClean="0">
                <a:latin typeface="Times New Roman" pitchFamily="18" charset="0"/>
                <a:cs typeface="Times New Roman" pitchFamily="18" charset="0"/>
              </a:rPr>
              <a:t>счетов 60 и 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После принятия к учету основных средств, нематериальных активов и МПЗ, суммы НДС, учтенные на </a:t>
            </a:r>
            <a:r>
              <a:rPr lang="ru-RU" i="1" dirty="0" smtClean="0">
                <a:latin typeface="Times New Roman" pitchFamily="18" charset="0"/>
                <a:cs typeface="Times New Roman" pitchFamily="18" charset="0"/>
              </a:rPr>
              <a:t>19 счете</a:t>
            </a:r>
            <a:r>
              <a:rPr lang="ru-RU" dirty="0" smtClean="0">
                <a:latin typeface="Times New Roman" pitchFamily="18" charset="0"/>
                <a:cs typeface="Times New Roman" pitchFamily="18" charset="0"/>
              </a:rPr>
              <a:t>, списываются в зависимости от направления использования приобретенных объектов:</a:t>
            </a:r>
          </a:p>
          <a:p>
            <a:pPr algn="just"/>
            <a:r>
              <a:rPr lang="ru-RU" b="1" dirty="0" smtClean="0">
                <a:latin typeface="Times New Roman" pitchFamily="18" charset="0"/>
                <a:cs typeface="Times New Roman" pitchFamily="18" charset="0"/>
              </a:rPr>
              <a:t>Д-68   К-19</a:t>
            </a:r>
            <a:r>
              <a:rPr lang="ru-RU" dirty="0" smtClean="0">
                <a:latin typeface="Times New Roman" pitchFamily="18" charset="0"/>
                <a:cs typeface="Times New Roman" pitchFamily="18" charset="0"/>
              </a:rPr>
              <a:t> при производственном использовании;</a:t>
            </a:r>
          </a:p>
          <a:p>
            <a:pPr algn="just"/>
            <a:r>
              <a:rPr lang="ru-RU" b="1" dirty="0" smtClean="0">
                <a:latin typeface="Times New Roman" pitchFamily="18" charset="0"/>
                <a:cs typeface="Times New Roman" pitchFamily="18" charset="0"/>
              </a:rPr>
              <a:t>Д-29, 91.2, 86   К-19</a:t>
            </a:r>
            <a:r>
              <a:rPr lang="ru-RU" dirty="0" smtClean="0">
                <a:latin typeface="Times New Roman" pitchFamily="18" charset="0"/>
                <a:cs typeface="Times New Roman" pitchFamily="18" charset="0"/>
              </a:rPr>
              <a:t> при использовании на непроизводственные цели;</a:t>
            </a:r>
          </a:p>
          <a:p>
            <a:pPr algn="just"/>
            <a:r>
              <a:rPr lang="ru-RU" b="1" dirty="0" smtClean="0">
                <a:latin typeface="Times New Roman" pitchFamily="18" charset="0"/>
                <a:cs typeface="Times New Roman" pitchFamily="18" charset="0"/>
              </a:rPr>
              <a:t>Д-91.2   К-19</a:t>
            </a:r>
            <a:r>
              <a:rPr lang="ru-RU" dirty="0" smtClean="0">
                <a:latin typeface="Times New Roman" pitchFamily="18" charset="0"/>
                <a:cs typeface="Times New Roman" pitchFamily="18" charset="0"/>
              </a:rPr>
              <a:t> при продаже указанного имущества.</a:t>
            </a:r>
          </a:p>
          <a:p>
            <a:pPr algn="just">
              <a:buNone/>
            </a:pP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5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92500"/>
          </a:bodyPr>
          <a:lstStyle/>
          <a:p>
            <a:pPr algn="just">
              <a:buNone/>
            </a:pPr>
            <a:r>
              <a:rPr lang="ru-RU" dirty="0" smtClean="0">
                <a:latin typeface="Times New Roman" pitchFamily="18" charset="0"/>
                <a:cs typeface="Times New Roman" pitchFamily="18" charset="0"/>
              </a:rPr>
              <a:t>Суммы НДС по имуществу, используемому для изготовления продукции, освобожденной от НДС, списывается на затраты предприятия </a:t>
            </a:r>
            <a:r>
              <a:rPr lang="ru-RU" b="1" dirty="0" smtClean="0">
                <a:latin typeface="Times New Roman" pitchFamily="18" charset="0"/>
                <a:cs typeface="Times New Roman" pitchFamily="18" charset="0"/>
              </a:rPr>
              <a:t>Д-20, 23   К-19</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продаже предприятием продукции, товаров и иного имущества, суммы начисляемого НДС отражаются записью       </a:t>
            </a:r>
            <a:r>
              <a:rPr lang="ru-RU" b="1" dirty="0" smtClean="0">
                <a:latin typeface="Times New Roman" pitchFamily="18" charset="0"/>
                <a:cs typeface="Times New Roman" pitchFamily="18" charset="0"/>
              </a:rPr>
              <a:t>Д-90.3, 91.2   К-68</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уплате НДС в бюджет оформляется запись </a:t>
            </a:r>
            <a:r>
              <a:rPr lang="ru-RU" b="1" dirty="0" smtClean="0">
                <a:latin typeface="Times New Roman" pitchFamily="18" charset="0"/>
                <a:cs typeface="Times New Roman" pitchFamily="18" charset="0"/>
              </a:rPr>
              <a:t>Д-68   К-51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НДС регулируется 21 главой НК РФ «Налог на добавленную стоимость». Плательщиками являются организации и индивидуальные предприниматели. Объект налогообложения – реализация, товаров, работ, услуг на территории РФ. Налоговый период – календарный месяц или квартал в зависимости от величины выручки. Налоговые ставки могут быть равны 0 %, 10 % и 18 %.</a:t>
            </a:r>
          </a:p>
          <a:p>
            <a:pPr algn="just">
              <a:buNone/>
            </a:pPr>
            <a:r>
              <a:rPr lang="ru-RU" b="1" i="1" dirty="0" smtClean="0">
                <a:latin typeface="Times New Roman" pitchFamily="18" charset="0"/>
                <a:cs typeface="Times New Roman" pitchFamily="18" charset="0"/>
              </a:rPr>
              <a:t>Учет акцизов.</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22 глава НК РФ «Акцизы». </a:t>
            </a:r>
          </a:p>
          <a:p>
            <a:pPr algn="just">
              <a:buNone/>
            </a:pPr>
            <a:r>
              <a:rPr lang="ru-RU" dirty="0" smtClean="0">
                <a:latin typeface="Times New Roman" pitchFamily="18" charset="0"/>
                <a:cs typeface="Times New Roman" pitchFamily="18" charset="0"/>
              </a:rPr>
              <a:t>Учет ведется аналогично учету НДС на </a:t>
            </a:r>
            <a:r>
              <a:rPr lang="ru-RU" i="1" dirty="0" smtClean="0">
                <a:latin typeface="Times New Roman" pitchFamily="18" charset="0"/>
                <a:cs typeface="Times New Roman" pitchFamily="18" charset="0"/>
              </a:rPr>
              <a:t>счетах 19 и 68</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219256" cy="6213304"/>
          </a:xfrm>
        </p:spPr>
        <p:txBody>
          <a:bodyPr>
            <a:normAutofit fontScale="92500" lnSpcReduction="10000"/>
          </a:bodyPr>
          <a:lstStyle/>
          <a:p>
            <a:pPr algn="just">
              <a:buNone/>
            </a:pPr>
            <a:r>
              <a:rPr lang="ru-RU" b="1" i="1" dirty="0" smtClean="0">
                <a:latin typeface="Times New Roman" pitchFamily="18" charset="0"/>
                <a:cs typeface="Times New Roman" pitchFamily="18" charset="0"/>
              </a:rPr>
              <a:t>Учет налога на доходы физических лиц.</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Регулируется главой 23 НК РФ «НДФЛ». Смотреть в теме «Учет оплаты труда» вопрос «Удержания из заработной платы».</a:t>
            </a:r>
          </a:p>
          <a:p>
            <a:pPr algn="just">
              <a:buNone/>
            </a:pPr>
            <a:r>
              <a:rPr lang="ru-RU" b="1" i="1" dirty="0" smtClean="0">
                <a:latin typeface="Times New Roman" pitchFamily="18" charset="0"/>
                <a:cs typeface="Times New Roman" pitchFamily="18" charset="0"/>
              </a:rPr>
              <a:t>Учет налога на прибыль организации.</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Регулируется главой 25 НК РФ «Налог на прибыль организации». Смотреть тему «Учет финансовых результатов» вопрос «Учет использования прибыли».</a:t>
            </a:r>
          </a:p>
          <a:p>
            <a:pPr algn="just">
              <a:buNone/>
            </a:pPr>
            <a:r>
              <a:rPr lang="ru-RU" b="1" i="1" dirty="0" smtClean="0">
                <a:latin typeface="Times New Roman" pitchFamily="18" charset="0"/>
                <a:cs typeface="Times New Roman" pitchFamily="18" charset="0"/>
              </a:rPr>
              <a:t>Учет транспортного налога.</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Глава 28 НК РФ «Транспортный налог». Налогоплательщики – организации и физические лица, на которых зарегистрированы транспортные средства. Налоговый период – календарный год. Налоговые ставки устанавливаются субъектами РФ в рублях в зависимости от мощности двигателя в лошадиных силах. Для легковых автомобилей – от 5 – 30 р. с каждой лошадиной силы. Для грузовых – 5 – 17 р.</a:t>
            </a:r>
          </a:p>
          <a:p>
            <a:pPr algn="just">
              <a:buNone/>
            </a:pPr>
            <a:r>
              <a:rPr lang="ru-RU" dirty="0" smtClean="0">
                <a:latin typeface="Times New Roman" pitchFamily="18" charset="0"/>
                <a:cs typeface="Times New Roman" pitchFamily="18" charset="0"/>
              </a:rPr>
              <a:t>Платежи по транспортному налогу включаются в себестоимость продукции, работ услуг </a:t>
            </a:r>
            <a:r>
              <a:rPr lang="ru-RU" b="1" dirty="0" smtClean="0">
                <a:latin typeface="Times New Roman" pitchFamily="18" charset="0"/>
                <a:cs typeface="Times New Roman" pitchFamily="18" charset="0"/>
              </a:rPr>
              <a:t>Д-26, 44   К-68</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При перечислении транспортного налога в бюджет </a:t>
            </a:r>
            <a:r>
              <a:rPr lang="ru-RU" b="1" dirty="0" smtClean="0">
                <a:latin typeface="Times New Roman" pitchFamily="18" charset="0"/>
                <a:cs typeface="Times New Roman" pitchFamily="18" charset="0"/>
              </a:rPr>
              <a:t>Д-68   К-51</a:t>
            </a:r>
            <a:r>
              <a:rPr lang="ru-RU" dirty="0" smtClean="0">
                <a:latin typeface="Times New Roman" pitchFamily="18" charset="0"/>
                <a:cs typeface="Times New Roman" pitchFamily="18" charset="0"/>
              </a:rPr>
              <a:t>.</a:t>
            </a:r>
          </a:p>
        </p:txBody>
      </p:sp>
    </p:spTree>
  </p:cSld>
  <p:clrMapOvr>
    <a:masterClrMapping/>
  </p:clrMapOvr>
</p:sld>
</file>

<file path=ppt/slides/slide5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85000" lnSpcReduction="10000"/>
          </a:bodyPr>
          <a:lstStyle/>
          <a:p>
            <a:pPr algn="just">
              <a:buNone/>
            </a:pPr>
            <a:r>
              <a:rPr lang="ru-RU" b="1" i="1" dirty="0" smtClean="0">
                <a:latin typeface="Times New Roman" pitchFamily="18" charset="0"/>
                <a:cs typeface="Times New Roman" pitchFamily="18" charset="0"/>
              </a:rPr>
              <a:t>Учет налога на имущество организации.</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Регулируется главой 30 НК РФ «Налог на имущество организации». Налоговая база – среднегодовая стоимость имущества (рассчитывается по средней хронологической по </a:t>
            </a:r>
            <a:r>
              <a:rPr lang="ru-RU" i="1" dirty="0" smtClean="0">
                <a:latin typeface="Times New Roman" pitchFamily="18" charset="0"/>
                <a:cs typeface="Times New Roman" pitchFamily="18" charset="0"/>
              </a:rPr>
              <a:t>счетам 01</a:t>
            </a:r>
            <a:r>
              <a:rPr lang="ru-RU" dirty="0" smtClean="0">
                <a:latin typeface="Times New Roman" pitchFamily="18" charset="0"/>
                <a:cs typeface="Times New Roman" pitchFamily="18" charset="0"/>
              </a:rPr>
              <a:t> и </a:t>
            </a:r>
            <a:r>
              <a:rPr lang="ru-RU" i="1" dirty="0" smtClean="0">
                <a:latin typeface="Times New Roman" pitchFamily="18" charset="0"/>
                <a:cs typeface="Times New Roman" pitchFamily="18" charset="0"/>
              </a:rPr>
              <a:t>03</a:t>
            </a:r>
            <a:r>
              <a:rPr lang="ru-RU" dirty="0" smtClean="0">
                <a:latin typeface="Times New Roman" pitchFamily="18" charset="0"/>
                <a:cs typeface="Times New Roman" pitchFamily="18" charset="0"/>
              </a:rPr>
              <a:t> по остаточной стоимости). Налоговая ставка 2,2 % от среднегодовой стоимости имущества. Налоговый период календарный год. Отчетный период – 1 квартал, 1 полугодие, 9 месяцев и год. При начислении налога на имущество оформляется запись </a:t>
            </a:r>
            <a:r>
              <a:rPr lang="ru-RU" b="1" dirty="0" smtClean="0">
                <a:latin typeface="Times New Roman" pitchFamily="18" charset="0"/>
                <a:cs typeface="Times New Roman" pitchFamily="18" charset="0"/>
              </a:rPr>
              <a:t>Д-91.2   К-68</a:t>
            </a:r>
            <a:r>
              <a:rPr lang="ru-RU" dirty="0" smtClean="0">
                <a:latin typeface="Times New Roman" pitchFamily="18" charset="0"/>
                <a:cs typeface="Times New Roman" pitchFamily="18" charset="0"/>
              </a:rPr>
              <a:t>. При уплате налога в бюджет </a:t>
            </a:r>
            <a:r>
              <a:rPr lang="ru-RU" b="1" dirty="0" smtClean="0">
                <a:latin typeface="Times New Roman" pitchFamily="18" charset="0"/>
                <a:cs typeface="Times New Roman" pitchFamily="18" charset="0"/>
              </a:rPr>
              <a:t>Д-68   К-51</a:t>
            </a:r>
            <a:r>
              <a:rPr lang="ru-RU" dirty="0" smtClean="0">
                <a:latin typeface="Times New Roman" pitchFamily="18" charset="0"/>
                <a:cs typeface="Times New Roman" pitchFamily="18" charset="0"/>
              </a:rPr>
              <a:t>.</a:t>
            </a:r>
          </a:p>
          <a:p>
            <a:pPr algn="just">
              <a:buNone/>
            </a:pPr>
            <a:r>
              <a:rPr lang="ru-RU" b="1" i="1" dirty="0" smtClean="0">
                <a:latin typeface="Times New Roman" pitchFamily="18" charset="0"/>
                <a:cs typeface="Times New Roman" pitchFamily="18" charset="0"/>
              </a:rPr>
              <a:t>Учет земельного налога.</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Регулируется главой 31 НК РФ «Земельный налог». Плательщики – организации и физические лица, имеющие земельные участки в собственности, постоянном пользовании и в пожизненном наследуемом владении. Налоговая база – кадастровая стоимость земельных участков. Налоговый период – календарный год. Отчетный период – 1 квартал, 1 полугодие, 9 месяцев и год. Налоговые ставки – 0,3 % для земельных участков сельскохозяйственного назначения, а так же находящихся под жилым фондом и объектами ЖКХ и 0,5 % для прочих земельных участков.</a:t>
            </a:r>
          </a:p>
          <a:p>
            <a:pPr algn="just">
              <a:buNone/>
            </a:pPr>
            <a:r>
              <a:rPr lang="ru-RU" dirty="0" smtClean="0">
                <a:latin typeface="Times New Roman" pitchFamily="18" charset="0"/>
                <a:cs typeface="Times New Roman" pitchFamily="18" charset="0"/>
              </a:rPr>
              <a:t>При начислении земельного налога оформляется запись </a:t>
            </a:r>
            <a:r>
              <a:rPr lang="ru-RU" b="1" dirty="0" smtClean="0">
                <a:latin typeface="Times New Roman" pitchFamily="18" charset="0"/>
                <a:cs typeface="Times New Roman" pitchFamily="18" charset="0"/>
              </a:rPr>
              <a:t>Д-91.2   К-68</a:t>
            </a:r>
            <a:r>
              <a:rPr lang="ru-RU" dirty="0" smtClean="0">
                <a:latin typeface="Times New Roman" pitchFamily="18" charset="0"/>
                <a:cs typeface="Times New Roman" pitchFamily="18" charset="0"/>
              </a:rPr>
              <a:t>. При уплате налога в бюджет – </a:t>
            </a:r>
            <a:r>
              <a:rPr lang="ru-RU" b="1" dirty="0" smtClean="0">
                <a:latin typeface="Times New Roman" pitchFamily="18" charset="0"/>
                <a:cs typeface="Times New Roman" pitchFamily="18" charset="0"/>
              </a:rPr>
              <a:t>Д-68   К-51</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7.Учет расчетов с персоналом по прочим операциям.</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fontScale="85000" lnSpcReduction="10000"/>
          </a:bodyPr>
          <a:lstStyle/>
          <a:p>
            <a:pPr algn="just">
              <a:buNone/>
            </a:pPr>
            <a:r>
              <a:rPr lang="ru-RU" dirty="0" smtClean="0">
                <a:latin typeface="Times New Roman" pitchFamily="18" charset="0"/>
                <a:cs typeface="Times New Roman" pitchFamily="18" charset="0"/>
              </a:rPr>
              <a:t>Расчеты с персоналом по прочим операциям учитываются на </a:t>
            </a:r>
            <a:r>
              <a:rPr lang="ru-RU" i="1" dirty="0" smtClean="0">
                <a:latin typeface="Times New Roman" pitchFamily="18" charset="0"/>
                <a:cs typeface="Times New Roman" pitchFamily="18" charset="0"/>
              </a:rPr>
              <a:t>счете 73 «Расчеты с персоналом по прочим операциям»</a:t>
            </a:r>
            <a:r>
              <a:rPr lang="ru-RU" dirty="0" smtClean="0">
                <a:latin typeface="Times New Roman" pitchFamily="18" charset="0"/>
                <a:cs typeface="Times New Roman" pitchFamily="18" charset="0"/>
              </a:rPr>
              <a:t>. К нему могут быть открыты следующие субсчета:</a:t>
            </a:r>
          </a:p>
          <a:p>
            <a:pPr algn="just"/>
            <a:r>
              <a:rPr lang="ru-RU" i="1" dirty="0" smtClean="0">
                <a:latin typeface="Times New Roman" pitchFamily="18" charset="0"/>
                <a:cs typeface="Times New Roman" pitchFamily="18" charset="0"/>
              </a:rPr>
              <a:t>73.1 «Расчеты по предоставленным займам»</a:t>
            </a:r>
            <a:r>
              <a:rPr lang="ru-RU" dirty="0" smtClean="0">
                <a:latin typeface="Times New Roman" pitchFamily="18" charset="0"/>
                <a:cs typeface="Times New Roman" pitchFamily="18" charset="0"/>
              </a:rPr>
              <a:t>;</a:t>
            </a:r>
          </a:p>
          <a:p>
            <a:pPr algn="just"/>
            <a:r>
              <a:rPr lang="ru-RU" i="1" dirty="0" smtClean="0">
                <a:latin typeface="Times New Roman" pitchFamily="18" charset="0"/>
                <a:cs typeface="Times New Roman" pitchFamily="18" charset="0"/>
              </a:rPr>
              <a:t>73.2 «Расчеты по возмещению материального ущерба»</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Займы, предоставляемые работникам организации, оформляют записью </a:t>
            </a:r>
            <a:r>
              <a:rPr lang="ru-RU" b="1" dirty="0" smtClean="0">
                <a:latin typeface="Times New Roman" pitchFamily="18" charset="0"/>
                <a:cs typeface="Times New Roman" pitchFamily="18" charset="0"/>
              </a:rPr>
              <a:t>Д-73.1   К-50, 51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Проценты, начисляемые по предоставленным займам, отражают </a:t>
            </a:r>
            <a:r>
              <a:rPr lang="ru-RU" b="1" dirty="0" smtClean="0">
                <a:latin typeface="Times New Roman" pitchFamily="18" charset="0"/>
                <a:cs typeface="Times New Roman" pitchFamily="18" charset="0"/>
              </a:rPr>
              <a:t>Д-73.1   К-66, 67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Погашение займа и уплата процентов отражается записью </a:t>
            </a:r>
            <a:r>
              <a:rPr lang="ru-RU" b="1" dirty="0" smtClean="0">
                <a:latin typeface="Times New Roman" pitchFamily="18" charset="0"/>
                <a:cs typeface="Times New Roman" pitchFamily="18" charset="0"/>
              </a:rPr>
              <a:t>Д-50, 51, 70   К-73.1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Суммы материального ущерба по недостачам и порче имущества, отнесенные на виновное лицо, отражают записью </a:t>
            </a:r>
            <a:r>
              <a:rPr lang="ru-RU" b="1" dirty="0" smtClean="0">
                <a:latin typeface="Times New Roman" pitchFamily="18" charset="0"/>
                <a:cs typeface="Times New Roman" pitchFamily="18" charset="0"/>
              </a:rPr>
              <a:t>Д-73.2   К-94</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на виновное лицо относится сумма недостачи по рыночной стоимости, то разница между рыночной и балансовой стоимостью недостающего имущества оформляется проводкой  </a:t>
            </a:r>
            <a:r>
              <a:rPr lang="ru-RU" b="1" dirty="0" smtClean="0">
                <a:latin typeface="Times New Roman" pitchFamily="18" charset="0"/>
                <a:cs typeface="Times New Roman" pitchFamily="18" charset="0"/>
              </a:rPr>
              <a:t>Д-73.2   К-98</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859216" cy="6141296"/>
          </a:xfrm>
        </p:spPr>
        <p:txBody>
          <a:bodyPr/>
          <a:lstStyle/>
          <a:p>
            <a:pPr algn="just">
              <a:buNone/>
            </a:pPr>
            <a:r>
              <a:rPr lang="ru-RU" sz="3200" dirty="0" smtClean="0">
                <a:latin typeface="Times New Roman" pitchFamily="18" charset="0"/>
                <a:cs typeface="Times New Roman" pitchFamily="18" charset="0"/>
              </a:rPr>
              <a:t>При погашении материального ущерба виновным лицом делают запись </a:t>
            </a:r>
            <a:r>
              <a:rPr lang="ru-RU" sz="3200" b="1" dirty="0" smtClean="0">
                <a:latin typeface="Times New Roman" pitchFamily="18" charset="0"/>
                <a:cs typeface="Times New Roman" pitchFamily="18" charset="0"/>
              </a:rPr>
              <a:t>Д-50, 51, 70   К-73.2</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Если суд принял решение о невозможности взыскания материального ущерба с виновного лица, сумма ущерба относится на финансовый результат предприятия в составе прочих расходов   </a:t>
            </a:r>
            <a:r>
              <a:rPr lang="ru-RU" sz="3200" b="1" dirty="0" smtClean="0">
                <a:latin typeface="Times New Roman" pitchFamily="18" charset="0"/>
                <a:cs typeface="Times New Roman" pitchFamily="18" charset="0"/>
              </a:rPr>
              <a:t>Д-91.2 К-73.2</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Кроме перечисленных расчетов на </a:t>
            </a:r>
            <a:r>
              <a:rPr lang="ru-RU" sz="3200" i="1" dirty="0" smtClean="0">
                <a:latin typeface="Times New Roman" pitchFamily="18" charset="0"/>
                <a:cs typeface="Times New Roman" pitchFamily="18" charset="0"/>
              </a:rPr>
              <a:t>73 счете</a:t>
            </a:r>
            <a:r>
              <a:rPr lang="ru-RU" sz="3200" dirty="0" smtClean="0">
                <a:latin typeface="Times New Roman" pitchFamily="18" charset="0"/>
                <a:cs typeface="Times New Roman" pitchFamily="18" charset="0"/>
              </a:rPr>
              <a:t> могут отражаться расчеты с работниками за форменную одежду, за питание и другие аналогичные расчеты</a:t>
            </a:r>
            <a:r>
              <a:rPr lang="ru-RU" dirty="0" smtClean="0"/>
              <a:t>.</a:t>
            </a:r>
          </a:p>
          <a:p>
            <a:endParaRPr lang="ru-RU" dirty="0"/>
          </a:p>
        </p:txBody>
      </p:sp>
    </p:spTree>
  </p:cSld>
  <p:clrMapOvr>
    <a:masterClrMapping/>
  </p:clrMapOvr>
</p:sld>
</file>

<file path=ppt/slides/slide5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8.Учет расчетов с учредителями и акционерами.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124744"/>
            <a:ext cx="7467600" cy="5349208"/>
          </a:xfrm>
        </p:spPr>
        <p:txBody>
          <a:bodyPr>
            <a:normAutofit fontScale="92500" lnSpcReduction="20000"/>
          </a:bodyPr>
          <a:lstStyle/>
          <a:p>
            <a:pPr algn="just">
              <a:buNone/>
            </a:pPr>
            <a:r>
              <a:rPr lang="ru-RU" dirty="0" smtClean="0">
                <a:latin typeface="Times New Roman" pitchFamily="18" charset="0"/>
                <a:cs typeface="Times New Roman" pitchFamily="18" charset="0"/>
              </a:rPr>
              <a:t>Все виды расчетов с учредителями по вкладам в уставный капитал организации, по выплате доходов и по другим суммам отражают на </a:t>
            </a:r>
            <a:r>
              <a:rPr lang="ru-RU" i="1" dirty="0" smtClean="0">
                <a:latin typeface="Times New Roman" pitchFamily="18" charset="0"/>
                <a:cs typeface="Times New Roman" pitchFamily="18" charset="0"/>
              </a:rPr>
              <a:t>счете 75 «Расчеты с учредителями»</a:t>
            </a:r>
            <a:r>
              <a:rPr lang="ru-RU" dirty="0" smtClean="0">
                <a:latin typeface="Times New Roman" pitchFamily="18" charset="0"/>
                <a:cs typeface="Times New Roman" pitchFamily="18" charset="0"/>
              </a:rPr>
              <a:t>. К </a:t>
            </a:r>
            <a:r>
              <a:rPr lang="ru-RU" i="1" dirty="0" smtClean="0">
                <a:latin typeface="Times New Roman" pitchFamily="18" charset="0"/>
                <a:cs typeface="Times New Roman" pitchFamily="18" charset="0"/>
              </a:rPr>
              <a:t>счету 75</a:t>
            </a:r>
            <a:r>
              <a:rPr lang="ru-RU" dirty="0" smtClean="0">
                <a:latin typeface="Times New Roman" pitchFamily="18" charset="0"/>
                <a:cs typeface="Times New Roman" pitchFamily="18" charset="0"/>
              </a:rPr>
              <a:t> открывают следующие субсчета:</a:t>
            </a:r>
          </a:p>
          <a:p>
            <a:pPr algn="just"/>
            <a:r>
              <a:rPr lang="ru-RU" b="1" i="1" dirty="0" smtClean="0">
                <a:latin typeface="Times New Roman" pitchFamily="18" charset="0"/>
                <a:cs typeface="Times New Roman" pitchFamily="18" charset="0"/>
              </a:rPr>
              <a:t>75.1 «Расчеты по вкладам в уставный капитал»</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75.2 «Расчеты по выплате доходов»</a:t>
            </a:r>
            <a:r>
              <a:rPr lang="ru-RU" dirty="0" smtClean="0">
                <a:latin typeface="Times New Roman" pitchFamily="18" charset="0"/>
                <a:cs typeface="Times New Roman" pitchFamily="18" charset="0"/>
              </a:rPr>
              <a:t>.</a:t>
            </a:r>
          </a:p>
          <a:p>
            <a:pPr algn="just">
              <a:buNone/>
            </a:pPr>
            <a:r>
              <a:rPr lang="ru-RU" b="1" dirty="0" smtClean="0">
                <a:latin typeface="Times New Roman" pitchFamily="18" charset="0"/>
                <a:cs typeface="Times New Roman" pitchFamily="18" charset="0"/>
              </a:rPr>
              <a:t>Д-75.1   К-80</a:t>
            </a:r>
            <a:r>
              <a:rPr lang="ru-RU" dirty="0" smtClean="0">
                <a:latin typeface="Times New Roman" pitchFamily="18" charset="0"/>
                <a:cs typeface="Times New Roman" pitchFamily="18" charset="0"/>
              </a:rPr>
              <a:t> при создании организации на установленную сумму вкладов делают запись;</a:t>
            </a:r>
          </a:p>
          <a:p>
            <a:pPr algn="just">
              <a:buNone/>
            </a:pPr>
            <a:r>
              <a:rPr lang="ru-RU" b="1" dirty="0" smtClean="0">
                <a:latin typeface="Times New Roman" pitchFamily="18" charset="0"/>
                <a:cs typeface="Times New Roman" pitchFamily="18" charset="0"/>
              </a:rPr>
              <a:t>Д-08, 10, 41, 50, 51, 52, 58   К-75.1 </a:t>
            </a:r>
            <a:r>
              <a:rPr lang="ru-RU" dirty="0" smtClean="0">
                <a:latin typeface="Times New Roman" pitchFamily="18" charset="0"/>
                <a:cs typeface="Times New Roman" pitchFamily="18" charset="0"/>
              </a:rPr>
              <a:t>при фактическом внесении вкладов учредителями.</a:t>
            </a:r>
          </a:p>
          <a:p>
            <a:pPr algn="just">
              <a:buNone/>
            </a:pPr>
            <a:r>
              <a:rPr lang="ru-RU" dirty="0" err="1" smtClean="0">
                <a:latin typeface="Times New Roman" pitchFamily="18" charset="0"/>
                <a:cs typeface="Times New Roman" pitchFamily="18" charset="0"/>
              </a:rPr>
              <a:t>Оприходование</a:t>
            </a:r>
            <a:r>
              <a:rPr lang="ru-RU" dirty="0" smtClean="0">
                <a:latin typeface="Times New Roman" pitchFamily="18" charset="0"/>
                <a:cs typeface="Times New Roman" pitchFamily="18" charset="0"/>
              </a:rPr>
              <a:t> имущества внесенного в натуральной форме осуществляется по договорной стоимости. Если акции акционерного общества продаются по цене выше номинальной стоимости, то разница между номинальной стоимостью оплаченных акций относится на счет добавочного капитала </a:t>
            </a:r>
            <a:r>
              <a:rPr lang="ru-RU" b="1" dirty="0" smtClean="0">
                <a:latin typeface="Times New Roman" pitchFamily="18" charset="0"/>
                <a:cs typeface="Times New Roman" pitchFamily="18" charset="0"/>
              </a:rPr>
              <a:t>Д-75.1   К-83</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88640"/>
            <a:ext cx="8604448" cy="6669360"/>
          </a:xfrm>
        </p:spPr>
        <p:txBody>
          <a:bodyPr>
            <a:normAutofit/>
          </a:bodyPr>
          <a:lstStyle/>
          <a:p>
            <a:pPr algn="just">
              <a:buNone/>
            </a:pPr>
            <a:r>
              <a:rPr lang="ru-RU" dirty="0" smtClean="0"/>
              <a:t>		</a:t>
            </a:r>
            <a:r>
              <a:rPr lang="ru-RU" sz="2800" dirty="0" smtClean="0"/>
              <a:t>Для создания объединения и обеспечения его деятельности образуется </a:t>
            </a:r>
            <a:r>
              <a:rPr lang="ru-RU" sz="2800" i="1" dirty="0" smtClean="0"/>
              <a:t>уставный капитал (фонд). </a:t>
            </a:r>
            <a:r>
              <a:rPr lang="ru-RU" sz="2800" dirty="0" smtClean="0"/>
              <a:t>До регистрации учредители обязаны внести, как правило, не менее 50% указанного в учредительных документах вклада в уставный капитал, что подтверждается бухгалтерскими и банковскими документами. Но каждый участник после регистрации (перерегистрации) объединения обязан полностью внести свою долю не позднее чем через 12 месяцев. В случае </a:t>
            </a:r>
            <a:br>
              <a:rPr lang="ru-RU" sz="2800" dirty="0" smtClean="0"/>
            </a:br>
            <a:r>
              <a:rPr lang="ru-RU" sz="2800" dirty="0" smtClean="0"/>
              <a:t>невыполнения этого обязательства в установленный срок участник уплачивает неустойку. </a:t>
            </a:r>
          </a:p>
          <a:p>
            <a:endParaRPr lang="ru-RU" dirty="0"/>
          </a:p>
        </p:txBody>
      </p:sp>
    </p:spTree>
  </p:cSld>
  <p:clrMapOvr>
    <a:masterClrMapping/>
  </p:clrMapOvr>
</p:sld>
</file>

<file path=ppt/slides/slide5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lnSpcReduction="10000"/>
          </a:bodyPr>
          <a:lstStyle/>
          <a:p>
            <a:pPr algn="just">
              <a:buNone/>
            </a:pPr>
            <a:r>
              <a:rPr lang="ru-RU" sz="2800" dirty="0" smtClean="0">
                <a:latin typeface="Times New Roman" pitchFamily="18" charset="0"/>
                <a:cs typeface="Times New Roman" pitchFamily="18" charset="0"/>
              </a:rPr>
              <a:t>Начисление доходов учредителям от участия в организации отражают записью </a:t>
            </a:r>
            <a:r>
              <a:rPr lang="ru-RU" sz="2800" b="1" dirty="0" smtClean="0">
                <a:latin typeface="Times New Roman" pitchFamily="18" charset="0"/>
                <a:cs typeface="Times New Roman" pitchFamily="18" charset="0"/>
              </a:rPr>
              <a:t>Д-84   К-75.2</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Если доходы начисляются учредителям являющимся работниками организации, делается запись </a:t>
            </a:r>
            <a:r>
              <a:rPr lang="ru-RU" sz="2800" b="1" dirty="0" smtClean="0">
                <a:latin typeface="Times New Roman" pitchFamily="18" charset="0"/>
                <a:cs typeface="Times New Roman" pitchFamily="18" charset="0"/>
              </a:rPr>
              <a:t>Д-84   К-70</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При начислении дивидендов с юридических и физических лиц удерживается налог на доходы по ставке 9 % </a:t>
            </a:r>
            <a:r>
              <a:rPr lang="ru-RU" sz="2800" b="1" dirty="0" smtClean="0">
                <a:latin typeface="Times New Roman" pitchFamily="18" charset="0"/>
                <a:cs typeface="Times New Roman" pitchFamily="18" charset="0"/>
              </a:rPr>
              <a:t>Д-75.2, 70       К-68</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При выплате доходов учредителям составляется запись</a:t>
            </a:r>
          </a:p>
          <a:p>
            <a:pPr algn="just">
              <a:buNone/>
            </a:pPr>
            <a:r>
              <a:rPr lang="ru-RU" sz="2800" b="1" dirty="0" smtClean="0">
                <a:latin typeface="Times New Roman" pitchFamily="18" charset="0"/>
                <a:cs typeface="Times New Roman" pitchFamily="18" charset="0"/>
              </a:rPr>
              <a:t>Д-75.2, 70 К-50, 51, 52</a:t>
            </a:r>
            <a:r>
              <a:rPr lang="ru-RU" sz="2800" dirty="0" smtClean="0">
                <a:latin typeface="Times New Roman" pitchFamily="18" charset="0"/>
                <a:cs typeface="Times New Roman" pitchFamily="18" charset="0"/>
              </a:rPr>
              <a:t>.</a:t>
            </a:r>
          </a:p>
          <a:p>
            <a:pPr algn="just">
              <a:buNone/>
            </a:pPr>
            <a:r>
              <a:rPr lang="ru-RU" sz="2800" dirty="0" smtClean="0">
                <a:latin typeface="Times New Roman" pitchFamily="18" charset="0"/>
                <a:cs typeface="Times New Roman" pitchFamily="18" charset="0"/>
              </a:rPr>
              <a:t>Аналитический учет по </a:t>
            </a:r>
            <a:r>
              <a:rPr lang="ru-RU" sz="2800" i="1" dirty="0" smtClean="0">
                <a:latin typeface="Times New Roman" pitchFamily="18" charset="0"/>
                <a:cs typeface="Times New Roman" pitchFamily="18" charset="0"/>
              </a:rPr>
              <a:t>75 счету</a:t>
            </a:r>
            <a:r>
              <a:rPr lang="ru-RU" sz="2800" dirty="0" smtClean="0">
                <a:latin typeface="Times New Roman" pitchFamily="18" charset="0"/>
                <a:cs typeface="Times New Roman" pitchFamily="18" charset="0"/>
              </a:rPr>
              <a:t> ведется по каждому учредителю, кроме расчетов с акционерами – собственниками акций на предъявителя.</a:t>
            </a:r>
          </a:p>
          <a:p>
            <a:endParaRPr lang="ru-RU" dirty="0"/>
          </a:p>
        </p:txBody>
      </p:sp>
    </p:spTree>
  </p:cSld>
  <p:clrMapOvr>
    <a:masterClrMapping/>
  </p:clrMapOvr>
</p:sld>
</file>

<file path=ppt/slides/slide5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9.Учет расчетов с государственными и муниципальными органами.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a:bodyPr>
          <a:lstStyle/>
          <a:p>
            <a:pPr algn="just">
              <a:buNone/>
            </a:pPr>
            <a:r>
              <a:rPr lang="ru-RU" sz="3200" dirty="0" smtClean="0">
                <a:latin typeface="Times New Roman" pitchFamily="18" charset="0"/>
                <a:cs typeface="Times New Roman" pitchFamily="18" charset="0"/>
              </a:rPr>
              <a:t>Унитарные предприятия для расчетов с государственными и муниципальными органами используют </a:t>
            </a:r>
            <a:r>
              <a:rPr lang="ru-RU" sz="3200" i="1" dirty="0" smtClean="0">
                <a:latin typeface="Times New Roman" pitchFamily="18" charset="0"/>
                <a:cs typeface="Times New Roman" pitchFamily="18" charset="0"/>
              </a:rPr>
              <a:t>счет 75</a:t>
            </a:r>
            <a:r>
              <a:rPr lang="ru-RU" sz="3200" dirty="0" smtClean="0">
                <a:latin typeface="Times New Roman" pitchFamily="18" charset="0"/>
                <a:cs typeface="Times New Roman" pitchFamily="18" charset="0"/>
              </a:rPr>
              <a:t>, к которому открывают субсчета:</a:t>
            </a:r>
          </a:p>
          <a:p>
            <a:pPr algn="just"/>
            <a:r>
              <a:rPr lang="ru-RU" sz="3200" i="1" dirty="0" smtClean="0">
                <a:latin typeface="Times New Roman" pitchFamily="18" charset="0"/>
                <a:cs typeface="Times New Roman" pitchFamily="18" charset="0"/>
              </a:rPr>
              <a:t>75.1 «Расчеты по выделенному имуществу»</a:t>
            </a:r>
            <a:r>
              <a:rPr lang="ru-RU" sz="3200" dirty="0" smtClean="0">
                <a:latin typeface="Times New Roman" pitchFamily="18" charset="0"/>
                <a:cs typeface="Times New Roman" pitchFamily="18" charset="0"/>
              </a:rPr>
              <a:t>;</a:t>
            </a:r>
          </a:p>
          <a:p>
            <a:pPr algn="just"/>
            <a:r>
              <a:rPr lang="ru-RU" sz="3200" i="1" dirty="0" smtClean="0">
                <a:latin typeface="Times New Roman" pitchFamily="18" charset="0"/>
                <a:cs typeface="Times New Roman" pitchFamily="18" charset="0"/>
              </a:rPr>
              <a:t>75.2 «Расчеты по выплате доходов»</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Порядок расчетов см. в теме: «Учет собственного капитала», вопрос «Уставный капитал».</a:t>
            </a:r>
          </a:p>
          <a:p>
            <a:endParaRPr lang="ru-RU" dirty="0"/>
          </a:p>
        </p:txBody>
      </p:sp>
    </p:spTree>
  </p:cSld>
  <p:clrMapOvr>
    <a:masterClrMapping/>
  </p:clrMapOvr>
</p:sld>
</file>

<file path=ppt/slides/slide5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10.Учет расчетов с разными дебиторами и кредиторами.</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92500" lnSpcReduction="20000"/>
          </a:bodyPr>
          <a:lstStyle/>
          <a:p>
            <a:pPr algn="just">
              <a:buNone/>
            </a:pPr>
            <a:r>
              <a:rPr lang="ru-RU" dirty="0" smtClean="0">
                <a:latin typeface="Times New Roman" pitchFamily="18" charset="0"/>
                <a:cs typeface="Times New Roman" pitchFamily="18" charset="0"/>
              </a:rPr>
              <a:t>Для учета различных расчетных отношений с предприятиями, организациями и физическими лицами используется </a:t>
            </a:r>
            <a:r>
              <a:rPr lang="ru-RU" i="1" dirty="0" smtClean="0">
                <a:latin typeface="Times New Roman" pitchFamily="18" charset="0"/>
                <a:cs typeface="Times New Roman" pitchFamily="18" charset="0"/>
              </a:rPr>
              <a:t>счет 76 «Расчеты с разными дебиторами и кредиторами»</a:t>
            </a:r>
            <a:r>
              <a:rPr lang="ru-RU" dirty="0" smtClean="0">
                <a:latin typeface="Times New Roman" pitchFamily="18" charset="0"/>
                <a:cs typeface="Times New Roman" pitchFamily="18" charset="0"/>
              </a:rPr>
              <a:t>, к нему открываются субсчета:</a:t>
            </a:r>
          </a:p>
          <a:p>
            <a:pPr algn="just"/>
            <a:r>
              <a:rPr lang="ru-RU" b="1" i="1" dirty="0" smtClean="0">
                <a:latin typeface="Times New Roman" pitchFamily="18" charset="0"/>
                <a:cs typeface="Times New Roman" pitchFamily="18" charset="0"/>
              </a:rPr>
              <a:t>76.1 «Расчеты по имущественному и личному страхованию»</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76.2 «Расчеты по претензиям»</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76.3 «Расчеты по причитающимся дивидендам и другим доходам»</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76.4 «Расчеты по депонированным суммам»</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Могут быть открыты и другие субсчета.</a:t>
            </a: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1 субсчете</a:t>
            </a:r>
            <a:r>
              <a:rPr lang="ru-RU" dirty="0" smtClean="0">
                <a:latin typeface="Times New Roman" pitchFamily="18" charset="0"/>
                <a:cs typeface="Times New Roman" pitchFamily="18" charset="0"/>
              </a:rPr>
              <a:t> отражают расчеты по страхованию имущества и персонала организации, когда организация выступает страхователем. Начисленные суммы страховых платежей включаются в себестоимость </a:t>
            </a:r>
            <a:r>
              <a:rPr lang="ru-RU" b="1" dirty="0" smtClean="0">
                <a:latin typeface="Times New Roman" pitchFamily="18" charset="0"/>
                <a:cs typeface="Times New Roman" pitchFamily="18" charset="0"/>
              </a:rPr>
              <a:t>Д-23, 25, 26, 29, 44   К-76.1</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lnSpcReduction="10000"/>
          </a:bodyPr>
          <a:lstStyle/>
          <a:p>
            <a:pPr algn="just">
              <a:buNone/>
            </a:pPr>
            <a:r>
              <a:rPr lang="ru-RU" dirty="0" smtClean="0">
                <a:latin typeface="Times New Roman" pitchFamily="18" charset="0"/>
                <a:cs typeface="Times New Roman" pitchFamily="18" charset="0"/>
              </a:rPr>
              <a:t>При перечислении страховых платежей делают запись        </a:t>
            </a:r>
            <a:r>
              <a:rPr lang="ru-RU" b="1" dirty="0" smtClean="0">
                <a:latin typeface="Times New Roman" pitchFamily="18" charset="0"/>
                <a:cs typeface="Times New Roman" pitchFamily="18" charset="0"/>
              </a:rPr>
              <a:t>Д-76.1   К-51, 52, 55</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Потери товарно-материальных ценностей по страховым случаям списывают проводкой </a:t>
            </a:r>
            <a:r>
              <a:rPr lang="ru-RU" b="1" dirty="0" smtClean="0">
                <a:latin typeface="Times New Roman" pitchFamily="18" charset="0"/>
                <a:cs typeface="Times New Roman" pitchFamily="18" charset="0"/>
              </a:rPr>
              <a:t>Д-76.1   К-10, 41, 43 и т.п.</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Суммы страхового возмещения, причитающиеся работнику организации, отражают записью </a:t>
            </a:r>
            <a:r>
              <a:rPr lang="ru-RU" b="1" dirty="0" smtClean="0">
                <a:latin typeface="Times New Roman" pitchFamily="18" charset="0"/>
                <a:cs typeface="Times New Roman" pitchFamily="18" charset="0"/>
              </a:rPr>
              <a:t>Д-76.1   К73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получении страхового возмещения делают запись </a:t>
            </a:r>
            <a:r>
              <a:rPr lang="ru-RU" b="1" dirty="0" smtClean="0">
                <a:latin typeface="Times New Roman" pitchFamily="18" charset="0"/>
                <a:cs typeface="Times New Roman" pitchFamily="18" charset="0"/>
              </a:rPr>
              <a:t>Д-50, 51, 52   К76.1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76.1</a:t>
            </a:r>
            <a:r>
              <a:rPr lang="ru-RU" dirty="0" smtClean="0">
                <a:latin typeface="Times New Roman" pitchFamily="18" charset="0"/>
                <a:cs typeface="Times New Roman" pitchFamily="18" charset="0"/>
              </a:rPr>
              <a:t> ведут по страховщикам и договорам страхования.</a:t>
            </a: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2 субсчете</a:t>
            </a:r>
            <a:r>
              <a:rPr lang="ru-RU" dirty="0" smtClean="0">
                <a:latin typeface="Times New Roman" pitchFamily="18" charset="0"/>
                <a:cs typeface="Times New Roman" pitchFamily="18" charset="0"/>
              </a:rPr>
              <a:t> отражают расчеты по претензиям предъявляемым поставщикам, подрядчикам, транспортным организациям, а также по предъявленным и признанным пеням, штрафам, неустойкам и т.п.</a:t>
            </a:r>
            <a:endParaRPr lang="ru-RU" dirty="0">
              <a:latin typeface="Times New Roman" pitchFamily="18" charset="0"/>
              <a:cs typeface="Times New Roman" pitchFamily="18" charset="0"/>
            </a:endParaRPr>
          </a:p>
        </p:txBody>
      </p:sp>
    </p:spTree>
  </p:cSld>
  <p:clrMapOvr>
    <a:masterClrMapping/>
  </p:clrMapOvr>
</p:sld>
</file>

<file path=ppt/slides/slide5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85000" lnSpcReduction="10000"/>
          </a:bodyPr>
          <a:lstStyle/>
          <a:p>
            <a:pPr algn="just">
              <a:buNone/>
            </a:pPr>
            <a:r>
              <a:rPr lang="ru-RU" dirty="0" smtClean="0">
                <a:latin typeface="Times New Roman" pitchFamily="18" charset="0"/>
                <a:cs typeface="Times New Roman" pitchFamily="18" charset="0"/>
              </a:rPr>
              <a:t>Причиненный организации ущерб списывают в </a:t>
            </a:r>
            <a:r>
              <a:rPr lang="ru-RU" i="1" dirty="0" smtClean="0">
                <a:latin typeface="Times New Roman" pitchFamily="18" charset="0"/>
                <a:cs typeface="Times New Roman" pitchFamily="18" charset="0"/>
              </a:rPr>
              <a:t>дебет 76.2</a:t>
            </a:r>
            <a:r>
              <a:rPr lang="ru-RU" dirty="0" smtClean="0">
                <a:latin typeface="Times New Roman" pitchFamily="18" charset="0"/>
                <a:cs typeface="Times New Roman" pitchFamily="18" charset="0"/>
              </a:rPr>
              <a:t>:</a:t>
            </a:r>
          </a:p>
          <a:p>
            <a:pPr algn="just"/>
            <a:r>
              <a:rPr lang="ru-RU" b="1" dirty="0" smtClean="0">
                <a:latin typeface="Times New Roman" pitchFamily="18" charset="0"/>
                <a:cs typeface="Times New Roman" pitchFamily="18" charset="0"/>
              </a:rPr>
              <a:t>Д-76.2   К-60</a:t>
            </a:r>
            <a:r>
              <a:rPr lang="ru-RU" dirty="0" smtClean="0">
                <a:latin typeface="Times New Roman" pitchFamily="18" charset="0"/>
                <a:cs typeface="Times New Roman" pitchFamily="18" charset="0"/>
              </a:rPr>
              <a:t> на суммы претензий предъявленных поставщикам из-за несоответствия цен, арифметических ошибок по оприходованным товарно-материальным ценностям;</a:t>
            </a:r>
          </a:p>
          <a:p>
            <a:pPr algn="just"/>
            <a:r>
              <a:rPr lang="ru-RU" b="1" dirty="0" smtClean="0">
                <a:latin typeface="Times New Roman" pitchFamily="18" charset="0"/>
                <a:cs typeface="Times New Roman" pitchFamily="18" charset="0"/>
              </a:rPr>
              <a:t>Д-76.2   К-20, 23</a:t>
            </a:r>
            <a:r>
              <a:rPr lang="ru-RU" dirty="0" smtClean="0">
                <a:latin typeface="Times New Roman" pitchFamily="18" charset="0"/>
                <a:cs typeface="Times New Roman" pitchFamily="18" charset="0"/>
              </a:rPr>
              <a:t> за брак и потери, возникшие по вине поставщиков и подрядчиков;</a:t>
            </a:r>
          </a:p>
          <a:p>
            <a:pPr algn="just"/>
            <a:r>
              <a:rPr lang="ru-RU" b="1" dirty="0" smtClean="0">
                <a:latin typeface="Times New Roman" pitchFamily="18" charset="0"/>
                <a:cs typeface="Times New Roman" pitchFamily="18" charset="0"/>
              </a:rPr>
              <a:t>Д-76.2 К-51, 52, 66, 67</a:t>
            </a:r>
            <a:r>
              <a:rPr lang="ru-RU" dirty="0" smtClean="0">
                <a:latin typeface="Times New Roman" pitchFamily="18" charset="0"/>
                <a:cs typeface="Times New Roman" pitchFamily="18" charset="0"/>
              </a:rPr>
              <a:t> по суммам, ошибочно списанным банком со счетов организации;</a:t>
            </a:r>
          </a:p>
          <a:p>
            <a:pPr algn="just"/>
            <a:r>
              <a:rPr lang="ru-RU" b="1" dirty="0" smtClean="0">
                <a:latin typeface="Times New Roman" pitchFamily="18" charset="0"/>
                <a:cs typeface="Times New Roman" pitchFamily="18" charset="0"/>
              </a:rPr>
              <a:t>Д-76.2   К-91.1</a:t>
            </a:r>
            <a:r>
              <a:rPr lang="ru-RU" dirty="0" smtClean="0">
                <a:latin typeface="Times New Roman" pitchFamily="18" charset="0"/>
                <a:cs typeface="Times New Roman" pitchFamily="18" charset="0"/>
              </a:rPr>
              <a:t> по штрафам, пеням, неустойкам, взыскиваемым с контрагентов.</a:t>
            </a:r>
          </a:p>
          <a:p>
            <a:pPr algn="just">
              <a:buNone/>
            </a:pPr>
            <a:r>
              <a:rPr lang="ru-RU" dirty="0" smtClean="0">
                <a:latin typeface="Times New Roman" pitchFamily="18" charset="0"/>
                <a:cs typeface="Times New Roman" pitchFamily="18" charset="0"/>
              </a:rPr>
              <a:t>Сумму удовлетворенных претензий отражают записью </a:t>
            </a:r>
            <a:r>
              <a:rPr lang="ru-RU" b="1" dirty="0" smtClean="0">
                <a:latin typeface="Times New Roman" pitchFamily="18" charset="0"/>
                <a:cs typeface="Times New Roman" pitchFamily="18" charset="0"/>
              </a:rPr>
              <a:t>Д-51, 52   К-76.2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Суммы неудовлетворенных претензий списывают на те же счета, откуда они были списаны, т.е. </a:t>
            </a:r>
            <a:r>
              <a:rPr lang="ru-RU" b="1" dirty="0" smtClean="0">
                <a:latin typeface="Times New Roman" pitchFamily="18" charset="0"/>
                <a:cs typeface="Times New Roman" pitchFamily="18" charset="0"/>
              </a:rPr>
              <a:t>Д-60, 20, 23, 51, 52, 66, 67, 91.2 и т.п.   К-76.2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3 субсчете</a:t>
            </a:r>
            <a:r>
              <a:rPr lang="ru-RU" dirty="0" smtClean="0">
                <a:latin typeface="Times New Roman" pitchFamily="18" charset="0"/>
                <a:cs typeface="Times New Roman" pitchFamily="18" charset="0"/>
              </a:rPr>
              <a:t> учитывают расчеты по причитающимся организации дивидендам и другим доходам, в частности, по договору простого товарищества по прибыли. Доходы, подлежащие к получению, отражают записью </a:t>
            </a:r>
            <a:r>
              <a:rPr lang="ru-RU" b="1" dirty="0" smtClean="0">
                <a:latin typeface="Times New Roman" pitchFamily="18" charset="0"/>
                <a:cs typeface="Times New Roman" pitchFamily="18" charset="0"/>
              </a:rPr>
              <a:t>Д-76.3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получении доходов делают запись </a:t>
            </a:r>
            <a:r>
              <a:rPr lang="ru-RU" b="1" dirty="0" smtClean="0">
                <a:latin typeface="Times New Roman" pitchFamily="18" charset="0"/>
                <a:cs typeface="Times New Roman" pitchFamily="18" charset="0"/>
              </a:rPr>
              <a:t>Д-51, 52   К-76.3</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dirty="0" smtClean="0">
                <a:latin typeface="Times New Roman" pitchFamily="18" charset="0"/>
                <a:cs typeface="Times New Roman" pitchFamily="18" charset="0"/>
              </a:rPr>
              <a:t>При получении доходов делают запись </a:t>
            </a:r>
            <a:r>
              <a:rPr lang="ru-RU" b="1" dirty="0" smtClean="0">
                <a:latin typeface="Times New Roman" pitchFamily="18" charset="0"/>
                <a:cs typeface="Times New Roman" pitchFamily="18" charset="0"/>
              </a:rPr>
              <a:t>Д-51, 52   К-76.3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4 субсчете</a:t>
            </a:r>
            <a:r>
              <a:rPr lang="ru-RU" dirty="0" smtClean="0">
                <a:latin typeface="Times New Roman" pitchFamily="18" charset="0"/>
                <a:cs typeface="Times New Roman" pitchFamily="18" charset="0"/>
              </a:rPr>
              <a:t> учитываются расчеты по депонированным суммам, расчеты с работниками организации по невыплаченным в установленный срок суммами из-за неявки получателей. Депонированные суммы отражают проводкой </a:t>
            </a:r>
            <a:r>
              <a:rPr lang="ru-RU" b="1" dirty="0" smtClean="0">
                <a:latin typeface="Times New Roman" pitchFamily="18" charset="0"/>
                <a:cs typeface="Times New Roman" pitchFamily="18" charset="0"/>
              </a:rPr>
              <a:t>Д-70   К-76.4</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Одновременно депонированные суммы возвращаются из кассы на расчетный счет предприятия </a:t>
            </a:r>
            <a:r>
              <a:rPr lang="ru-RU" b="1" dirty="0" smtClean="0">
                <a:latin typeface="Times New Roman" pitchFamily="18" charset="0"/>
                <a:cs typeface="Times New Roman" pitchFamily="18" charset="0"/>
              </a:rPr>
              <a:t>Д-51   К-50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выплате депонированных сумм получателю делают запись </a:t>
            </a:r>
            <a:r>
              <a:rPr lang="ru-RU" b="1" dirty="0" smtClean="0">
                <a:latin typeface="Times New Roman" pitchFamily="18" charset="0"/>
                <a:cs typeface="Times New Roman" pitchFamily="18" charset="0"/>
              </a:rPr>
              <a:t>Д-76.4   К-50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Данная операция оформляется в карточке учета депонентской задолженности (книга учета расчетов с депонентами).</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76 счету </a:t>
            </a:r>
            <a:r>
              <a:rPr lang="ru-RU" dirty="0" smtClean="0">
                <a:latin typeface="Times New Roman" pitchFamily="18" charset="0"/>
                <a:cs typeface="Times New Roman" pitchFamily="18" charset="0"/>
              </a:rPr>
              <a:t>ведется по каждому дебитору, кредитору. Сальдо по </a:t>
            </a:r>
            <a:r>
              <a:rPr lang="ru-RU" i="1" dirty="0" smtClean="0">
                <a:latin typeface="Times New Roman" pitchFamily="18" charset="0"/>
                <a:cs typeface="Times New Roman" pitchFamily="18" charset="0"/>
              </a:rPr>
              <a:t>счету 76</a:t>
            </a:r>
            <a:r>
              <a:rPr lang="ru-RU" dirty="0" smtClean="0">
                <a:latin typeface="Times New Roman" pitchFamily="18" charset="0"/>
                <a:cs typeface="Times New Roman" pitchFamily="18" charset="0"/>
              </a:rPr>
              <a:t> определяется развернуто по данным оборотной ведомости и аналитическим счетам.</a:t>
            </a:r>
            <a:endParaRPr lang="ru-RU" dirty="0">
              <a:latin typeface="Times New Roman" pitchFamily="18" charset="0"/>
              <a:cs typeface="Times New Roman" pitchFamily="18" charset="0"/>
            </a:endParaRPr>
          </a:p>
        </p:txBody>
      </p:sp>
    </p:spTree>
  </p:cSld>
  <p:clrMapOvr>
    <a:masterClrMapping/>
  </p:clrMapOvr>
</p:sld>
</file>

<file path=ppt/slides/slide5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11.Учет операций по доверительному управлению имуществом.</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124744"/>
            <a:ext cx="7467600" cy="5349208"/>
          </a:xfrm>
        </p:spPr>
        <p:txBody>
          <a:bodyPr>
            <a:normAutofit fontScale="92500" lnSpcReduction="20000"/>
          </a:bodyPr>
          <a:lstStyle/>
          <a:p>
            <a:pPr algn="just">
              <a:buNone/>
            </a:pPr>
            <a:r>
              <a:rPr lang="ru-RU" dirty="0" smtClean="0">
                <a:latin typeface="Times New Roman" pitchFamily="18" charset="0"/>
                <a:cs typeface="Times New Roman" pitchFamily="18" charset="0"/>
              </a:rPr>
              <a:t>Операции по доверительному управлению имуществом (трастовые операции) совершаются на основании договора доверительного управления, в котором участвуют три стороны:</a:t>
            </a:r>
          </a:p>
          <a:p>
            <a:pPr marL="457200" indent="-457200" algn="just">
              <a:buFont typeface="+mj-lt"/>
              <a:buAutoNum type="arabicPeriod"/>
            </a:pPr>
            <a:r>
              <a:rPr lang="ru-RU" dirty="0" smtClean="0">
                <a:latin typeface="Times New Roman" pitchFamily="18" charset="0"/>
                <a:cs typeface="Times New Roman" pitchFamily="18" charset="0"/>
              </a:rPr>
              <a:t>учредитель управления (учредитель траста) – собственник имущества или прав на имущество, которое он передает в управление доверительному управляющему;</a:t>
            </a:r>
          </a:p>
          <a:p>
            <a:pPr marL="457200" indent="-457200" algn="just">
              <a:buFont typeface="+mj-lt"/>
              <a:buAutoNum type="arabicPeriod"/>
            </a:pPr>
            <a:r>
              <a:rPr lang="ru-RU" dirty="0" smtClean="0">
                <a:latin typeface="Times New Roman" pitchFamily="18" charset="0"/>
                <a:cs typeface="Times New Roman" pitchFamily="18" charset="0"/>
              </a:rPr>
              <a:t>доверительный управляющий (доверительный собственник) – физическое или юридическое лицо, которое принимает на себя функции по управлению имуществом на основании договора доверительного управления (например, трастовый отдел банка);</a:t>
            </a:r>
          </a:p>
          <a:p>
            <a:pPr marL="457200" indent="-457200" algn="just">
              <a:buFont typeface="+mj-lt"/>
              <a:buAutoNum type="arabicPeriod"/>
            </a:pPr>
            <a:r>
              <a:rPr lang="ru-RU" dirty="0" err="1" smtClean="0">
                <a:latin typeface="Times New Roman" pitchFamily="18" charset="0"/>
                <a:cs typeface="Times New Roman" pitchFamily="18" charset="0"/>
              </a:rPr>
              <a:t>выгодоприобретатель</a:t>
            </a:r>
            <a:r>
              <a:rPr lang="ru-RU" dirty="0" smtClean="0">
                <a:latin typeface="Times New Roman" pitchFamily="18" charset="0"/>
                <a:cs typeface="Times New Roman" pitchFamily="18" charset="0"/>
              </a:rPr>
              <a:t> (бенефициарий) – физическое или юридическое лицо, в пользу которого заключается договор доверительного управления, он получает доходы в размере и на условиях предусмотренных договором, им может быть учредитель траста.</a:t>
            </a:r>
          </a:p>
          <a:p>
            <a:endParaRPr lang="ru-RU" dirty="0"/>
          </a:p>
        </p:txBody>
      </p:sp>
    </p:spTree>
  </p:cSld>
  <p:clrMapOvr>
    <a:masterClrMapping/>
  </p:clrMapOvr>
</p:sld>
</file>

<file path=ppt/slides/slide5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sz="2800" dirty="0" smtClean="0"/>
              <a:t>Таким образом, трастовые операции являются посредническими операциями. К трассовым операциям относятся:</a:t>
            </a:r>
          </a:p>
          <a:p>
            <a:pPr algn="just">
              <a:buNone/>
            </a:pPr>
            <a:r>
              <a:rPr lang="ru-RU" sz="2800" dirty="0" smtClean="0"/>
              <a:t>- операции по управлению имуществом по просьбе клиента;</a:t>
            </a:r>
          </a:p>
          <a:p>
            <a:pPr algn="just">
              <a:buNone/>
            </a:pPr>
            <a:r>
              <a:rPr lang="ru-RU" sz="2800" dirty="0" smtClean="0"/>
              <a:t>- операции по управлению имуществом недееспособного собственника;</a:t>
            </a:r>
          </a:p>
          <a:p>
            <a:pPr algn="just">
              <a:buNone/>
            </a:pPr>
            <a:r>
              <a:rPr lang="ru-RU" sz="2800" dirty="0" smtClean="0"/>
              <a:t>- операции по формированию инвестиционного портфеля и управлению им;</a:t>
            </a:r>
          </a:p>
          <a:p>
            <a:pPr algn="just">
              <a:buNone/>
            </a:pPr>
            <a:r>
              <a:rPr lang="ru-RU" sz="2800" dirty="0" smtClean="0"/>
              <a:t>- управление частными пенсионными фондами;</a:t>
            </a:r>
          </a:p>
          <a:p>
            <a:pPr algn="just">
              <a:buNone/>
            </a:pPr>
            <a:r>
              <a:rPr lang="ru-RU" sz="2800" dirty="0" smtClean="0"/>
              <a:t>- операции по выплате дивидендов по поручению предприятий с большим числом акционеров и т.д.</a:t>
            </a:r>
          </a:p>
          <a:p>
            <a:endParaRPr lang="ru-RU" dirty="0"/>
          </a:p>
        </p:txBody>
      </p:sp>
    </p:spTree>
  </p:cSld>
  <p:clrMapOvr>
    <a:masterClrMapping/>
  </p:clrMapOvr>
</p:sld>
</file>

<file path=ppt/slides/slide5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b="1" i="1" dirty="0" smtClean="0">
                <a:latin typeface="Times New Roman" pitchFamily="18" charset="0"/>
                <a:cs typeface="Times New Roman" pitchFamily="18" charset="0"/>
              </a:rPr>
              <a:t>Учет у учредителя доверительного управления.</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Переданное в доверительное управление имущество списывается по учетной стоимости на дату вступления договора в силу, при этом делают запись </a:t>
            </a:r>
            <a:r>
              <a:rPr lang="ru-RU" b="1" dirty="0" smtClean="0">
                <a:latin typeface="Times New Roman" pitchFamily="18" charset="0"/>
                <a:cs typeface="Times New Roman" pitchFamily="18" charset="0"/>
              </a:rPr>
              <a:t>Д-79.3   К-01, 04, 58 и т.д.</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Сумма амортизации по переданным основным средствам и нематериальным активам списываются проводкой</a:t>
            </a:r>
          </a:p>
          <a:p>
            <a:pPr algn="just">
              <a:buNone/>
            </a:pPr>
            <a:r>
              <a:rPr lang="ru-RU" b="1" dirty="0" smtClean="0">
                <a:latin typeface="Times New Roman" pitchFamily="18" charset="0"/>
                <a:cs typeface="Times New Roman" pitchFamily="18" charset="0"/>
              </a:rPr>
              <a:t>Д-02, 05 К-79.3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Начисление дохода учредителю управления оформляется проводкой </a:t>
            </a:r>
            <a:r>
              <a:rPr lang="ru-RU" b="1" dirty="0" smtClean="0">
                <a:latin typeface="Times New Roman" pitchFamily="18" charset="0"/>
                <a:cs typeface="Times New Roman" pitchFamily="18" charset="0"/>
              </a:rPr>
              <a:t>Д-79.3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Денежные средства, полученные учредителем управления в счет причитающейся прибыли, отражают </a:t>
            </a:r>
            <a:r>
              <a:rPr lang="ru-RU" b="1" dirty="0" smtClean="0">
                <a:latin typeface="Times New Roman" pitchFamily="18" charset="0"/>
                <a:cs typeface="Times New Roman" pitchFamily="18" charset="0"/>
              </a:rPr>
              <a:t>Д-51, 52   К-79.3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Суммы возмещения убытков в связи с утратой или повреждением имущества, а также суммы упущенной выгоды по договору отражают проводкой </a:t>
            </a:r>
            <a:r>
              <a:rPr lang="ru-RU" b="1" dirty="0" smtClean="0">
                <a:latin typeface="Times New Roman" pitchFamily="18" charset="0"/>
                <a:cs typeface="Times New Roman" pitchFamily="18" charset="0"/>
              </a:rPr>
              <a:t>Д-76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получении указанных средств учредителями управления оформляется запись </a:t>
            </a:r>
            <a:r>
              <a:rPr lang="ru-RU" b="1" dirty="0" smtClean="0">
                <a:latin typeface="Times New Roman" pitchFamily="18" charset="0"/>
                <a:cs typeface="Times New Roman" pitchFamily="18" charset="0"/>
              </a:rPr>
              <a:t>Д-51, 52   К-76</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859216" cy="6285312"/>
          </a:xfrm>
        </p:spPr>
        <p:txBody>
          <a:bodyPr>
            <a:normAutofit fontScale="92500" lnSpcReduction="20000"/>
          </a:bodyPr>
          <a:lstStyle/>
          <a:p>
            <a:pPr algn="just">
              <a:buNone/>
            </a:pPr>
            <a:r>
              <a:rPr lang="ru-RU" dirty="0" smtClean="0">
                <a:latin typeface="Times New Roman" pitchFamily="18" charset="0"/>
                <a:cs typeface="Times New Roman" pitchFamily="18" charset="0"/>
              </a:rPr>
              <a:t>По окончании договора доверительного управления возврат имущества учредителю управления производится в той же оценке, в которой имущество было передано в управление </a:t>
            </a:r>
            <a:r>
              <a:rPr lang="ru-RU" b="1" dirty="0" smtClean="0">
                <a:latin typeface="Times New Roman" pitchFamily="18" charset="0"/>
                <a:cs typeface="Times New Roman" pitchFamily="18" charset="0"/>
              </a:rPr>
              <a:t>Д-01, 04, 58 и т.д.   К79.3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Одновременно списываются суммы начисленной амортизации </a:t>
            </a:r>
            <a:r>
              <a:rPr lang="ru-RU" b="1" dirty="0" smtClean="0">
                <a:latin typeface="Times New Roman" pitchFamily="18" charset="0"/>
                <a:cs typeface="Times New Roman" pitchFamily="18" charset="0"/>
              </a:rPr>
              <a:t>Д-79.3   К-02, 05</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При составлении бухгалтерской отчетности учредителем управления в нее включаются показатели отчетности представленной доверительным управляющим путем построчного суммирования. </a:t>
            </a:r>
            <a:r>
              <a:rPr lang="ru-RU" i="1" dirty="0" smtClean="0">
                <a:latin typeface="Times New Roman" pitchFamily="18" charset="0"/>
                <a:cs typeface="Times New Roman" pitchFamily="18" charset="0"/>
              </a:rPr>
              <a:t>Счет 79.3</a:t>
            </a:r>
            <a:r>
              <a:rPr lang="ru-RU" dirty="0" smtClean="0">
                <a:latin typeface="Times New Roman" pitchFamily="18" charset="0"/>
                <a:cs typeface="Times New Roman" pitchFamily="18" charset="0"/>
              </a:rPr>
              <a:t> в бухгалтерском балансе учредителя не отражается.</a:t>
            </a:r>
          </a:p>
          <a:p>
            <a:pPr algn="just">
              <a:buNone/>
            </a:pPr>
            <a:r>
              <a:rPr lang="ru-RU" b="1" i="1" dirty="0" smtClean="0">
                <a:latin typeface="Times New Roman" pitchFamily="18" charset="0"/>
                <a:cs typeface="Times New Roman" pitchFamily="18" charset="0"/>
              </a:rPr>
              <a:t>Учет у доверительного управляющего.</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Доверительный управляющий должен обеспечить самостоятельный учет операций по каждому договору доверительного управления обособленно от собственного имущества. Для каждого договора доверительного управления открывается отдельный субсчет к </a:t>
            </a:r>
            <a:r>
              <a:rPr lang="ru-RU" i="1" dirty="0" smtClean="0">
                <a:latin typeface="Times New Roman" pitchFamily="18" charset="0"/>
                <a:cs typeface="Times New Roman" pitchFamily="18" charset="0"/>
              </a:rPr>
              <a:t>счету 79 «Внутрихозяйственные расчеты»</a:t>
            </a:r>
            <a:r>
              <a:rPr lang="ru-RU" dirty="0" smtClean="0">
                <a:latin typeface="Times New Roman" pitchFamily="18" charset="0"/>
                <a:cs typeface="Times New Roman" pitchFamily="18" charset="0"/>
              </a:rPr>
              <a:t>, внутри которого ведется аналитический учет в разрезе учредителя управления и </a:t>
            </a:r>
            <a:r>
              <a:rPr lang="ru-RU" dirty="0" err="1" smtClean="0">
                <a:latin typeface="Times New Roman" pitchFamily="18" charset="0"/>
                <a:cs typeface="Times New Roman" pitchFamily="18" charset="0"/>
              </a:rPr>
              <a:t>выгодоприобретателя</a:t>
            </a:r>
            <a:r>
              <a:rPr lang="ru-RU" dirty="0" smtClean="0">
                <a:latin typeface="Times New Roman" pitchFamily="18" charset="0"/>
                <a:cs typeface="Times New Roman" pitchFamily="18" charset="0"/>
              </a:rPr>
              <a:t>. </a:t>
            </a:r>
          </a:p>
          <a:p>
            <a:endParaRPr lang="ru-R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lnSpcReduction="10000"/>
          </a:bodyPr>
          <a:lstStyle/>
          <a:p>
            <a:pPr algn="just">
              <a:buNone/>
            </a:pPr>
            <a:r>
              <a:rPr lang="ru-RU" dirty="0" smtClean="0"/>
              <a:t>		</a:t>
            </a:r>
            <a:r>
              <a:rPr lang="ru-RU" sz="3200" dirty="0" smtClean="0"/>
              <a:t>Участник объединения может с согласия остальных участников уступить свою долю (часть доли) участникам этого объединения или третьим лицам. Такое согласие не требуется при образовании открытого акционерного общества. В остальных случаях участники объединения пользуются преимущественным правом приобретения </a:t>
            </a:r>
            <a:r>
              <a:rPr lang="ru-RU" sz="2800" dirty="0" smtClean="0"/>
              <a:t>допускаемой</a:t>
            </a:r>
            <a:r>
              <a:rPr lang="ru-RU" sz="3200" dirty="0" smtClean="0"/>
              <a:t> доли (части доли). При выходе участника из объединения ему выплачивается стоимость части имущества объединения, пропорциональная его доле в уставном капитале.</a:t>
            </a:r>
            <a:endParaRPr lang="ru-RU" dirty="0"/>
          </a:p>
        </p:txBody>
      </p:sp>
    </p:spTree>
  </p:cSld>
  <p:clrMapOvr>
    <a:masterClrMapping/>
  </p:clrMapOvr>
</p:sld>
</file>

<file path=ppt/slides/slide5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dirty="0" smtClean="0">
                <a:latin typeface="Times New Roman" pitchFamily="18" charset="0"/>
                <a:cs typeface="Times New Roman" pitchFamily="18" charset="0"/>
              </a:rPr>
              <a:t>Имущество, полученное от учредителя управления, отражается по стоимости числящейся в учете учредителя на дату вступления договора в силу </a:t>
            </a:r>
            <a:r>
              <a:rPr lang="ru-RU" b="1" dirty="0" smtClean="0">
                <a:latin typeface="Times New Roman" pitchFamily="18" charset="0"/>
                <a:cs typeface="Times New Roman" pitchFamily="18" charset="0"/>
              </a:rPr>
              <a:t>Д-01, 04, 58 и т.д.   К79.3</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Одновременно отражаются суммы начисленной амортизации </a:t>
            </a:r>
            <a:r>
              <a:rPr lang="ru-RU" b="1" dirty="0" smtClean="0">
                <a:latin typeface="Times New Roman" pitchFamily="18" charset="0"/>
                <a:cs typeface="Times New Roman" pitchFamily="18" charset="0"/>
              </a:rPr>
              <a:t>Д-79.3   К-02, 05</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Учет операций связанный с договором доверительного управления, а также формирование и учет затрат на производство и продажу продукции, расчет и учет финансовых результатов ведется в общеустановленном порядке. Однако обязательно открывается отдельный банковский счет для расчетов по деятельности связанной с доверительным управлением имуществом.</a:t>
            </a:r>
          </a:p>
          <a:p>
            <a:pPr algn="just">
              <a:buNone/>
            </a:pPr>
            <a:r>
              <a:rPr lang="ru-RU" dirty="0" smtClean="0">
                <a:latin typeface="Times New Roman" pitchFamily="18" charset="0"/>
                <a:cs typeface="Times New Roman" pitchFamily="18" charset="0"/>
              </a:rPr>
              <a:t>Начисление амортизации по полученному от учредителя имуществу осуществляется в общеустановленном порядке, сумма амортизации относится на затраты </a:t>
            </a:r>
            <a:r>
              <a:rPr lang="ru-RU" b="1" dirty="0" smtClean="0">
                <a:latin typeface="Times New Roman" pitchFamily="18" charset="0"/>
                <a:cs typeface="Times New Roman" pitchFamily="18" charset="0"/>
              </a:rPr>
              <a:t>Д-20, 23, 25, 26, 44   К-02, 05</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7467600" cy="6213304"/>
          </a:xfrm>
        </p:spPr>
        <p:txBody>
          <a:bodyPr>
            <a:normAutofit fontScale="92500"/>
          </a:bodyPr>
          <a:lstStyle/>
          <a:p>
            <a:pPr algn="just">
              <a:buNone/>
            </a:pPr>
            <a:r>
              <a:rPr lang="ru-RU" dirty="0" smtClean="0">
                <a:latin typeface="Times New Roman" pitchFamily="18" charset="0"/>
                <a:cs typeface="Times New Roman" pitchFamily="18" charset="0"/>
              </a:rPr>
              <a:t>Учет приобретения и создания объектов долгосрочных инвестиций ведется в общеустановленном порядке. Имущество, возвращенное учредителю управления по окончании договора, списывается проводкой </a:t>
            </a:r>
            <a:r>
              <a:rPr lang="ru-RU" b="1" dirty="0" smtClean="0">
                <a:latin typeface="Times New Roman" pitchFamily="18" charset="0"/>
                <a:cs typeface="Times New Roman" pitchFamily="18" charset="0"/>
              </a:rPr>
              <a:t>Д-79.3   К-01, 04, 58 и т.д.</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Суммы вознаграждения и возмещения необходимых расходов, причитающиеся доверительному управляющему, оформляют записью </a:t>
            </a:r>
            <a:r>
              <a:rPr lang="ru-RU" b="1" dirty="0" smtClean="0">
                <a:latin typeface="Times New Roman" pitchFamily="18" charset="0"/>
                <a:cs typeface="Times New Roman" pitchFamily="18" charset="0"/>
              </a:rPr>
              <a:t>Д-26   К-76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А при фактическом перечислении указанных сумм делают запись </a:t>
            </a:r>
            <a:r>
              <a:rPr lang="ru-RU" b="1" dirty="0" smtClean="0">
                <a:latin typeface="Times New Roman" pitchFamily="18" charset="0"/>
                <a:cs typeface="Times New Roman" pitchFamily="18" charset="0"/>
              </a:rPr>
              <a:t>Д-76   К-51, 52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Доверительный управляющий предоставляет учредителю управления и </a:t>
            </a:r>
            <a:r>
              <a:rPr lang="ru-RU" dirty="0" err="1" smtClean="0">
                <a:latin typeface="Times New Roman" pitchFamily="18" charset="0"/>
                <a:cs typeface="Times New Roman" pitchFamily="18" charset="0"/>
              </a:rPr>
              <a:t>выгодоприобретателю</a:t>
            </a:r>
            <a:r>
              <a:rPr lang="ru-RU" dirty="0" smtClean="0">
                <a:latin typeface="Times New Roman" pitchFamily="18" charset="0"/>
                <a:cs typeface="Times New Roman" pitchFamily="18" charset="0"/>
              </a:rPr>
              <a:t> отчет о своей деятельности в порядке и сроки установленные договором. Кроме того, доверительный управляющий представляет бухгалтерскую отчетность о своей деятельности, включая доверительное управление в общеустановленном порядке.</a:t>
            </a:r>
          </a:p>
          <a:p>
            <a:endParaRPr lang="ru-RU" dirty="0"/>
          </a:p>
        </p:txBody>
      </p:sp>
    </p:spTree>
  </p:cSld>
  <p:clrMapOvr>
    <a:masterClrMapping/>
  </p:clrMapOvr>
</p:sld>
</file>

<file path=ppt/slides/slide5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a:bodyPr>
          <a:lstStyle/>
          <a:p>
            <a:pPr algn="just">
              <a:buNone/>
            </a:pPr>
            <a:r>
              <a:rPr lang="ru-RU" b="1" i="1" dirty="0" smtClean="0">
                <a:latin typeface="Times New Roman" pitchFamily="18" charset="0"/>
                <a:cs typeface="Times New Roman" pitchFamily="18" charset="0"/>
              </a:rPr>
              <a:t>Учет у </a:t>
            </a:r>
            <a:r>
              <a:rPr lang="ru-RU" b="1" i="1" dirty="0" err="1" smtClean="0">
                <a:latin typeface="Times New Roman" pitchFamily="18" charset="0"/>
                <a:cs typeface="Times New Roman" pitchFamily="18" charset="0"/>
              </a:rPr>
              <a:t>выгодоприобретателя</a:t>
            </a:r>
            <a:r>
              <a:rPr lang="ru-RU" b="1" i="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Доход, причитающийся </a:t>
            </a:r>
            <a:r>
              <a:rPr lang="ru-RU" dirty="0" err="1" smtClean="0">
                <a:latin typeface="Times New Roman" pitchFamily="18" charset="0"/>
                <a:cs typeface="Times New Roman" pitchFamily="18" charset="0"/>
              </a:rPr>
              <a:t>выгодоприобретателю</a:t>
            </a:r>
            <a:r>
              <a:rPr lang="ru-RU" dirty="0" smtClean="0">
                <a:latin typeface="Times New Roman" pitchFamily="18" charset="0"/>
                <a:cs typeface="Times New Roman" pitchFamily="18" charset="0"/>
              </a:rPr>
              <a:t>, отражается у него в составе прочих доходов </a:t>
            </a:r>
            <a:r>
              <a:rPr lang="ru-RU" b="1" dirty="0" smtClean="0">
                <a:latin typeface="Times New Roman" pitchFamily="18" charset="0"/>
                <a:cs typeface="Times New Roman" pitchFamily="18" charset="0"/>
              </a:rPr>
              <a:t>Д-76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Денежные средства, поступившие в счет причитающегося дохода, отражаются проводкой </a:t>
            </a:r>
            <a:r>
              <a:rPr lang="ru-RU" b="1" dirty="0" smtClean="0">
                <a:latin typeface="Times New Roman" pitchFamily="18" charset="0"/>
                <a:cs typeface="Times New Roman" pitchFamily="18" charset="0"/>
              </a:rPr>
              <a:t>Д-51, 52   К-76</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Суммы возмещения упущенной выгоды, причитающейся </a:t>
            </a:r>
            <a:r>
              <a:rPr lang="ru-RU" dirty="0" err="1" smtClean="0">
                <a:latin typeface="Times New Roman" pitchFamily="18" charset="0"/>
                <a:cs typeface="Times New Roman" pitchFamily="18" charset="0"/>
              </a:rPr>
              <a:t>выгодоприобретателю</a:t>
            </a:r>
            <a:r>
              <a:rPr lang="ru-RU" dirty="0" smtClean="0">
                <a:latin typeface="Times New Roman" pitchFamily="18" charset="0"/>
                <a:cs typeface="Times New Roman" pitchFamily="18" charset="0"/>
              </a:rPr>
              <a:t>, оформляются аналогичными записями.</a:t>
            </a:r>
          </a:p>
          <a:p>
            <a:pPr algn="just">
              <a:buNone/>
            </a:pPr>
            <a:r>
              <a:rPr lang="ru-RU" dirty="0" err="1" smtClean="0">
                <a:latin typeface="Times New Roman" pitchFamily="18" charset="0"/>
                <a:cs typeface="Times New Roman" pitchFamily="18" charset="0"/>
              </a:rPr>
              <a:t>Выгодоприобретатель</a:t>
            </a:r>
            <a:r>
              <a:rPr lang="ru-RU" dirty="0" smtClean="0">
                <a:latin typeface="Times New Roman" pitchFamily="18" charset="0"/>
                <a:cs typeface="Times New Roman" pitchFamily="18" charset="0"/>
              </a:rPr>
              <a:t> представляет отчетность о своей деятельности в общеустановленном порядке с учетом финансовых результатов полученных по договору доверительного управления.</a:t>
            </a:r>
          </a:p>
          <a:p>
            <a:endParaRPr lang="ru-RU" dirty="0"/>
          </a:p>
        </p:txBody>
      </p:sp>
    </p:spTree>
  </p:cSld>
  <p:clrMapOvr>
    <a:masterClrMapping/>
  </p:clrMapOvr>
</p:sld>
</file>

<file path=ppt/slides/slide5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12.Учет расчетов с дочерними или зависимыми обществами.</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052736"/>
            <a:ext cx="7467600" cy="5421216"/>
          </a:xfrm>
        </p:spPr>
        <p:txBody>
          <a:bodyPr>
            <a:normAutofit fontScale="92500" lnSpcReduction="20000"/>
          </a:bodyPr>
          <a:lstStyle/>
          <a:p>
            <a:pPr algn="just">
              <a:buNone/>
            </a:pPr>
            <a:r>
              <a:rPr lang="ru-RU" dirty="0" smtClean="0">
                <a:latin typeface="Times New Roman" pitchFamily="18" charset="0"/>
                <a:cs typeface="Times New Roman" pitchFamily="18" charset="0"/>
              </a:rPr>
              <a:t>Внутригрупповые расчеты учитывают в обычном порядке, установленном для расчетов 6 раздела «Расчеты». </a:t>
            </a:r>
          </a:p>
          <a:p>
            <a:pPr algn="just">
              <a:buNone/>
            </a:pPr>
            <a:r>
              <a:rPr lang="ru-RU" dirty="0" smtClean="0">
                <a:latin typeface="Times New Roman" pitchFamily="18" charset="0"/>
                <a:cs typeface="Times New Roman" pitchFamily="18" charset="0"/>
              </a:rPr>
              <a:t>Если организация член группы выступает в роли поставщика, то другие организации этой группы учитывают расчеты с данной организацией на </a:t>
            </a:r>
            <a:r>
              <a:rPr lang="ru-RU" i="1" dirty="0" smtClean="0">
                <a:latin typeface="Times New Roman" pitchFamily="18" charset="0"/>
                <a:cs typeface="Times New Roman" pitchFamily="18" charset="0"/>
              </a:rPr>
              <a:t>счете 60 «Расчеты с поставщиками и подрядчиками»</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организация член группы выступает в роли покупателя, то другие организации этой группы учитывают расчеты с данной организацией на </a:t>
            </a:r>
            <a:r>
              <a:rPr lang="ru-RU" i="1" dirty="0" smtClean="0">
                <a:latin typeface="Times New Roman" pitchFamily="18" charset="0"/>
                <a:cs typeface="Times New Roman" pitchFamily="18" charset="0"/>
              </a:rPr>
              <a:t>счете 62 «Расчеты с покупателями и заказчиками»</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Расчеты, связанные с формированием уставного капитала и распределения доходов внутри группы, осуществляются на </a:t>
            </a:r>
            <a:r>
              <a:rPr lang="ru-RU" i="1" dirty="0" smtClean="0">
                <a:latin typeface="Times New Roman" pitchFamily="18" charset="0"/>
                <a:cs typeface="Times New Roman" pitchFamily="18" charset="0"/>
              </a:rPr>
              <a:t>счете 75 «Расчеты с учредителями»</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Прочие внутригрупповые расчеты учитываются на </a:t>
            </a:r>
            <a:r>
              <a:rPr lang="ru-RU" i="1" dirty="0" smtClean="0">
                <a:latin typeface="Times New Roman" pitchFamily="18" charset="0"/>
                <a:cs typeface="Times New Roman" pitchFamily="18" charset="0"/>
              </a:rPr>
              <a:t>счете 76 «Расчеты с разными дебиторами и кредиторами»</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К перечисленным счетам организации могут открывать субсчета.</a:t>
            </a:r>
          </a:p>
          <a:p>
            <a:endParaRPr lang="ru-RU" dirty="0"/>
          </a:p>
        </p:txBody>
      </p:sp>
    </p:spTree>
  </p:cSld>
  <p:clrMapOvr>
    <a:masterClrMapping/>
  </p:clrMapOvr>
</p:sld>
</file>

<file path=ppt/slides/slide5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b="1" dirty="0" smtClean="0">
                <a:latin typeface="Times New Roman" pitchFamily="18" charset="0"/>
                <a:cs typeface="Times New Roman" pitchFamily="18" charset="0"/>
              </a:rPr>
              <a:t>13.Учет внутрихозяйственных расчетов.</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268760"/>
            <a:ext cx="7467600" cy="5421216"/>
          </a:xfrm>
        </p:spPr>
        <p:txBody>
          <a:bodyPr>
            <a:normAutofit fontScale="92500" lnSpcReduction="20000"/>
          </a:bodyPr>
          <a:lstStyle/>
          <a:p>
            <a:pPr algn="just">
              <a:buNone/>
            </a:pPr>
            <a:r>
              <a:rPr lang="ru-RU" dirty="0" smtClean="0">
                <a:latin typeface="Times New Roman" pitchFamily="18" charset="0"/>
                <a:cs typeface="Times New Roman" pitchFamily="18" charset="0"/>
              </a:rPr>
              <a:t>Бухгалтерский учет у юридических лиц, имеющих филиалы, представительства и иные структурные подразделения, может осуществляться в различных формах в зависимости от назначения подразделения, источников финансирования, территориального расположения и других особенностей.</a:t>
            </a:r>
          </a:p>
          <a:p>
            <a:pPr algn="just">
              <a:buNone/>
            </a:pPr>
            <a:r>
              <a:rPr lang="ru-RU" dirty="0" smtClean="0">
                <a:latin typeface="Times New Roman" pitchFamily="18" charset="0"/>
                <a:cs typeface="Times New Roman" pitchFamily="18" charset="0"/>
              </a:rPr>
              <a:t>Порядок ведения бухгалтерского учета у головной организации также зависит от наличия банковского счета и отдельного баланса у филиалов. Структурные подразделения, выделенные на отдельный баланс, для расчетов с головной организацией (головная организация для расчетов со структурными подразделениями) использует </a:t>
            </a:r>
            <a:r>
              <a:rPr lang="ru-RU" i="1" dirty="0" smtClean="0">
                <a:latin typeface="Times New Roman" pitchFamily="18" charset="0"/>
                <a:cs typeface="Times New Roman" pitchFamily="18" charset="0"/>
              </a:rPr>
              <a:t>счет 79 «Внутрихозяйственные расчеты»</a:t>
            </a:r>
            <a:r>
              <a:rPr lang="ru-RU" dirty="0" smtClean="0">
                <a:latin typeface="Times New Roman" pitchFamily="18" charset="0"/>
                <a:cs typeface="Times New Roman" pitchFamily="18" charset="0"/>
              </a:rPr>
              <a:t>, к нему могут быть открыты следующие субсчета:</a:t>
            </a:r>
          </a:p>
          <a:p>
            <a:pPr algn="just"/>
            <a:r>
              <a:rPr lang="ru-RU" b="1" i="1" dirty="0" smtClean="0">
                <a:latin typeface="Times New Roman" pitchFamily="18" charset="0"/>
                <a:cs typeface="Times New Roman" pitchFamily="18" charset="0"/>
              </a:rPr>
              <a:t>79.1 «Расчеты по выделенному имуществу»</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79.2 «Расчеты по текущим операциям»</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79.3 «Расчеты по доверительному управлению»</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5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931224"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1 субсчете</a:t>
            </a:r>
            <a:r>
              <a:rPr lang="ru-RU" dirty="0" smtClean="0">
                <a:latin typeface="Times New Roman" pitchFamily="18" charset="0"/>
                <a:cs typeface="Times New Roman" pitchFamily="18" charset="0"/>
              </a:rPr>
              <a:t> учитывают состояние расчетов с обособленными подразделениями организации по переданным им оборотным и </a:t>
            </a:r>
            <a:r>
              <a:rPr lang="ru-RU" dirty="0" err="1" smtClean="0">
                <a:latin typeface="Times New Roman" pitchFamily="18" charset="0"/>
                <a:cs typeface="Times New Roman" pitchFamily="18" charset="0"/>
              </a:rPr>
              <a:t>внеоборотным</a:t>
            </a:r>
            <a:r>
              <a:rPr lang="ru-RU" dirty="0" smtClean="0">
                <a:latin typeface="Times New Roman" pitchFamily="18" charset="0"/>
                <a:cs typeface="Times New Roman" pitchFamily="18" charset="0"/>
              </a:rPr>
              <a:t> активам.</a:t>
            </a:r>
          </a:p>
          <a:p>
            <a:pPr algn="just">
              <a:buNone/>
            </a:pPr>
            <a:r>
              <a:rPr lang="ru-RU" dirty="0" smtClean="0">
                <a:latin typeface="Times New Roman" pitchFamily="18" charset="0"/>
                <a:cs typeface="Times New Roman" pitchFamily="18" charset="0"/>
              </a:rPr>
              <a:t>При передаче имущества составляется запись </a:t>
            </a:r>
            <a:r>
              <a:rPr lang="ru-RU" b="1" dirty="0" smtClean="0">
                <a:latin typeface="Times New Roman" pitchFamily="18" charset="0"/>
                <a:cs typeface="Times New Roman" pitchFamily="18" charset="0"/>
              </a:rPr>
              <a:t>Д-79.1   К-01, 04, 10, 41 и т.д.</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Обособленные подразделения приходуют полученное имущество проводкой </a:t>
            </a:r>
            <a:r>
              <a:rPr lang="ru-RU" b="1" dirty="0" smtClean="0">
                <a:latin typeface="Times New Roman" pitchFamily="18" charset="0"/>
                <a:cs typeface="Times New Roman" pitchFamily="18" charset="0"/>
              </a:rPr>
              <a:t>Д-01, 04, 10, 41   К-79.1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На </a:t>
            </a:r>
            <a:r>
              <a:rPr lang="ru-RU" i="1" dirty="0" smtClean="0">
                <a:latin typeface="Times New Roman" pitchFamily="18" charset="0"/>
                <a:cs typeface="Times New Roman" pitchFamily="18" charset="0"/>
              </a:rPr>
              <a:t>2 субсчете</a:t>
            </a:r>
            <a:r>
              <a:rPr lang="ru-RU" dirty="0" smtClean="0">
                <a:latin typeface="Times New Roman" pitchFamily="18" charset="0"/>
                <a:cs typeface="Times New Roman" pitchFamily="18" charset="0"/>
              </a:rPr>
              <a:t> учитывают все прочие расчеты организации с подразделениями, выделенными на отдельный баланс: по взаимному отпуску материалов, продаже продукции, выплате заработной платы, передаче расходов по управленческой деятельности. Счет 79 – активный, поэтому при отпуске материальных ценностей подразделениям делают запись </a:t>
            </a:r>
            <a:r>
              <a:rPr lang="ru-RU" b="1" dirty="0" smtClean="0">
                <a:latin typeface="Times New Roman" pitchFamily="18" charset="0"/>
                <a:cs typeface="Times New Roman" pitchFamily="18" charset="0"/>
              </a:rPr>
              <a:t>Д-79.2   К-10, 41, 43, </a:t>
            </a:r>
            <a:r>
              <a:rPr lang="ru-RU" dirty="0" smtClean="0">
                <a:latin typeface="Times New Roman" pitchFamily="18" charset="0"/>
                <a:cs typeface="Times New Roman" pitchFamily="18" charset="0"/>
              </a:rPr>
              <a:t>а при получении материальных ценностей от подразделений </a:t>
            </a:r>
            <a:r>
              <a:rPr lang="ru-RU" b="1" dirty="0" smtClean="0">
                <a:latin typeface="Times New Roman" pitchFamily="18" charset="0"/>
                <a:cs typeface="Times New Roman" pitchFamily="18" charset="0"/>
              </a:rPr>
              <a:t>Д-10, 41, 43   К-79.2</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бухгалтерском балансе головной организации внутрихозяйственные расчеты не отражают, т.е. остатки по счета обособленных балансов присоединяются к остаткам по счетам головной организации.</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счету 79</a:t>
            </a:r>
            <a:r>
              <a:rPr lang="ru-RU" dirty="0" smtClean="0">
                <a:latin typeface="Times New Roman" pitchFamily="18" charset="0"/>
                <a:cs typeface="Times New Roman" pitchFamily="18" charset="0"/>
              </a:rPr>
              <a:t> ведется по каждому обособленному подразделению организации.</a:t>
            </a:r>
          </a:p>
          <a:p>
            <a:endParaRPr lang="ru-RU" dirty="0"/>
          </a:p>
        </p:txBody>
      </p:sp>
    </p:spTree>
  </p:cSld>
  <p:clrMapOvr>
    <a:masterClrMapping/>
  </p:clrMapOvr>
</p:sld>
</file>

<file path=ppt/slides/slide5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b="1" dirty="0" smtClean="0">
                <a:latin typeface="Times New Roman" pitchFamily="18" charset="0"/>
                <a:cs typeface="Times New Roman" pitchFamily="18" charset="0"/>
              </a:rPr>
              <a:t>Тема 16. УЧЕТ ФИНАНСОВЫХ РЕЗУЛЬТАТОВ</a:t>
            </a:r>
            <a:endParaRPr lang="ru-RU" sz="3600"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323528" y="1412776"/>
            <a:ext cx="8280920" cy="5789240"/>
          </a:xfrm>
        </p:spPr>
        <p:txBody>
          <a:bodyPr>
            <a:normAutofit fontScale="62500" lnSpcReduction="20000"/>
          </a:bodyPr>
          <a:lstStyle/>
          <a:p>
            <a:pPr marL="742950" lvl="0" indent="-742950" algn="just">
              <a:buFont typeface="+mj-lt"/>
              <a:buAutoNum type="arabicPeriod"/>
            </a:pPr>
            <a:r>
              <a:rPr lang="ru-RU" sz="3600" b="1" dirty="0" smtClean="0">
                <a:latin typeface="Times New Roman" pitchFamily="18" charset="0"/>
                <a:cs typeface="Times New Roman" pitchFamily="18" charset="0"/>
              </a:rPr>
              <a:t>Учет формирования финансового результата организации.</a:t>
            </a:r>
            <a:endParaRPr lang="ru-RU" sz="3600" dirty="0" smtClean="0">
              <a:latin typeface="Times New Roman" pitchFamily="18" charset="0"/>
              <a:cs typeface="Times New Roman" pitchFamily="18" charset="0"/>
            </a:endParaRPr>
          </a:p>
          <a:p>
            <a:pPr marL="742950" lvl="0" indent="-742950" algn="just">
              <a:buFont typeface="+mj-lt"/>
              <a:buAutoNum type="arabicPeriod"/>
            </a:pPr>
            <a:r>
              <a:rPr lang="ru-RU" sz="3600" b="1" dirty="0" smtClean="0">
                <a:latin typeface="Times New Roman" pitchFamily="18" charset="0"/>
                <a:cs typeface="Times New Roman" pitchFamily="18" charset="0"/>
              </a:rPr>
              <a:t>Учет использования прибыли (учет расчетов по налогу на прибыль).</a:t>
            </a:r>
            <a:endParaRPr lang="ru-RU" sz="3600" dirty="0" smtClean="0">
              <a:latin typeface="Times New Roman" pitchFamily="18" charset="0"/>
              <a:cs typeface="Times New Roman" pitchFamily="18" charset="0"/>
            </a:endParaRPr>
          </a:p>
          <a:p>
            <a:pPr marL="742950" indent="-742950" algn="just">
              <a:buFont typeface="+mj-lt"/>
              <a:buAutoNum type="arabicPeriod"/>
            </a:pPr>
            <a:r>
              <a:rPr lang="ru-RU" sz="3600" b="1" dirty="0" smtClean="0">
                <a:latin typeface="Times New Roman" pitchFamily="18" charset="0"/>
                <a:cs typeface="Times New Roman" pitchFamily="18" charset="0"/>
              </a:rPr>
              <a:t>Учет нераспределенной прибыли/непокрытого убытка.</a:t>
            </a:r>
          </a:p>
          <a:p>
            <a:pPr marL="742950" indent="-742950" algn="just">
              <a:buNone/>
            </a:pPr>
            <a:r>
              <a:rPr lang="ru-RU" sz="3600" dirty="0" smtClean="0"/>
              <a:t> </a:t>
            </a:r>
            <a:r>
              <a:rPr lang="ru-RU" sz="3600" dirty="0" smtClean="0">
                <a:latin typeface="Times New Roman" pitchFamily="18" charset="0"/>
                <a:cs typeface="Times New Roman" pitchFamily="18" charset="0"/>
              </a:rPr>
              <a:t>Положение по бухгалтерскому учету «Доходы организации» (ПБУ 9/99), утверждено приказом Минфина РФ от 06.05.1999 г. № 32н, в ред. от 08.11.2010 г. № 144н.</a:t>
            </a:r>
          </a:p>
          <a:p>
            <a:pPr algn="just">
              <a:buNone/>
            </a:pPr>
            <a:r>
              <a:rPr lang="ru-RU" sz="3600" dirty="0" smtClean="0">
                <a:latin typeface="Times New Roman" pitchFamily="18" charset="0"/>
                <a:cs typeface="Times New Roman" pitchFamily="18" charset="0"/>
              </a:rPr>
              <a:t>Положение по бухгалтерскому учету «Расходы организации» (ПБУ 10/99), утверждено приказом Минфина РФ от 06.05.1999 г. № 33н, в ред. от 08.11.2010 г. № 144н.</a:t>
            </a:r>
          </a:p>
          <a:p>
            <a:pPr algn="just">
              <a:buNone/>
            </a:pPr>
            <a:r>
              <a:rPr lang="ru-RU" sz="3600" dirty="0" smtClean="0">
                <a:latin typeface="Times New Roman" pitchFamily="18" charset="0"/>
                <a:cs typeface="Times New Roman" pitchFamily="18" charset="0"/>
              </a:rPr>
              <a:t>Положение по бухгалтерскому учету «Учет расчетов по налогу на прибыль организаций» (ПБУ 18/02), утверждено приказом Минфина РФ от 19.11.2002 г. № 114н, в ред. от 24.12.2010 г. № 186н.</a:t>
            </a:r>
          </a:p>
          <a:p>
            <a:pPr algn="just">
              <a:buNone/>
            </a:pPr>
            <a:r>
              <a:rPr lang="ru-RU" sz="3600" dirty="0" smtClean="0">
                <a:latin typeface="Times New Roman" pitchFamily="18" charset="0"/>
                <a:cs typeface="Times New Roman" pitchFamily="18" charset="0"/>
              </a:rPr>
              <a:t>Налоговый кодекс РФ, часть 2, глава 25 «Налог на прибыль организации».</a:t>
            </a:r>
          </a:p>
          <a:p>
            <a:endParaRPr lang="ru-RU" dirty="0"/>
          </a:p>
        </p:txBody>
      </p:sp>
    </p:spTree>
  </p:cSld>
  <p:clrMapOvr>
    <a:masterClrMapping/>
  </p:clrMapOvr>
</p:sld>
</file>

<file path=ppt/slides/slide5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1" algn="ctr" rtl="0">
              <a:spcBef>
                <a:spcPct val="0"/>
              </a:spcBef>
            </a:pPr>
            <a:r>
              <a:rPr lang="ru-RU" sz="2800" b="1" dirty="0" smtClean="0">
                <a:latin typeface="Times New Roman" pitchFamily="18" charset="0"/>
                <a:cs typeface="Times New Roman" pitchFamily="18" charset="0"/>
              </a:rPr>
              <a:t>1.Учет </a:t>
            </a:r>
            <a:r>
              <a:rPr lang="ru-RU" sz="2800" b="1" dirty="0">
                <a:latin typeface="Times New Roman" pitchFamily="18" charset="0"/>
                <a:cs typeface="Times New Roman" pitchFamily="18" charset="0"/>
              </a:rPr>
              <a:t>формирования финансового результата организации.</a:t>
            </a:r>
            <a:br>
              <a:rPr lang="ru-RU" sz="2800" b="1"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67544" y="1052736"/>
            <a:ext cx="7467600" cy="5565232"/>
          </a:xfrm>
        </p:spPr>
        <p:txBody>
          <a:bodyPr>
            <a:normAutofit fontScale="92500" lnSpcReduction="10000"/>
          </a:bodyPr>
          <a:lstStyle/>
          <a:p>
            <a:pPr algn="just">
              <a:buNone/>
            </a:pPr>
            <a:r>
              <a:rPr lang="ru-RU" dirty="0" smtClean="0">
                <a:latin typeface="Times New Roman" pitchFamily="18" charset="0"/>
                <a:cs typeface="Times New Roman" pitchFamily="18" charset="0"/>
              </a:rPr>
              <a:t>Сводным показателем, характеризующим финансовый результат работы организации, является прибыль или убыток до налогообложения (бухгалтерская прибыль или убыток), которая складывается из финансового результата от обычных видов деятельности (прибыль или убыток от продаж) и сальдо прочих доходов и расходов (финансовый результат от прочих операций). </a:t>
            </a:r>
          </a:p>
          <a:p>
            <a:pPr algn="just">
              <a:buNone/>
            </a:pPr>
            <a:r>
              <a:rPr lang="ru-RU" dirty="0" smtClean="0">
                <a:latin typeface="Times New Roman" pitchFamily="18" charset="0"/>
                <a:cs typeface="Times New Roman" pitchFamily="18" charset="0"/>
              </a:rPr>
              <a:t>Для учета финансового результата используется </a:t>
            </a:r>
            <a:r>
              <a:rPr lang="ru-RU" i="1" dirty="0" smtClean="0">
                <a:latin typeface="Times New Roman" pitchFamily="18" charset="0"/>
                <a:cs typeface="Times New Roman" pitchFamily="18" charset="0"/>
              </a:rPr>
              <a:t>99 счет «Прибыли и убытки»</a:t>
            </a:r>
            <a:r>
              <a:rPr lang="ru-RU" dirty="0" smtClean="0">
                <a:latin typeface="Times New Roman" pitchFamily="18" charset="0"/>
                <a:cs typeface="Times New Roman" pitchFamily="18" charset="0"/>
              </a:rPr>
              <a:t>. По </a:t>
            </a:r>
            <a:r>
              <a:rPr lang="ru-RU" i="1" dirty="0" smtClean="0">
                <a:latin typeface="Times New Roman" pitchFamily="18" charset="0"/>
                <a:cs typeface="Times New Roman" pitchFamily="18" charset="0"/>
              </a:rPr>
              <a:t>дебету</a:t>
            </a:r>
            <a:r>
              <a:rPr lang="ru-RU" dirty="0" smtClean="0">
                <a:latin typeface="Times New Roman" pitchFamily="18" charset="0"/>
                <a:cs typeface="Times New Roman" pitchFamily="18" charset="0"/>
              </a:rPr>
              <a:t> отражают убытки, по </a:t>
            </a:r>
            <a:r>
              <a:rPr lang="ru-RU" i="1" dirty="0" smtClean="0">
                <a:latin typeface="Times New Roman" pitchFamily="18" charset="0"/>
                <a:cs typeface="Times New Roman" pitchFamily="18" charset="0"/>
              </a:rPr>
              <a:t>кредиту</a:t>
            </a:r>
            <a:r>
              <a:rPr lang="ru-RU" dirty="0" smtClean="0">
                <a:latin typeface="Times New Roman" pitchFamily="18" charset="0"/>
                <a:cs typeface="Times New Roman" pitchFamily="18" charset="0"/>
              </a:rPr>
              <a:t> – прибыль. Учет финансового результата ведется на </a:t>
            </a:r>
            <a:r>
              <a:rPr lang="ru-RU" i="1" dirty="0" smtClean="0">
                <a:latin typeface="Times New Roman" pitchFamily="18" charset="0"/>
                <a:cs typeface="Times New Roman" pitchFamily="18" charset="0"/>
              </a:rPr>
              <a:t>99 счете</a:t>
            </a:r>
            <a:r>
              <a:rPr lang="ru-RU" dirty="0" smtClean="0">
                <a:latin typeface="Times New Roman" pitchFamily="18" charset="0"/>
                <a:cs typeface="Times New Roman" pitchFamily="18" charset="0"/>
              </a:rPr>
              <a:t> нарастающим итогом с начала года.</a:t>
            </a:r>
          </a:p>
          <a:p>
            <a:pPr algn="just">
              <a:buNone/>
            </a:pPr>
            <a:r>
              <a:rPr lang="ru-RU" dirty="0" smtClean="0">
                <a:latin typeface="Times New Roman" pitchFamily="18" charset="0"/>
                <a:cs typeface="Times New Roman" pitchFamily="18" charset="0"/>
              </a:rPr>
              <a:t>Формирование финансового результата от обычных видов деятельности.</a:t>
            </a:r>
          </a:p>
          <a:p>
            <a:pPr algn="just">
              <a:buNone/>
            </a:pPr>
            <a:r>
              <a:rPr lang="ru-RU" dirty="0" smtClean="0">
                <a:latin typeface="Times New Roman" pitchFamily="18" charset="0"/>
                <a:cs typeface="Times New Roman" pitchFamily="18" charset="0"/>
              </a:rPr>
              <a:t>Финансовый результат от обычных видов деятельности формируется на </a:t>
            </a:r>
            <a:r>
              <a:rPr lang="ru-RU" i="1" dirty="0" smtClean="0">
                <a:latin typeface="Times New Roman" pitchFamily="18" charset="0"/>
                <a:cs typeface="Times New Roman" pitchFamily="18" charset="0"/>
              </a:rPr>
              <a:t>счете 90 «Продажи»</a:t>
            </a:r>
            <a:r>
              <a:rPr lang="ru-RU" dirty="0" smtClean="0">
                <a:latin typeface="Times New Roman" pitchFamily="18" charset="0"/>
                <a:cs typeface="Times New Roman" pitchFamily="18" charset="0"/>
              </a:rPr>
              <a:t> – активно-пассивный, операционно-результативный.</a:t>
            </a:r>
          </a:p>
          <a:p>
            <a:endParaRPr lang="ru-RU" dirty="0"/>
          </a:p>
        </p:txBody>
      </p:sp>
    </p:spTree>
  </p:cSld>
  <p:clrMapOvr>
    <a:masterClrMapping/>
  </p:clrMapOvr>
</p:sld>
</file>

<file path=ppt/slides/slide5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7992888" cy="6669360"/>
          </a:xfrm>
        </p:spPr>
        <p:txBody>
          <a:bodyPr>
            <a:normAutofit fontScale="85000" lnSpcReduction="10000"/>
          </a:bodyPr>
          <a:lstStyle/>
          <a:p>
            <a:pPr algn="just">
              <a:buNone/>
            </a:pPr>
            <a:r>
              <a:rPr lang="ru-RU" dirty="0" smtClean="0">
                <a:latin typeface="Times New Roman" pitchFamily="18" charset="0"/>
                <a:cs typeface="Times New Roman" pitchFamily="18" charset="0"/>
              </a:rPr>
              <a:t>По </a:t>
            </a:r>
            <a:r>
              <a:rPr lang="ru-RU" i="1" dirty="0" smtClean="0">
                <a:latin typeface="Times New Roman" pitchFamily="18" charset="0"/>
                <a:cs typeface="Times New Roman" pitchFamily="18" charset="0"/>
              </a:rPr>
              <a:t>счету 90</a:t>
            </a:r>
            <a:r>
              <a:rPr lang="ru-RU" dirty="0" smtClean="0">
                <a:latin typeface="Times New Roman" pitchFamily="18" charset="0"/>
                <a:cs typeface="Times New Roman" pitchFamily="18" charset="0"/>
              </a:rPr>
              <a:t> производятся следующие записи:</a:t>
            </a:r>
          </a:p>
          <a:p>
            <a:pPr marL="457200" indent="-457200" algn="just"/>
            <a:r>
              <a:rPr lang="ru-RU" b="1" dirty="0" smtClean="0">
                <a:latin typeface="Times New Roman" pitchFamily="18" charset="0"/>
                <a:cs typeface="Times New Roman" pitchFamily="18" charset="0"/>
              </a:rPr>
              <a:t>Д-62   К-90.1</a:t>
            </a:r>
            <a:r>
              <a:rPr lang="ru-RU" dirty="0" smtClean="0">
                <a:latin typeface="Times New Roman" pitchFamily="18" charset="0"/>
                <a:cs typeface="Times New Roman" pitchFamily="18" charset="0"/>
              </a:rPr>
              <a:t> на сумму выручки от продажи товаров, продукции, работ, услуг основного вида деятельности, включая НДС. </a:t>
            </a:r>
          </a:p>
          <a:p>
            <a:pPr algn="just">
              <a:buNone/>
            </a:pPr>
            <a:r>
              <a:rPr lang="ru-RU" dirty="0" smtClean="0">
                <a:latin typeface="Times New Roman" pitchFamily="18" charset="0"/>
                <a:cs typeface="Times New Roman" pitchFamily="18" charset="0"/>
              </a:rPr>
              <a:t>Основные виды деятельности определяются по ее уставу. При определении предмета деятельности нужно руководствоваться правилом существенности, т.е. предметом деятельности признаются операции , доходы от которых составляют не менее 5 % от общего объема выручки. </a:t>
            </a:r>
          </a:p>
          <a:p>
            <a:pPr algn="just">
              <a:buNone/>
            </a:pPr>
            <a:r>
              <a:rPr lang="ru-RU" dirty="0" smtClean="0">
                <a:latin typeface="Times New Roman" pitchFamily="18" charset="0"/>
                <a:cs typeface="Times New Roman" pitchFamily="18" charset="0"/>
              </a:rPr>
              <a:t>В состав доходов от обычных видов деятельности не включаются:</a:t>
            </a:r>
          </a:p>
          <a:p>
            <a:pPr algn="just">
              <a:buNone/>
            </a:pPr>
            <a:r>
              <a:rPr lang="ru-RU" dirty="0" smtClean="0">
                <a:latin typeface="Times New Roman" pitchFamily="18" charset="0"/>
                <a:cs typeface="Times New Roman" pitchFamily="18" charset="0"/>
              </a:rPr>
              <a:t>- суммы, поступившие комиссионерам (агентам), для перевода их к эмитентам (принципалам);</a:t>
            </a:r>
          </a:p>
          <a:p>
            <a:pPr algn="just">
              <a:buNone/>
            </a:pPr>
            <a:r>
              <a:rPr lang="ru-RU" dirty="0" smtClean="0">
                <a:latin typeface="Times New Roman" pitchFamily="18" charset="0"/>
                <a:cs typeface="Times New Roman" pitchFamily="18" charset="0"/>
              </a:rPr>
              <a:t>- авансы, полученные в счет предварительной оплаты продукции;</a:t>
            </a:r>
          </a:p>
          <a:p>
            <a:pPr algn="just">
              <a:buNone/>
            </a:pPr>
            <a:r>
              <a:rPr lang="ru-RU" dirty="0" smtClean="0">
                <a:latin typeface="Times New Roman" pitchFamily="18" charset="0"/>
                <a:cs typeface="Times New Roman" pitchFamily="18" charset="0"/>
              </a:rPr>
              <a:t>- задатки;</a:t>
            </a:r>
          </a:p>
          <a:p>
            <a:pPr algn="just">
              <a:buNone/>
            </a:pPr>
            <a:r>
              <a:rPr lang="ru-RU" dirty="0" smtClean="0">
                <a:latin typeface="Times New Roman" pitchFamily="18" charset="0"/>
                <a:cs typeface="Times New Roman" pitchFamily="18" charset="0"/>
              </a:rPr>
              <a:t>- суммы, поступившие в залог;</a:t>
            </a:r>
          </a:p>
          <a:p>
            <a:pPr algn="just">
              <a:buFontTx/>
              <a:buChar char="-"/>
            </a:pPr>
            <a:r>
              <a:rPr lang="ru-RU" dirty="0" smtClean="0">
                <a:latin typeface="Times New Roman" pitchFamily="18" charset="0"/>
                <a:cs typeface="Times New Roman" pitchFamily="18" charset="0"/>
              </a:rPr>
              <a:t>суммы, поступившие в погашение ранее выданного займа.</a:t>
            </a:r>
          </a:p>
          <a:p>
            <a:pPr algn="just">
              <a:buNone/>
            </a:pPr>
            <a:r>
              <a:rPr lang="ru-RU" dirty="0" smtClean="0">
                <a:latin typeface="Times New Roman" pitchFamily="18" charset="0"/>
                <a:cs typeface="Times New Roman" pitchFamily="18" charset="0"/>
              </a:rPr>
              <a:t>Таким образом, в соответствии с ПБУ 9/99 выручка – сумма денежных средств или иного имущества, поступившая в оплату за продукцию, товары, работы, услуги, а так же сумма дебиторской задолженности по данным операциям.</a:t>
            </a:r>
          </a:p>
          <a:p>
            <a:endParaRPr lang="ru-RU" dirty="0"/>
          </a:p>
        </p:txBody>
      </p:sp>
    </p:spTree>
  </p:cSld>
  <p:clrMapOvr>
    <a:masterClrMapping/>
  </p:clrMapOvr>
</p:sld>
</file>

<file path=ppt/slides/slide5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fontScale="85000" lnSpcReduction="10000"/>
          </a:bodyPr>
          <a:lstStyle/>
          <a:p>
            <a:pPr algn="just"/>
            <a:r>
              <a:rPr lang="ru-RU" b="1" dirty="0" smtClean="0">
                <a:latin typeface="Times New Roman" pitchFamily="18" charset="0"/>
                <a:cs typeface="Times New Roman" pitchFamily="18" charset="0"/>
              </a:rPr>
              <a:t>Д-90.3   К-68</a:t>
            </a:r>
            <a:r>
              <a:rPr lang="ru-RU" dirty="0" smtClean="0">
                <a:latin typeface="Times New Roman" pitchFamily="18" charset="0"/>
                <a:cs typeface="Times New Roman" pitchFamily="18" charset="0"/>
              </a:rPr>
              <a:t> начисляем НДС в бюджет.</a:t>
            </a:r>
          </a:p>
          <a:p>
            <a:pPr algn="just"/>
            <a:r>
              <a:rPr lang="ru-RU" dirty="0" smtClean="0">
                <a:latin typeface="Times New Roman" pitchFamily="18" charset="0"/>
                <a:cs typeface="Times New Roman" pitchFamily="18" charset="0"/>
              </a:rPr>
              <a:t>В форме «Отчет о прибылях и убытках» выручка-нетто, т.е. выручка за минусом НДС отражается по строке 2110 «Выручка».</a:t>
            </a:r>
          </a:p>
          <a:p>
            <a:pPr algn="just"/>
            <a:r>
              <a:rPr lang="ru-RU" b="1" dirty="0" smtClean="0">
                <a:latin typeface="Times New Roman" pitchFamily="18" charset="0"/>
                <a:cs typeface="Times New Roman" pitchFamily="18" charset="0"/>
              </a:rPr>
              <a:t>Д-90.2   К-43, 41, 20</a:t>
            </a:r>
            <a:r>
              <a:rPr lang="ru-RU" dirty="0" smtClean="0">
                <a:latin typeface="Times New Roman" pitchFamily="18" charset="0"/>
                <a:cs typeface="Times New Roman" pitchFamily="18" charset="0"/>
              </a:rPr>
              <a:t> списывается себестоимость отгруженной продукции, товаров, работ, услуг. Данная сумма отражается в форме «Отчет о прибылях и убытках» по строке 2120 «Себестоимость продаж». Затем в форме рассчитывается сумма валовой прибыли по строке 2100 «Валовая прибыль». Определяется как выручка за минусом себестоимости.</a:t>
            </a:r>
          </a:p>
          <a:p>
            <a:pPr algn="just"/>
            <a:r>
              <a:rPr lang="ru-RU" b="1" dirty="0" smtClean="0">
                <a:latin typeface="Times New Roman" pitchFamily="18" charset="0"/>
                <a:cs typeface="Times New Roman" pitchFamily="18" charset="0"/>
              </a:rPr>
              <a:t>Д-90.2   К-44</a:t>
            </a:r>
            <a:r>
              <a:rPr lang="ru-RU" dirty="0" smtClean="0">
                <a:latin typeface="Times New Roman" pitchFamily="18" charset="0"/>
                <a:cs typeface="Times New Roman" pitchFamily="18" charset="0"/>
              </a:rPr>
              <a:t> списываются расходы, связанные с продажей товаров, продукции, работ, услуг. Данная сумма отражается в форме по строке 2210 «Коммерческие расходы».</a:t>
            </a:r>
          </a:p>
          <a:p>
            <a:pPr algn="just"/>
            <a:r>
              <a:rPr lang="ru-RU" b="1" dirty="0" smtClean="0">
                <a:latin typeface="Times New Roman" pitchFamily="18" charset="0"/>
                <a:cs typeface="Times New Roman" pitchFamily="18" charset="0"/>
              </a:rPr>
              <a:t>Д-90.2   К-26</a:t>
            </a:r>
            <a:r>
              <a:rPr lang="ru-RU" dirty="0" smtClean="0">
                <a:latin typeface="Times New Roman" pitchFamily="18" charset="0"/>
                <a:cs typeface="Times New Roman" pitchFamily="18" charset="0"/>
              </a:rPr>
              <a:t> списывается сумма общехозяйственных (управленческих расходов) в том случае, если учетной политикой предусмотрено, сто общехозяйственные расходы в конце месяца списываются на счет продаж и не включаются в себестоимость продукции на счете 20. В этом случае на 20 счета продукция учитывается по сокращенного производственной себестоимости. Данная сумма отражается в форме «Отчет о прибылях и убытках» по строке 2220 «Управленческие расходы».</a:t>
            </a: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8229600" cy="5649491"/>
          </a:xfrm>
        </p:spPr>
        <p:txBody>
          <a:bodyPr>
            <a:normAutofit/>
          </a:bodyPr>
          <a:lstStyle/>
          <a:p>
            <a:pPr algn="just">
              <a:buNone/>
            </a:pPr>
            <a:r>
              <a:rPr lang="ru-RU" sz="3200" i="1" dirty="0">
                <a:latin typeface="Times New Roman" pitchFamily="18" charset="0"/>
                <a:cs typeface="Times New Roman" pitchFamily="18" charset="0"/>
              </a:rPr>
              <a:t>Документы первого уровня </a:t>
            </a:r>
            <a:r>
              <a:rPr lang="ru-RU" sz="3200" dirty="0">
                <a:latin typeface="Times New Roman" pitchFamily="18" charset="0"/>
                <a:cs typeface="Times New Roman" pitchFamily="18" charset="0"/>
              </a:rPr>
              <a:t>закрепляют обязательность единообразного ведения учета всеми хозяйствующими субъектами, основные требования по его организации, правила и процедуры ведения учета. К этому уровню нормативного регулирования относятся следующие законодательные акты: федеральные законы, утвержденные ими кодексы (Гражданский, Налоговый, Трудовой и др.), указы Президента РФ, постановления Правительства РФ.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0"/>
            <a:ext cx="8568952" cy="6858000"/>
          </a:xfrm>
        </p:spPr>
        <p:txBody>
          <a:bodyPr anchor="ctr">
            <a:normAutofit lnSpcReduction="10000"/>
          </a:bodyPr>
          <a:lstStyle/>
          <a:p>
            <a:pPr algn="just">
              <a:buNone/>
            </a:pPr>
            <a:r>
              <a:rPr lang="ru-RU" dirty="0" smtClean="0"/>
              <a:t>		</a:t>
            </a:r>
            <a:r>
              <a:rPr lang="ru-RU" sz="3600" dirty="0" smtClean="0"/>
              <a:t>Вклады участников объединения могут быть представлены в виде:</a:t>
            </a:r>
          </a:p>
          <a:p>
            <a:pPr algn="just"/>
            <a:r>
              <a:rPr lang="ru-RU" sz="3600" dirty="0" smtClean="0"/>
              <a:t>денежных средств (в рублях и иностранной валюте); </a:t>
            </a:r>
          </a:p>
          <a:p>
            <a:pPr algn="just"/>
            <a:r>
              <a:rPr lang="ru-RU" sz="3600" dirty="0" smtClean="0"/>
              <a:t>различных видов имущества (здания, сооружения оборудование, сырье, топливо и др.); </a:t>
            </a:r>
          </a:p>
          <a:p>
            <a:pPr algn="just"/>
            <a:r>
              <a:rPr lang="ru-RU" sz="3600" dirty="0" smtClean="0"/>
              <a:t>прав пользования землей, водой и другими природными ресурсами; </a:t>
            </a:r>
          </a:p>
          <a:p>
            <a:pPr algn="just"/>
            <a:r>
              <a:rPr lang="ru-RU" sz="3600" dirty="0" smtClean="0"/>
              <a:t>иных имущественных прав (в том числе неиспользованных изобретений, ноу-хау).</a:t>
            </a:r>
            <a:endParaRPr lang="ru-RU" sz="3600" dirty="0"/>
          </a:p>
        </p:txBody>
      </p:sp>
    </p:spTree>
  </p:cSld>
  <p:clrMapOvr>
    <a:masterClrMapping/>
  </p:clrMapOvr>
</p:sld>
</file>

<file path=ppt/slides/slide6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03232" cy="6285312"/>
          </a:xfrm>
        </p:spPr>
        <p:txBody>
          <a:bodyPr>
            <a:normAutofit fontScale="85000" lnSpcReduction="10000"/>
          </a:bodyPr>
          <a:lstStyle/>
          <a:p>
            <a:pPr algn="just"/>
            <a:r>
              <a:rPr lang="ru-RU" dirty="0" smtClean="0">
                <a:latin typeface="Times New Roman" pitchFamily="18" charset="0"/>
                <a:cs typeface="Times New Roman" pitchFamily="18" charset="0"/>
              </a:rPr>
              <a:t>Затем формируется финансовый результат от продажи товаров работ услуг путем сравнения дебетового и кредитового оборота по счету 90:</a:t>
            </a:r>
          </a:p>
          <a:p>
            <a:pPr algn="just">
              <a:buNone/>
            </a:pPr>
            <a:r>
              <a:rPr lang="ru-RU" dirty="0" smtClean="0">
                <a:latin typeface="Times New Roman" pitchFamily="18" charset="0"/>
                <a:cs typeface="Times New Roman" pitchFamily="18" charset="0"/>
              </a:rPr>
              <a:t>а) </a:t>
            </a:r>
            <a:r>
              <a:rPr lang="ru-RU" b="1" dirty="0" smtClean="0">
                <a:latin typeface="Times New Roman" pitchFamily="18" charset="0"/>
                <a:cs typeface="Times New Roman" pitchFamily="18" charset="0"/>
              </a:rPr>
              <a:t>Д-90.9   К-99</a:t>
            </a:r>
            <a:r>
              <a:rPr lang="ru-RU" dirty="0" smtClean="0">
                <a:latin typeface="Times New Roman" pitchFamily="18" charset="0"/>
                <a:cs typeface="Times New Roman" pitchFamily="18" charset="0"/>
              </a:rPr>
              <a:t> на суммы прибыли от обычных видов деятельности.</a:t>
            </a:r>
          </a:p>
          <a:p>
            <a:pPr algn="just">
              <a:buNone/>
            </a:pPr>
            <a:r>
              <a:rPr lang="ru-RU" dirty="0" smtClean="0">
                <a:latin typeface="Times New Roman" pitchFamily="18" charset="0"/>
                <a:cs typeface="Times New Roman" pitchFamily="18" charset="0"/>
              </a:rPr>
              <a:t>б) </a:t>
            </a:r>
            <a:r>
              <a:rPr lang="ru-RU" b="1" dirty="0" smtClean="0">
                <a:latin typeface="Times New Roman" pitchFamily="18" charset="0"/>
                <a:cs typeface="Times New Roman" pitchFamily="18" charset="0"/>
              </a:rPr>
              <a:t>Д-99   К-90.9</a:t>
            </a:r>
            <a:r>
              <a:rPr lang="ru-RU" dirty="0" smtClean="0">
                <a:latin typeface="Times New Roman" pitchFamily="18" charset="0"/>
                <a:cs typeface="Times New Roman" pitchFamily="18" charset="0"/>
              </a:rPr>
              <a:t> на сумму убытка от обычных видов деятельности.</a:t>
            </a:r>
          </a:p>
          <a:p>
            <a:pPr algn="just">
              <a:buNone/>
            </a:pPr>
            <a:r>
              <a:rPr lang="ru-RU" dirty="0" smtClean="0">
                <a:latin typeface="Times New Roman" pitchFamily="18" charset="0"/>
                <a:cs typeface="Times New Roman" pitchFamily="18" charset="0"/>
              </a:rPr>
              <a:t>Данный показатель отражается в форме «Отчет о прибылях и убытках» по строке 2200 «Прибыль (убыток) от продаж» и рассчитывается как строка 2100 «Валовая прибыль (убыток)» минус строка 2210 «Коммерческие расходы» и минус строка 2220 «Управленческие расходы». Если получен убыток, то он записывается в круглых скобках.</a:t>
            </a:r>
          </a:p>
          <a:p>
            <a:pPr algn="just">
              <a:buNone/>
            </a:pPr>
            <a:r>
              <a:rPr lang="ru-RU" dirty="0" smtClean="0">
                <a:latin typeface="Times New Roman" pitchFamily="18" charset="0"/>
                <a:cs typeface="Times New Roman" pitchFamily="18" charset="0"/>
              </a:rPr>
              <a:t> </a:t>
            </a:r>
          </a:p>
          <a:p>
            <a:pPr algn="just">
              <a:buNone/>
            </a:pPr>
            <a:r>
              <a:rPr lang="ru-RU" b="1" i="1" dirty="0" smtClean="0">
                <a:latin typeface="Times New Roman" pitchFamily="18" charset="0"/>
                <a:cs typeface="Times New Roman" pitchFamily="18" charset="0"/>
              </a:rPr>
              <a:t>Формирование финансового результата от прочих операций.</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Для учета прочих доходов и расходов применяется одноименный </a:t>
            </a:r>
            <a:r>
              <a:rPr lang="ru-RU" i="1" dirty="0" smtClean="0">
                <a:latin typeface="Times New Roman" pitchFamily="18" charset="0"/>
                <a:cs typeface="Times New Roman" pitchFamily="18" charset="0"/>
              </a:rPr>
              <a:t>счет 91</a:t>
            </a:r>
            <a:r>
              <a:rPr lang="ru-RU" dirty="0" smtClean="0">
                <a:latin typeface="Times New Roman" pitchFamily="18" charset="0"/>
                <a:cs typeface="Times New Roman" pitchFamily="18" charset="0"/>
              </a:rPr>
              <a:t> – активно-пассивный, операционно-результативный. К нему открываются следующие субсчета:</a:t>
            </a:r>
          </a:p>
          <a:p>
            <a:pPr algn="just">
              <a:buNone/>
            </a:pPr>
            <a:r>
              <a:rPr lang="ru-RU" b="1" i="1" dirty="0" smtClean="0">
                <a:latin typeface="Times New Roman" pitchFamily="18" charset="0"/>
                <a:cs typeface="Times New Roman" pitchFamily="18" charset="0"/>
              </a:rPr>
              <a:t>91.1 «Прочие доходы»</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91.2 «Прочие расходы»</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b="1" i="1" dirty="0" smtClean="0">
                <a:latin typeface="Times New Roman" pitchFamily="18" charset="0"/>
                <a:cs typeface="Times New Roman" pitchFamily="18" charset="0"/>
              </a:rPr>
              <a:t>91.9 «Сальдо прочих доходов и расходов»</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6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В соответствии с ПБУ 9/99 в состав прочих доходов включается:</a:t>
            </a:r>
          </a:p>
          <a:p>
            <a:pPr algn="just"/>
            <a:r>
              <a:rPr lang="ru-RU" dirty="0" smtClean="0">
                <a:latin typeface="Times New Roman" pitchFamily="18" charset="0"/>
                <a:cs typeface="Times New Roman" pitchFamily="18" charset="0"/>
              </a:rPr>
              <a:t>Проценты, полученные за предоставление в пользование денежных средств организации, а так же проценты за использование банком денежных средств, находящихся на счете организации – </a:t>
            </a:r>
            <a:r>
              <a:rPr lang="ru-RU" b="1" dirty="0" smtClean="0">
                <a:latin typeface="Times New Roman" pitchFamily="18" charset="0"/>
                <a:cs typeface="Times New Roman" pitchFamily="18" charset="0"/>
              </a:rPr>
              <a:t>Д-58, 51, 52, 55   К-91.1</a:t>
            </a:r>
            <a:r>
              <a:rPr lang="ru-RU" dirty="0" smtClean="0">
                <a:latin typeface="Times New Roman" pitchFamily="18" charset="0"/>
                <a:cs typeface="Times New Roman" pitchFamily="18" charset="0"/>
              </a:rPr>
              <a:t>. Данные суммы отражаются в форме «Отчет о прибылях и убытках» по строке «Проценты к получению».</a:t>
            </a:r>
          </a:p>
          <a:p>
            <a:pPr algn="just"/>
            <a:r>
              <a:rPr lang="ru-RU" dirty="0" smtClean="0">
                <a:latin typeface="Times New Roman" pitchFamily="18" charset="0"/>
                <a:cs typeface="Times New Roman" pitchFamily="18" charset="0"/>
              </a:rPr>
              <a:t>Поступления, связанные с участием в уставных капиталах других организаций, включая прибыль, полученную организацией в результате совместной деятельности, а так же проценты и иные доходы по ценным бумагам – </a:t>
            </a:r>
            <a:r>
              <a:rPr lang="ru-RU" b="1" dirty="0" smtClean="0">
                <a:latin typeface="Times New Roman" pitchFamily="18" charset="0"/>
                <a:cs typeface="Times New Roman" pitchFamily="18" charset="0"/>
              </a:rPr>
              <a:t>Д-76.3   К-91.1</a:t>
            </a:r>
            <a:r>
              <a:rPr lang="ru-RU" dirty="0" smtClean="0">
                <a:latin typeface="Times New Roman" pitchFamily="18" charset="0"/>
                <a:cs typeface="Times New Roman" pitchFamily="18" charset="0"/>
              </a:rPr>
              <a:t>. Данная сумма отражается в форме «Отчет о прибылях и убытках» по строке «Доходы от участия в других организациях».</a:t>
            </a:r>
          </a:p>
          <a:p>
            <a:pPr algn="just"/>
            <a:r>
              <a:rPr lang="ru-RU" dirty="0" smtClean="0">
                <a:latin typeface="Times New Roman" pitchFamily="18" charset="0"/>
                <a:cs typeface="Times New Roman" pitchFamily="18" charset="0"/>
              </a:rPr>
              <a:t>Поступления, связанные с предоставлением имущества в аренду – </a:t>
            </a:r>
            <a:r>
              <a:rPr lang="ru-RU" b="1" dirty="0" smtClean="0">
                <a:latin typeface="Times New Roman" pitchFamily="18" charset="0"/>
                <a:cs typeface="Times New Roman" pitchFamily="18" charset="0"/>
              </a:rPr>
              <a:t>Д-76   К-91.1</a:t>
            </a:r>
            <a:r>
              <a:rPr lang="ru-RU" dirty="0" smtClean="0">
                <a:latin typeface="Times New Roman" pitchFamily="18" charset="0"/>
                <a:cs typeface="Times New Roman" pitchFamily="18" charset="0"/>
              </a:rPr>
              <a:t>. Данная сумма отражается в форме по строке «Прочие доходы». </a:t>
            </a:r>
          </a:p>
          <a:p>
            <a:pPr algn="just"/>
            <a:r>
              <a:rPr lang="ru-RU" dirty="0" smtClean="0">
                <a:latin typeface="Times New Roman" pitchFamily="18" charset="0"/>
                <a:cs typeface="Times New Roman" pitchFamily="18" charset="0"/>
              </a:rPr>
              <a:t>Поступления, связанные с поступлением за плату прав на объекты интеллектуальной собственности </a:t>
            </a:r>
            <a:r>
              <a:rPr lang="ru-RU" b="1" dirty="0" smtClean="0">
                <a:latin typeface="Times New Roman" pitchFamily="18" charset="0"/>
                <a:cs typeface="Times New Roman" pitchFamily="18" charset="0"/>
              </a:rPr>
              <a:t>Д-76   К-91</a:t>
            </a:r>
            <a:r>
              <a:rPr lang="ru-RU" dirty="0" smtClean="0">
                <a:latin typeface="Times New Roman" pitchFamily="18" charset="0"/>
                <a:cs typeface="Times New Roman" pitchFamily="18" charset="0"/>
              </a:rPr>
              <a:t> («Прочие доходы»).</a:t>
            </a:r>
          </a:p>
          <a:p>
            <a:endParaRPr lang="ru-RU" dirty="0"/>
          </a:p>
        </p:txBody>
      </p:sp>
    </p:spTree>
  </p:cSld>
  <p:clrMapOvr>
    <a:masterClrMapping/>
  </p:clrMapOvr>
</p:sld>
</file>

<file path=ppt/slides/slide6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r>
              <a:rPr lang="ru-RU" dirty="0" smtClean="0">
                <a:latin typeface="Times New Roman" pitchFamily="18" charset="0"/>
                <a:cs typeface="Times New Roman" pitchFamily="18" charset="0"/>
              </a:rPr>
              <a:t>Поступления от продажи основных средств и иных активов, отличных от денежных средств (кроме иностранной валюты) – </a:t>
            </a:r>
            <a:r>
              <a:rPr lang="ru-RU" b="1" dirty="0" smtClean="0">
                <a:latin typeface="Times New Roman" pitchFamily="18" charset="0"/>
                <a:cs typeface="Times New Roman" pitchFamily="18" charset="0"/>
              </a:rPr>
              <a:t>Д-62, 76   К-91.1</a:t>
            </a:r>
            <a:r>
              <a:rPr lang="ru-RU" dirty="0" smtClean="0">
                <a:latin typeface="Times New Roman" pitchFamily="18" charset="0"/>
                <a:cs typeface="Times New Roman" pitchFamily="18" charset="0"/>
              </a:rPr>
              <a:t> – с учетом НДС, </a:t>
            </a:r>
            <a:r>
              <a:rPr lang="ru-RU" b="1" dirty="0" smtClean="0">
                <a:latin typeface="Times New Roman" pitchFamily="18" charset="0"/>
                <a:cs typeface="Times New Roman" pitchFamily="18" charset="0"/>
              </a:rPr>
              <a:t>Д-91.2   К-68</a:t>
            </a:r>
            <a:r>
              <a:rPr lang="ru-RU" dirty="0" smtClean="0">
                <a:latin typeface="Times New Roman" pitchFamily="18" charset="0"/>
                <a:cs typeface="Times New Roman" pitchFamily="18" charset="0"/>
              </a:rPr>
              <a:t> – без НДС. Данная сумма отражается в форме «Отчет о прибылях и убытках» по строке «Прочие доходы»,</a:t>
            </a:r>
          </a:p>
          <a:p>
            <a:pPr algn="just"/>
            <a:r>
              <a:rPr lang="ru-RU" dirty="0" smtClean="0">
                <a:latin typeface="Times New Roman" pitchFamily="18" charset="0"/>
                <a:cs typeface="Times New Roman" pitchFamily="18" charset="0"/>
              </a:rPr>
              <a:t>Штрафы, пени, неустойки за нарушение условий договоров – </a:t>
            </a:r>
            <a:r>
              <a:rPr lang="ru-RU" b="1" dirty="0" smtClean="0">
                <a:latin typeface="Times New Roman" pitchFamily="18" charset="0"/>
                <a:cs typeface="Times New Roman" pitchFamily="18" charset="0"/>
              </a:rPr>
              <a:t>Д-76.2, 51   К-91.1</a:t>
            </a:r>
            <a:r>
              <a:rPr lang="ru-RU" dirty="0" smtClean="0">
                <a:latin typeface="Times New Roman" pitchFamily="18" charset="0"/>
                <a:cs typeface="Times New Roman" pitchFamily="18" charset="0"/>
              </a:rPr>
              <a:t>. данные суммы отражаются в форме «Отчет о прибылях и убытках» по строке «Прочие доходы».</a:t>
            </a:r>
          </a:p>
          <a:p>
            <a:pPr algn="just"/>
            <a:r>
              <a:rPr lang="ru-RU" dirty="0" smtClean="0">
                <a:latin typeface="Times New Roman" pitchFamily="18" charset="0"/>
                <a:cs typeface="Times New Roman" pitchFamily="18" charset="0"/>
              </a:rPr>
              <a:t>Активы, полученные безвозмездно, в том числе по договору дарения </a:t>
            </a:r>
            <a:r>
              <a:rPr lang="ru-RU" b="1" dirty="0" smtClean="0">
                <a:latin typeface="Times New Roman" pitchFamily="18" charset="0"/>
                <a:cs typeface="Times New Roman" pitchFamily="18" charset="0"/>
              </a:rPr>
              <a:t>Д-08, 10, 41, 50, 51   К-98, Д-98   К-91.1</a:t>
            </a:r>
            <a:r>
              <a:rPr lang="ru-RU" dirty="0" smtClean="0">
                <a:latin typeface="Times New Roman" pitchFamily="18" charset="0"/>
                <a:cs typeface="Times New Roman" pitchFamily="18" charset="0"/>
              </a:rPr>
              <a:t>. Данная сумма отражается в форме «Отчет о прибылях и убытках» по строке «Прочие доходы».</a:t>
            </a:r>
          </a:p>
          <a:p>
            <a:pPr algn="just"/>
            <a:r>
              <a:rPr lang="ru-RU" dirty="0" smtClean="0">
                <a:latin typeface="Times New Roman" pitchFamily="18" charset="0"/>
                <a:cs typeface="Times New Roman" pitchFamily="18" charset="0"/>
              </a:rPr>
              <a:t>Поступления в возмещение причиненных организации убытков </a:t>
            </a:r>
            <a:r>
              <a:rPr lang="ru-RU" b="1" dirty="0" smtClean="0">
                <a:latin typeface="Times New Roman" pitchFamily="18" charset="0"/>
                <a:cs typeface="Times New Roman" pitchFamily="18" charset="0"/>
              </a:rPr>
              <a:t>Д-76   К-91.1</a:t>
            </a:r>
            <a:r>
              <a:rPr lang="ru-RU" dirty="0" smtClean="0">
                <a:latin typeface="Times New Roman" pitchFamily="18" charset="0"/>
                <a:cs typeface="Times New Roman" pitchFamily="18" charset="0"/>
              </a:rPr>
              <a:t> («Прочие доходы»).</a:t>
            </a:r>
          </a:p>
          <a:p>
            <a:pPr algn="just"/>
            <a:r>
              <a:rPr lang="ru-RU" dirty="0" smtClean="0">
                <a:latin typeface="Times New Roman" pitchFamily="18" charset="0"/>
                <a:cs typeface="Times New Roman" pitchFamily="18" charset="0"/>
              </a:rPr>
              <a:t>Прибыль прошлых лет, выявленная в отчетном году </a:t>
            </a:r>
            <a:r>
              <a:rPr lang="ru-RU" b="1" dirty="0" smtClean="0">
                <a:latin typeface="Times New Roman" pitchFamily="18" charset="0"/>
                <a:cs typeface="Times New Roman" pitchFamily="18" charset="0"/>
              </a:rPr>
              <a:t>Д-84   К-91.1</a:t>
            </a:r>
            <a:r>
              <a:rPr lang="ru-RU" dirty="0" smtClean="0">
                <a:latin typeface="Times New Roman" pitchFamily="18" charset="0"/>
                <a:cs typeface="Times New Roman" pitchFamily="18" charset="0"/>
              </a:rPr>
              <a:t> («Прочие доходы»).</a:t>
            </a:r>
          </a:p>
          <a:p>
            <a:endParaRPr lang="ru-RU" dirty="0"/>
          </a:p>
        </p:txBody>
      </p:sp>
    </p:spTree>
  </p:cSld>
  <p:clrMapOvr>
    <a:masterClrMapping/>
  </p:clrMapOvr>
</p:sld>
</file>

<file path=ppt/slides/slide6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075240" cy="6213304"/>
          </a:xfrm>
        </p:spPr>
        <p:txBody>
          <a:bodyPr>
            <a:normAutofit lnSpcReduction="10000"/>
          </a:bodyPr>
          <a:lstStyle/>
          <a:p>
            <a:pPr algn="just"/>
            <a:r>
              <a:rPr lang="ru-RU" dirty="0" smtClean="0">
                <a:latin typeface="Times New Roman" pitchFamily="18" charset="0"/>
                <a:cs typeface="Times New Roman" pitchFamily="18" charset="0"/>
              </a:rPr>
              <a:t>Суммы кредиторской и депонентной задолженности, по которым истек срок исковой давности </a:t>
            </a:r>
            <a:r>
              <a:rPr lang="ru-RU" b="1" dirty="0" smtClean="0">
                <a:latin typeface="Times New Roman" pitchFamily="18" charset="0"/>
                <a:cs typeface="Times New Roman" pitchFamily="18" charset="0"/>
              </a:rPr>
              <a:t>Д-60, 76   К-91.1</a:t>
            </a:r>
            <a:r>
              <a:rPr lang="ru-RU" dirty="0" smtClean="0">
                <a:latin typeface="Times New Roman" pitchFamily="18" charset="0"/>
                <a:cs typeface="Times New Roman" pitchFamily="18" charset="0"/>
              </a:rPr>
              <a:t> («Прочие доходы»).</a:t>
            </a:r>
          </a:p>
          <a:p>
            <a:pPr algn="just"/>
            <a:r>
              <a:rPr lang="ru-RU" dirty="0" smtClean="0">
                <a:latin typeface="Times New Roman" pitchFamily="18" charset="0"/>
                <a:cs typeface="Times New Roman" pitchFamily="18" charset="0"/>
              </a:rPr>
              <a:t>Положительные курсовые разницы </a:t>
            </a:r>
            <a:r>
              <a:rPr lang="ru-RU" b="1" dirty="0" smtClean="0">
                <a:latin typeface="Times New Roman" pitchFamily="18" charset="0"/>
                <a:cs typeface="Times New Roman" pitchFamily="18" charset="0"/>
              </a:rPr>
              <a:t>Д-50, 52, 60, 62, 71, 75, 76   К-91.1</a:t>
            </a:r>
            <a:r>
              <a:rPr lang="ru-RU" dirty="0" smtClean="0">
                <a:latin typeface="Times New Roman" pitchFamily="18" charset="0"/>
                <a:cs typeface="Times New Roman" pitchFamily="18" charset="0"/>
              </a:rPr>
              <a:t> («Прочие доходы»).</a:t>
            </a:r>
          </a:p>
          <a:p>
            <a:pPr algn="just"/>
            <a:r>
              <a:rPr lang="ru-RU" dirty="0" smtClean="0">
                <a:latin typeface="Times New Roman" pitchFamily="18" charset="0"/>
                <a:cs typeface="Times New Roman" pitchFamily="18" charset="0"/>
              </a:rPr>
              <a:t>Суммы </a:t>
            </a:r>
            <a:r>
              <a:rPr lang="ru-RU" dirty="0" err="1" smtClean="0">
                <a:latin typeface="Times New Roman" pitchFamily="18" charset="0"/>
                <a:cs typeface="Times New Roman" pitchFamily="18" charset="0"/>
              </a:rPr>
              <a:t>дооценки</a:t>
            </a:r>
            <a:r>
              <a:rPr lang="ru-RU" dirty="0" smtClean="0">
                <a:latin typeface="Times New Roman" pitchFamily="18" charset="0"/>
                <a:cs typeface="Times New Roman" pitchFamily="18" charset="0"/>
              </a:rPr>
              <a:t> активов, кроме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 Д10,41,43К91.1 («Прочие доходы»).</a:t>
            </a:r>
          </a:p>
          <a:p>
            <a:pPr algn="just"/>
            <a:r>
              <a:rPr lang="ru-RU" dirty="0" smtClean="0">
                <a:latin typeface="Times New Roman" pitchFamily="18" charset="0"/>
                <a:cs typeface="Times New Roman" pitchFamily="18" charset="0"/>
              </a:rPr>
              <a:t>Суммы, восстановленные со счетов оценочных резервов – </a:t>
            </a:r>
            <a:r>
              <a:rPr lang="ru-RU" b="1" dirty="0" smtClean="0">
                <a:latin typeface="Times New Roman" pitchFamily="18" charset="0"/>
                <a:cs typeface="Times New Roman" pitchFamily="18" charset="0"/>
              </a:rPr>
              <a:t>Д-14, 59, 60   К-91.1</a:t>
            </a:r>
            <a:r>
              <a:rPr lang="ru-RU" dirty="0" smtClean="0">
                <a:latin typeface="Times New Roman" pitchFamily="18" charset="0"/>
                <a:cs typeface="Times New Roman" pitchFamily="18" charset="0"/>
              </a:rPr>
              <a:t> («Прочие доходы»).</a:t>
            </a:r>
          </a:p>
          <a:p>
            <a:pPr algn="just"/>
            <a:r>
              <a:rPr lang="ru-RU" dirty="0" smtClean="0">
                <a:latin typeface="Times New Roman" pitchFamily="18" charset="0"/>
                <a:cs typeface="Times New Roman" pitchFamily="18" charset="0"/>
              </a:rPr>
              <a:t>Поступления, возникающие как последствия чрезвычайных ситуаций, в том числе стоимость материальных ценностей, оставшихся от списания утраченного или испорченного имущества </a:t>
            </a:r>
            <a:r>
              <a:rPr lang="ru-RU" b="1" dirty="0" smtClean="0">
                <a:latin typeface="Times New Roman" pitchFamily="18" charset="0"/>
                <a:cs typeface="Times New Roman" pitchFamily="18" charset="0"/>
              </a:rPr>
              <a:t>Д-10   К-91.1</a:t>
            </a:r>
            <a:r>
              <a:rPr lang="ru-RU" dirty="0" smtClean="0">
                <a:latin typeface="Times New Roman" pitchFamily="18" charset="0"/>
                <a:cs typeface="Times New Roman" pitchFamily="18" charset="0"/>
              </a:rPr>
              <a:t>, сумма страхового возмещения по утраченному имуществу и сверх его балансовой стоимости – </a:t>
            </a:r>
            <a:r>
              <a:rPr lang="ru-RU" b="1" dirty="0" smtClean="0">
                <a:latin typeface="Times New Roman" pitchFamily="18" charset="0"/>
                <a:cs typeface="Times New Roman" pitchFamily="18" charset="0"/>
              </a:rPr>
              <a:t>Д-76.1   К-91.1</a:t>
            </a:r>
            <a:r>
              <a:rPr lang="ru-RU" dirty="0" smtClean="0">
                <a:latin typeface="Times New Roman" pitchFamily="18" charset="0"/>
                <a:cs typeface="Times New Roman" pitchFamily="18" charset="0"/>
              </a:rPr>
              <a:t> («Прочие доходы»).</a:t>
            </a:r>
            <a:endParaRPr lang="ru-RU" dirty="0">
              <a:latin typeface="Times New Roman" pitchFamily="18" charset="0"/>
              <a:cs typeface="Times New Roman" pitchFamily="18" charset="0"/>
            </a:endParaRPr>
          </a:p>
        </p:txBody>
      </p:sp>
    </p:spTree>
  </p:cSld>
  <p:clrMapOvr>
    <a:masterClrMapping/>
  </p:clrMapOvr>
</p:sld>
</file>

<file path=ppt/slides/slide6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a:bodyPr>
          <a:lstStyle/>
          <a:p>
            <a:pPr algn="just">
              <a:buNone/>
            </a:pPr>
            <a:r>
              <a:rPr lang="ru-RU" dirty="0" smtClean="0">
                <a:latin typeface="Times New Roman" pitchFamily="18" charset="0"/>
                <a:cs typeface="Times New Roman" pitchFamily="18" charset="0"/>
              </a:rPr>
              <a:t>В соответствии с ПБУ 10/99 в состав прочих расходов включаются:</a:t>
            </a:r>
          </a:p>
          <a:p>
            <a:pPr algn="just"/>
            <a:r>
              <a:rPr lang="ru-RU" dirty="0" smtClean="0">
                <a:latin typeface="Times New Roman" pitchFamily="18" charset="0"/>
                <a:cs typeface="Times New Roman" pitchFamily="18" charset="0"/>
              </a:rPr>
              <a:t>Проценты, уплачиваемые организацией за предоставление ей в пользование денежных средств и проценты по полученным кредитам и займам – </a:t>
            </a:r>
            <a:r>
              <a:rPr lang="ru-RU" b="1" dirty="0" smtClean="0">
                <a:latin typeface="Times New Roman" pitchFamily="18" charset="0"/>
                <a:cs typeface="Times New Roman" pitchFamily="18" charset="0"/>
              </a:rPr>
              <a:t>Д-91.2   К-66, 67</a:t>
            </a:r>
            <a:r>
              <a:rPr lang="ru-RU" dirty="0" smtClean="0">
                <a:latin typeface="Times New Roman" pitchFamily="18" charset="0"/>
                <a:cs typeface="Times New Roman" pitchFamily="18" charset="0"/>
              </a:rPr>
              <a:t>. Данные суммы отражаются в форме«Отчет о прибылях и убытках» по строке «Проценты к уплате».</a:t>
            </a:r>
          </a:p>
          <a:p>
            <a:pPr algn="just"/>
            <a:r>
              <a:rPr lang="ru-RU" dirty="0" smtClean="0">
                <a:latin typeface="Times New Roman" pitchFamily="18" charset="0"/>
                <a:cs typeface="Times New Roman" pitchFamily="18" charset="0"/>
              </a:rPr>
              <a:t>Расходы, связанные с участием в уставных капиталах других организаций, – </a:t>
            </a:r>
            <a:r>
              <a:rPr lang="ru-RU" b="1" dirty="0" smtClean="0">
                <a:latin typeface="Times New Roman" pitchFamily="18" charset="0"/>
                <a:cs typeface="Times New Roman" pitchFamily="18" charset="0"/>
              </a:rPr>
              <a:t>Д-91.2   К-01, 04, 10, 41</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Расходы, связанные с предоставлением имущества в аренды, – </a:t>
            </a:r>
            <a:r>
              <a:rPr lang="ru-RU" b="1" dirty="0" smtClean="0">
                <a:latin typeface="Times New Roman" pitchFamily="18" charset="0"/>
                <a:cs typeface="Times New Roman" pitchFamily="18" charset="0"/>
              </a:rPr>
              <a:t>Д-91.2   К-02, 05, 69, 70, 76</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Расходы, связанные с продажей и иным выбытием основных средств и других активов, отличных от денежных средств, кроме иностранной валюты – </a:t>
            </a:r>
            <a:r>
              <a:rPr lang="ru-RU" b="1" dirty="0" smtClean="0">
                <a:latin typeface="Times New Roman" pitchFamily="18" charset="0"/>
                <a:cs typeface="Times New Roman" pitchFamily="18" charset="0"/>
              </a:rPr>
              <a:t>Д-91.2   К-01, 04, 10, 23, 69, 70, 76</a:t>
            </a:r>
            <a:r>
              <a:rPr lang="ru-RU" dirty="0" smtClean="0">
                <a:latin typeface="Times New Roman" pitchFamily="18" charset="0"/>
                <a:cs typeface="Times New Roman" pitchFamily="18" charset="0"/>
              </a:rPr>
              <a:t> («Прочие расходы»).</a:t>
            </a:r>
          </a:p>
          <a:p>
            <a:endParaRPr lang="ru-RU" dirty="0"/>
          </a:p>
        </p:txBody>
      </p:sp>
    </p:spTree>
  </p:cSld>
  <p:clrMapOvr>
    <a:masterClrMapping/>
  </p:clrMapOvr>
</p:sld>
</file>

<file path=ppt/slides/slide6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787208" cy="6285312"/>
          </a:xfrm>
        </p:spPr>
        <p:txBody>
          <a:bodyPr>
            <a:normAutofit lnSpcReduction="10000"/>
          </a:bodyPr>
          <a:lstStyle/>
          <a:p>
            <a:pPr algn="just"/>
            <a:r>
              <a:rPr lang="ru-RU" dirty="0" smtClean="0">
                <a:latin typeface="Times New Roman" pitchFamily="18" charset="0"/>
                <a:cs typeface="Times New Roman" pitchFamily="18" charset="0"/>
              </a:rPr>
              <a:t>Расходы, связанные с оплатой услуг, оказываемых кредитными организациями </a:t>
            </a:r>
            <a:r>
              <a:rPr lang="ru-RU" b="1" dirty="0" smtClean="0">
                <a:latin typeface="Times New Roman" pitchFamily="18" charset="0"/>
                <a:cs typeface="Times New Roman" pitchFamily="18" charset="0"/>
              </a:rPr>
              <a:t>Д-91.2   К-50, 51, 52, 76</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Отчисления в оценочные резервы – </a:t>
            </a:r>
            <a:r>
              <a:rPr lang="ru-RU" b="1" dirty="0" smtClean="0">
                <a:latin typeface="Times New Roman" pitchFamily="18" charset="0"/>
                <a:cs typeface="Times New Roman" pitchFamily="18" charset="0"/>
              </a:rPr>
              <a:t>Д-91.2   К-14, 59, 63</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Налоги, относимые на финансовый результат организации до налогообложения прибыли, – </a:t>
            </a:r>
            <a:r>
              <a:rPr lang="ru-RU" b="1" dirty="0" smtClean="0">
                <a:latin typeface="Times New Roman" pitchFamily="18" charset="0"/>
                <a:cs typeface="Times New Roman" pitchFamily="18" charset="0"/>
              </a:rPr>
              <a:t>Д-91.2   К-68</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Штрафы, пени, неустойки к уплате за нарушение условий договора </a:t>
            </a:r>
            <a:r>
              <a:rPr lang="ru-RU" b="1" dirty="0" smtClean="0">
                <a:latin typeface="Times New Roman" pitchFamily="18" charset="0"/>
                <a:cs typeface="Times New Roman" pitchFamily="18" charset="0"/>
              </a:rPr>
              <a:t>Д-91.2   К-51, 76</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Убытки прошлых лет, выявленные в отчетном году, –    </a:t>
            </a:r>
            <a:r>
              <a:rPr lang="ru-RU" b="1" dirty="0" smtClean="0">
                <a:latin typeface="Times New Roman" pitchFamily="18" charset="0"/>
                <a:cs typeface="Times New Roman" pitchFamily="18" charset="0"/>
              </a:rPr>
              <a:t>Д-91.2   К-84</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Сумм, перечисляемые возмещением причиненных организацией убытков – </a:t>
            </a:r>
            <a:r>
              <a:rPr lang="ru-RU" b="1" dirty="0" smtClean="0">
                <a:latin typeface="Times New Roman" pitchFamily="18" charset="0"/>
                <a:cs typeface="Times New Roman" pitchFamily="18" charset="0"/>
              </a:rPr>
              <a:t>Д91.2К51</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Суммы дебиторской задолженности, по которым истек срок исковой давности и других долгов нереальных взысканию, – </a:t>
            </a:r>
            <a:r>
              <a:rPr lang="ru-RU" b="1" dirty="0" smtClean="0">
                <a:latin typeface="Times New Roman" pitchFamily="18" charset="0"/>
                <a:cs typeface="Times New Roman" pitchFamily="18" charset="0"/>
              </a:rPr>
              <a:t>Д-91.2   К-62, 73, 76</a:t>
            </a:r>
            <a:r>
              <a:rPr lang="ru-RU" dirty="0" smtClean="0">
                <a:latin typeface="Times New Roman" pitchFamily="18" charset="0"/>
                <a:cs typeface="Times New Roman" pitchFamily="18" charset="0"/>
              </a:rPr>
              <a:t> («Прочие расходы»).</a:t>
            </a:r>
          </a:p>
          <a:p>
            <a:endParaRPr lang="ru-RU" dirty="0"/>
          </a:p>
        </p:txBody>
      </p:sp>
    </p:spTree>
  </p:cSld>
  <p:clrMapOvr>
    <a:masterClrMapping/>
  </p:clrMapOvr>
</p:sld>
</file>

<file path=ppt/slides/slide6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715200" cy="6213304"/>
          </a:xfrm>
        </p:spPr>
        <p:txBody>
          <a:bodyPr>
            <a:normAutofit lnSpcReduction="10000"/>
          </a:bodyPr>
          <a:lstStyle/>
          <a:p>
            <a:pPr algn="just"/>
            <a:r>
              <a:rPr lang="ru-RU" dirty="0" smtClean="0">
                <a:latin typeface="Times New Roman" pitchFamily="18" charset="0"/>
                <a:cs typeface="Times New Roman" pitchFamily="18" charset="0"/>
              </a:rPr>
              <a:t>Отрицательные курсовые разницы – </a:t>
            </a:r>
            <a:r>
              <a:rPr lang="ru-RU" b="1" dirty="0" smtClean="0">
                <a:latin typeface="Times New Roman" pitchFamily="18" charset="0"/>
                <a:cs typeface="Times New Roman" pitchFamily="18" charset="0"/>
              </a:rPr>
              <a:t>Д-91.2   К-50, 52, 60, 62, 71, 76</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Суммы уценки активов, кроме </a:t>
            </a:r>
            <a:r>
              <a:rPr lang="ru-RU" dirty="0" err="1" smtClean="0">
                <a:latin typeface="Times New Roman" pitchFamily="18" charset="0"/>
                <a:cs typeface="Times New Roman" pitchFamily="18" charset="0"/>
              </a:rPr>
              <a:t>внеоборотных</a:t>
            </a:r>
            <a:r>
              <a:rPr lang="ru-RU" dirty="0" smtClean="0">
                <a:latin typeface="Times New Roman" pitchFamily="18" charset="0"/>
                <a:cs typeface="Times New Roman" pitchFamily="18" charset="0"/>
              </a:rPr>
              <a:t> – </a:t>
            </a:r>
            <a:r>
              <a:rPr lang="ru-RU" b="1" dirty="0" smtClean="0">
                <a:latin typeface="Times New Roman" pitchFamily="18" charset="0"/>
                <a:cs typeface="Times New Roman" pitchFamily="18" charset="0"/>
              </a:rPr>
              <a:t>Д-91.2   К-10, 41, 43</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Перечисление средств на благотворительную деятельность, на спортивные мероприятия и мероприятия культурно-просветительского характера </a:t>
            </a:r>
            <a:r>
              <a:rPr lang="ru-RU" b="1" dirty="0" smtClean="0">
                <a:latin typeface="Times New Roman" pitchFamily="18" charset="0"/>
                <a:cs typeface="Times New Roman" pitchFamily="18" charset="0"/>
              </a:rPr>
              <a:t>Д-91.2 К-51, 76</a:t>
            </a:r>
            <a:r>
              <a:rPr lang="ru-RU" dirty="0" smtClean="0">
                <a:latin typeface="Times New Roman" pitchFamily="18" charset="0"/>
                <a:cs typeface="Times New Roman" pitchFamily="18" charset="0"/>
              </a:rPr>
              <a:t> («Прочие расходы»).</a:t>
            </a:r>
          </a:p>
          <a:p>
            <a:pPr algn="just"/>
            <a:r>
              <a:rPr lang="ru-RU" dirty="0" smtClean="0">
                <a:latin typeface="Times New Roman" pitchFamily="18" charset="0"/>
                <a:cs typeface="Times New Roman" pitchFamily="18" charset="0"/>
              </a:rPr>
              <a:t>Расходы, возникающие как последствия чрезвычайных ситуаций, – </a:t>
            </a:r>
            <a:r>
              <a:rPr lang="ru-RU" b="1" dirty="0" smtClean="0">
                <a:latin typeface="Times New Roman" pitchFamily="18" charset="0"/>
                <a:cs typeface="Times New Roman" pitchFamily="18" charset="0"/>
              </a:rPr>
              <a:t>Д-91.2   К-01, 10, 41, 43, 50, 51, 23, 69, 70и т.д.</a:t>
            </a:r>
            <a:r>
              <a:rPr lang="ru-RU" dirty="0" smtClean="0">
                <a:latin typeface="Times New Roman" pitchFamily="18" charset="0"/>
                <a:cs typeface="Times New Roman" pitchFamily="18" charset="0"/>
              </a:rPr>
              <a:t> («Прочие расходы»).</a:t>
            </a:r>
          </a:p>
          <a:p>
            <a:pPr algn="just">
              <a:buNone/>
            </a:pPr>
            <a:r>
              <a:rPr lang="ru-RU" dirty="0" smtClean="0">
                <a:latin typeface="Times New Roman" pitchFamily="18" charset="0"/>
                <a:cs typeface="Times New Roman" pitchFamily="18" charset="0"/>
              </a:rPr>
              <a:t>В конце месяца выявляется сальдо прочих доходов и расходов путем сравнения дебетового и кредитового оборотов по счету 91. В случае положительного сальдо делают запить </a:t>
            </a:r>
            <a:r>
              <a:rPr lang="ru-RU" b="1" dirty="0" smtClean="0">
                <a:latin typeface="Times New Roman" pitchFamily="18" charset="0"/>
                <a:cs typeface="Times New Roman" pitchFamily="18" charset="0"/>
              </a:rPr>
              <a:t>Д-91.9   К-99</a:t>
            </a:r>
            <a:r>
              <a:rPr lang="ru-RU" dirty="0" smtClean="0">
                <a:latin typeface="Times New Roman" pitchFamily="18" charset="0"/>
                <a:cs typeface="Times New Roman" pitchFamily="18" charset="0"/>
              </a:rPr>
              <a:t>. в случае отрицательного сальдо – </a:t>
            </a:r>
            <a:r>
              <a:rPr lang="ru-RU" b="1" dirty="0" smtClean="0">
                <a:latin typeface="Times New Roman" pitchFamily="18" charset="0"/>
                <a:cs typeface="Times New Roman" pitchFamily="18" charset="0"/>
              </a:rPr>
              <a:t>Д-99   К-91.9</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6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859216" cy="6141296"/>
          </a:xfrm>
        </p:spPr>
        <p:txBody>
          <a:bodyPr>
            <a:normAutofit/>
          </a:bodyPr>
          <a:lstStyle/>
          <a:p>
            <a:pPr algn="just">
              <a:buNone/>
            </a:pPr>
            <a:r>
              <a:rPr lang="ru-RU" dirty="0" smtClean="0">
                <a:latin typeface="Times New Roman" pitchFamily="18" charset="0"/>
                <a:cs typeface="Times New Roman" pitchFamily="18" charset="0"/>
              </a:rPr>
              <a:t>После списания сальдо прочих доходов и расходов на счете 99 формируется бухгалтерская прибыль (убыток) – прибыль или убыток до налогообложения финансовый результат до налогообложения определяется путем сравнения дебетового и кредитового оборота по счету 99.</a:t>
            </a:r>
          </a:p>
          <a:p>
            <a:pPr algn="just">
              <a:buNone/>
            </a:pPr>
            <a:r>
              <a:rPr lang="ru-RU" dirty="0" smtClean="0">
                <a:latin typeface="Times New Roman" pitchFamily="18" charset="0"/>
                <a:cs typeface="Times New Roman" pitchFamily="18" charset="0"/>
              </a:rPr>
              <a:t>По данным формы «Отчет о прибылях и убытках» прибыль или убыток до налогообложения отражается по строке 2300 «Прибыль (убыток) до налогообложения» и рассчитывается как строка 2200 «Прибыль (убыток) от продаж» + строка 2310 «Доходы от участия в других организациях» + строка 2320 «Проценты к получению» – строка 2330 «Проценты к уплате» + строка 2340 «Прочие доходы» – строка 2350 «Прочие расходы».</a:t>
            </a:r>
          </a:p>
          <a:p>
            <a:endParaRPr lang="ru-RU" dirty="0"/>
          </a:p>
        </p:txBody>
      </p:sp>
    </p:spTree>
  </p:cSld>
  <p:clrMapOvr>
    <a:masterClrMapping/>
  </p:clrMapOvr>
</p:sld>
</file>

<file path=ppt/slides/slide6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1143000"/>
          </a:xfrm>
        </p:spPr>
        <p:txBody>
          <a:bodyPr>
            <a:normAutofit/>
          </a:bodyPr>
          <a:lstStyle/>
          <a:p>
            <a:pPr lvl="1" algn="ctr"/>
            <a:r>
              <a:rPr lang="ru-RU" sz="2800" b="1" dirty="0" smtClean="0">
                <a:latin typeface="Times New Roman" pitchFamily="18" charset="0"/>
                <a:cs typeface="Times New Roman" pitchFamily="18" charset="0"/>
              </a:rPr>
              <a:t>2.Учет </a:t>
            </a:r>
            <a:r>
              <a:rPr lang="ru-RU" sz="2800" b="1" dirty="0">
                <a:latin typeface="Times New Roman" pitchFamily="18" charset="0"/>
                <a:cs typeface="Times New Roman" pitchFamily="18" charset="0"/>
              </a:rPr>
              <a:t>использования прибыли (учет расчетов по налогу на прибыль).</a:t>
            </a:r>
          </a:p>
        </p:txBody>
      </p:sp>
      <p:sp>
        <p:nvSpPr>
          <p:cNvPr id="3" name="Содержимое 2"/>
          <p:cNvSpPr>
            <a:spLocks noGrp="1"/>
          </p:cNvSpPr>
          <p:nvPr>
            <p:ph sz="quarter" idx="1"/>
          </p:nvPr>
        </p:nvSpPr>
        <p:spPr>
          <a:xfrm>
            <a:off x="457200" y="1600200"/>
            <a:ext cx="7931224" cy="4873752"/>
          </a:xfrm>
        </p:spPr>
        <p:txBody>
          <a:bodyPr>
            <a:normAutofit fontScale="92500" lnSpcReduction="20000"/>
          </a:bodyPr>
          <a:lstStyle/>
          <a:p>
            <a:pPr algn="just">
              <a:buNone/>
            </a:pPr>
            <a:r>
              <a:rPr lang="ru-RU" dirty="0" smtClean="0">
                <a:latin typeface="Times New Roman" pitchFamily="18" charset="0"/>
                <a:cs typeface="Times New Roman" pitchFamily="18" charset="0"/>
              </a:rPr>
              <a:t>В течение отчетного года прибыль может быть использована на уплату в бюджет налога на прибыль, который рассчитывается по данным налогового учета в размере 20 % от налогооблагаемой прибыли, в том числе 2 % зачисляется в федеральный бюджет и 18 % в бюджет субъекта РФ. Отчетный период по налогу на прибыль – 1 квартал, 1 полугодие, 9 месяцев и год. Налоговый период – календарный год. Предусмотрена налоговая ставка 9 % в отношении получаемых дивидендов.</a:t>
            </a:r>
          </a:p>
          <a:p>
            <a:pPr algn="just">
              <a:buNone/>
            </a:pPr>
            <a:r>
              <a:rPr lang="ru-RU" dirty="0" smtClean="0">
                <a:latin typeface="Times New Roman" pitchFamily="18" charset="0"/>
                <a:cs typeface="Times New Roman" pitchFamily="18" charset="0"/>
              </a:rPr>
              <a:t>Сумма налога на прибыль, определенная, исходя из бухгалтерской прибыли (независимо от размера налогооблагаемой прибыли) называется условный расход по налогу на прибыль (УРНП). УРНП рассчитывается как произведение бухгалтерской прибыли (прибыль до НО по данным формы «Отчет о прибылях и убытках») на ставку налога на прибыль.</a:t>
            </a:r>
          </a:p>
          <a:p>
            <a:endParaRPr lang="ru-RU" dirty="0"/>
          </a:p>
        </p:txBody>
      </p:sp>
    </p:spTree>
  </p:cSld>
  <p:clrMapOvr>
    <a:masterClrMapping/>
  </p:clrMapOvr>
</p:sld>
</file>

<file path=ppt/slides/slide6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859216" cy="6213304"/>
          </a:xfrm>
        </p:spPr>
        <p:txBody>
          <a:bodyPr>
            <a:normAutofit fontScale="92500" lnSpcReduction="20000"/>
          </a:bodyPr>
          <a:lstStyle/>
          <a:p>
            <a:pPr algn="just">
              <a:buNone/>
            </a:pPr>
            <a:r>
              <a:rPr lang="ru-RU" dirty="0" smtClean="0">
                <a:latin typeface="Times New Roman" pitchFamily="18" charset="0"/>
                <a:cs typeface="Times New Roman" pitchFamily="18" charset="0"/>
              </a:rPr>
              <a:t>В бухгалтерском учете оформляется проводкой </a:t>
            </a:r>
            <a:r>
              <a:rPr lang="ru-RU" b="1" dirty="0" smtClean="0">
                <a:latin typeface="Times New Roman" pitchFamily="18" charset="0"/>
                <a:cs typeface="Times New Roman" pitchFamily="18" charset="0"/>
              </a:rPr>
              <a:t>Д-99.УРНП К-68</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Расчеты по налогу на прибыль организации</a:t>
            </a:r>
            <a:r>
              <a:rPr lang="ru-RU" dirty="0" smtClean="0">
                <a:latin typeface="Times New Roman" pitchFamily="18" charset="0"/>
                <a:cs typeface="Times New Roman" pitchFamily="18" charset="0"/>
              </a:rPr>
              <a:t>. Однако к уплате в бюджет подлежит сумма текущего налога на прибыль (ТНП), рассчитанная по данным налогового учета. Для расчета суммы текущего налога на прибыль УРНП подлежит корректировке из-за возникновения постоянных и временных </a:t>
            </a:r>
            <a:r>
              <a:rPr lang="ru-RU" dirty="0" err="1" smtClean="0">
                <a:latin typeface="Times New Roman" pitchFamily="18" charset="0"/>
                <a:cs typeface="Times New Roman" pitchFamily="18" charset="0"/>
              </a:rPr>
              <a:t>разниц</a:t>
            </a:r>
            <a:r>
              <a:rPr lang="ru-RU" dirty="0" smtClean="0">
                <a:latin typeface="Times New Roman" pitchFamily="18" charset="0"/>
                <a:cs typeface="Times New Roman" pitchFamily="18" charset="0"/>
              </a:rPr>
              <a:t>, вследствие различных правил ведения бухгалтерского и налогового учета.</a:t>
            </a:r>
          </a:p>
          <a:p>
            <a:pPr algn="just">
              <a:buNone/>
            </a:pPr>
            <a:r>
              <a:rPr lang="ru-RU" b="1" i="1" dirty="0" smtClean="0">
                <a:latin typeface="Times New Roman" pitchFamily="18" charset="0"/>
                <a:cs typeface="Times New Roman" pitchFamily="18" charset="0"/>
              </a:rPr>
              <a:t>Постоянные разницы.</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Постоянные разницы – доходы и расходы, формирующие бухгалтерскую прибыль отчетного периода и исключенные из расчета налогооблагаемой прибыли как отчетного, так и последующих периодов. Постоянные разницы возникают в результате:</a:t>
            </a:r>
          </a:p>
          <a:p>
            <a:pPr algn="just"/>
            <a:r>
              <a:rPr lang="ru-RU" dirty="0" smtClean="0">
                <a:latin typeface="Times New Roman" pitchFamily="18" charset="0"/>
                <a:cs typeface="Times New Roman" pitchFamily="18" charset="0"/>
              </a:rPr>
              <a:t>Превышение фактических расходов, учитываемых при формировании бухгалтерской прибыли над расходами, принимаемыми для целей налогообложения, по которым предусмотрены ограничения в соответствии с 25 главой НК РФ (командировочные расходы, представительские расходы (4 % от расходов на оплату труда в отчетном периоде), расходы на рекламу (1 % от выручки) и др.).</a:t>
            </a:r>
          </a:p>
          <a:p>
            <a:pPr algn="just">
              <a:buNone/>
            </a:pPr>
            <a:endParaRPr lang="ru-RU"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chor="ctr">
            <a:noAutofit/>
          </a:bodyPr>
          <a:lstStyle/>
          <a:p>
            <a:pPr algn="just">
              <a:buNone/>
            </a:pPr>
            <a:r>
              <a:rPr lang="ru-RU" sz="2800" dirty="0" smtClean="0"/>
              <a:t>		Стоимость взноса выражается в рублях независимо от формы его внесения. Денежные взносы перечисляются участниками на счета объединения в обслуживающие его банки. Деньги в иностранной валюте пересчитываются в рубли по установленному курсу. Оценка имущества, вносимого в уставный капитал; определяется участниками объединения на основе текущих рыночных цен. В случаях когда имущество передано участником не во владение, а только в пользование объединения, размер вклада и соответственно доля у частника определяются исходя из арендной платы за пользование этим имуществом.</a:t>
            </a:r>
          </a:p>
          <a:p>
            <a:endParaRPr lang="ru-RU" sz="2800" dirty="0"/>
          </a:p>
        </p:txBody>
      </p:sp>
    </p:spTree>
  </p:cSld>
  <p:clrMapOvr>
    <a:masterClrMapping/>
  </p:clrMapOvr>
</p:sld>
</file>

<file path=ppt/slides/slide6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fontScale="92500" lnSpcReduction="10000"/>
          </a:bodyPr>
          <a:lstStyle/>
          <a:p>
            <a:pPr algn="just"/>
            <a:r>
              <a:rPr lang="ru-RU" dirty="0" smtClean="0">
                <a:latin typeface="Times New Roman" pitchFamily="18" charset="0"/>
                <a:cs typeface="Times New Roman" pitchFamily="18" charset="0"/>
              </a:rPr>
              <a:t>Не признание для целей налогообложения расходов, связанных с безвозмездной передачей имущества в сумме стоимости имущества и расходов, связанных с его передачей.</a:t>
            </a:r>
          </a:p>
          <a:p>
            <a:pPr algn="just"/>
            <a:r>
              <a:rPr lang="ru-RU" dirty="0" smtClean="0">
                <a:latin typeface="Times New Roman" pitchFamily="18" charset="0"/>
                <a:cs typeface="Times New Roman" pitchFamily="18" charset="0"/>
              </a:rPr>
              <a:t>Не признание для целей налогообложения убытка, связанного с появлением разницы между оценочной стоимостью имущества при внесении ее в уставный капитал другой организации и стоимостью, по которой это имущество отражено в балансе передающей стороны.</a:t>
            </a:r>
          </a:p>
          <a:p>
            <a:pPr algn="just"/>
            <a:r>
              <a:rPr lang="ru-RU" dirty="0" smtClean="0">
                <a:latin typeface="Times New Roman" pitchFamily="18" charset="0"/>
                <a:cs typeface="Times New Roman" pitchFamily="18" charset="0"/>
              </a:rPr>
              <a:t>Убытка, перенесенного на будущее, который по истечении определенного времени согласно законодательству не может быть принят в целях налогообложения, как в отчетном, так и в последующем периоде.</a:t>
            </a:r>
          </a:p>
          <a:p>
            <a:pPr algn="just">
              <a:buNone/>
            </a:pPr>
            <a:r>
              <a:rPr lang="ru-RU" dirty="0" smtClean="0">
                <a:latin typeface="Times New Roman" pitchFamily="18" charset="0"/>
                <a:cs typeface="Times New Roman" pitchFamily="18" charset="0"/>
              </a:rPr>
              <a:t>С суммы постоянных </a:t>
            </a:r>
            <a:r>
              <a:rPr lang="ru-RU" dirty="0" err="1" smtClean="0">
                <a:latin typeface="Times New Roman" pitchFamily="18" charset="0"/>
                <a:cs typeface="Times New Roman" pitchFamily="18" charset="0"/>
              </a:rPr>
              <a:t>разниц</a:t>
            </a:r>
            <a:r>
              <a:rPr lang="ru-RU" dirty="0" smtClean="0">
                <a:latin typeface="Times New Roman" pitchFamily="18" charset="0"/>
                <a:cs typeface="Times New Roman" pitchFamily="18" charset="0"/>
              </a:rPr>
              <a:t> рассчитывается постоянные налоговые обязательства (ПНО) – сумма налога на прибыль, которая отражается по данным налогового учета, но отсутствует по данным бухгалтерского учета. ПНО определяется как произведение постоянной разницы на ставку налога на прибыль. ПНО=ПР*20 %.</a:t>
            </a:r>
          </a:p>
          <a:p>
            <a:endParaRPr lang="ru-RU" dirty="0"/>
          </a:p>
        </p:txBody>
      </p:sp>
    </p:spTree>
  </p:cSld>
  <p:clrMapOvr>
    <a:masterClrMapping/>
  </p:clrMapOvr>
</p:sld>
</file>

<file path=ppt/slides/slide6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260648"/>
            <a:ext cx="8568952" cy="6597352"/>
          </a:xfrm>
        </p:spPr>
        <p:txBody>
          <a:bodyPr>
            <a:normAutofit lnSpcReduction="10000"/>
          </a:bodyPr>
          <a:lstStyle/>
          <a:p>
            <a:pPr algn="just">
              <a:buNone/>
            </a:pPr>
            <a:r>
              <a:rPr lang="ru-RU" sz="1800" dirty="0" smtClean="0">
                <a:latin typeface="Times New Roman" pitchFamily="18" charset="0"/>
                <a:cs typeface="Times New Roman" pitchFamily="18" charset="0"/>
              </a:rPr>
              <a:t>В бухгалтерском учете оформляется проводкой </a:t>
            </a:r>
            <a:r>
              <a:rPr lang="ru-RU" sz="1800" b="1" dirty="0" smtClean="0">
                <a:latin typeface="Times New Roman" pitchFamily="18" charset="0"/>
                <a:cs typeface="Times New Roman" pitchFamily="18" charset="0"/>
              </a:rPr>
              <a:t>Д-99.ПНО К-68.расчеты по налогу на прибыль организации</a:t>
            </a:r>
            <a:r>
              <a:rPr lang="ru-RU" sz="1800" dirty="0" smtClean="0">
                <a:latin typeface="Times New Roman" pitchFamily="18" charset="0"/>
                <a:cs typeface="Times New Roman" pitchFamily="18" charset="0"/>
              </a:rPr>
              <a:t>. ПНО увеличивает текущий налог на прибыль и признается в том отчетном периоде, в котором возникает постоянная разница. В форме «Отчет о прибылях и убытках» ПНО отражается по строке 2421 «В том числе постоянные налоговые обязательства (активы)».</a:t>
            </a:r>
          </a:p>
          <a:p>
            <a:pPr algn="just">
              <a:buNone/>
            </a:pPr>
            <a:endParaRPr lang="ru-RU" sz="1800" dirty="0" smtClean="0">
              <a:latin typeface="Times New Roman" pitchFamily="18" charset="0"/>
              <a:cs typeface="Times New Roman" pitchFamily="18" charset="0"/>
            </a:endParaRPr>
          </a:p>
          <a:p>
            <a:pPr algn="just">
              <a:buNone/>
            </a:pPr>
            <a:r>
              <a:rPr lang="ru-RU" sz="1800" b="1" dirty="0" smtClean="0">
                <a:latin typeface="Times New Roman" pitchFamily="18" charset="0"/>
                <a:cs typeface="Times New Roman" pitchFamily="18" charset="0"/>
              </a:rPr>
              <a:t>Пример:</a:t>
            </a:r>
            <a:r>
              <a:rPr lang="ru-RU" sz="1800" dirty="0" smtClean="0">
                <a:latin typeface="Times New Roman" pitchFamily="18" charset="0"/>
                <a:cs typeface="Times New Roman" pitchFamily="18" charset="0"/>
              </a:rPr>
              <a:t> В 4 квартале 2010 г. ООО «Волна» затратила на представительские расходы 15 тыс. р. (обед в ресторане). Сумма расходов по оплате труда за этот же период составила 300 тыс. р. Определить сумму постоянной разницы и сумму ПНО, оформить соответствующие расходы.</a:t>
            </a:r>
            <a:endParaRPr lang="ru-RU" sz="1800" b="1" dirty="0" smtClean="0">
              <a:latin typeface="Times New Roman" pitchFamily="18" charset="0"/>
              <a:cs typeface="Times New Roman" pitchFamily="18" charset="0"/>
            </a:endParaRPr>
          </a:p>
          <a:p>
            <a:pPr algn="just">
              <a:buNone/>
            </a:pPr>
            <a:r>
              <a:rPr lang="ru-RU" sz="1800" b="1" dirty="0" smtClean="0">
                <a:latin typeface="Times New Roman" pitchFamily="18" charset="0"/>
                <a:cs typeface="Times New Roman" pitchFamily="18" charset="0"/>
              </a:rPr>
              <a:t>Решение:</a:t>
            </a:r>
            <a:endParaRPr lang="ru-RU" sz="1800" dirty="0" smtClean="0">
              <a:latin typeface="Times New Roman" pitchFamily="18" charset="0"/>
              <a:cs typeface="Times New Roman" pitchFamily="18" charset="0"/>
            </a:endParaRPr>
          </a:p>
          <a:p>
            <a:pPr algn="just">
              <a:buNone/>
            </a:pPr>
            <a:r>
              <a:rPr lang="ru-RU" sz="1800" dirty="0" smtClean="0">
                <a:latin typeface="Times New Roman" pitchFamily="18" charset="0"/>
                <a:cs typeface="Times New Roman" pitchFamily="18" charset="0"/>
              </a:rPr>
              <a:t>Найдем сумму представительских расходов в пределах нормы представительских расходов:</a:t>
            </a:r>
          </a:p>
          <a:p>
            <a:pPr algn="just">
              <a:buNone/>
            </a:pPr>
            <a:r>
              <a:rPr lang="ru-RU" sz="1800" dirty="0" smtClean="0">
                <a:latin typeface="Times New Roman" pitchFamily="18" charset="0"/>
                <a:cs typeface="Times New Roman" pitchFamily="18" charset="0"/>
              </a:rPr>
              <a:t>300*0,04=12 тыс. р.</a:t>
            </a:r>
          </a:p>
          <a:p>
            <a:pPr algn="just">
              <a:buNone/>
            </a:pPr>
            <a:r>
              <a:rPr lang="ru-RU" sz="1800" dirty="0" smtClean="0">
                <a:latin typeface="Times New Roman" pitchFamily="18" charset="0"/>
                <a:cs typeface="Times New Roman" pitchFamily="18" charset="0"/>
              </a:rPr>
              <a:t>Найдем сумму постоянной разницы:</a:t>
            </a:r>
          </a:p>
          <a:p>
            <a:pPr algn="just">
              <a:buNone/>
            </a:pPr>
            <a:r>
              <a:rPr lang="ru-RU" sz="1800" dirty="0" smtClean="0">
                <a:latin typeface="Times New Roman" pitchFamily="18" charset="0"/>
                <a:cs typeface="Times New Roman" pitchFamily="18" charset="0"/>
              </a:rPr>
              <a:t>ПР=15 – 12=3 тыс. р.</a:t>
            </a:r>
          </a:p>
          <a:p>
            <a:pPr algn="just">
              <a:buNone/>
            </a:pPr>
            <a:r>
              <a:rPr lang="ru-RU" sz="1800" dirty="0" smtClean="0">
                <a:latin typeface="Times New Roman" pitchFamily="18" charset="0"/>
                <a:cs typeface="Times New Roman" pitchFamily="18" charset="0"/>
              </a:rPr>
              <a:t>Таким образом, сумма ПНО составит:</a:t>
            </a:r>
          </a:p>
          <a:p>
            <a:pPr algn="just">
              <a:buNone/>
            </a:pPr>
            <a:r>
              <a:rPr lang="ru-RU" sz="1800" dirty="0" smtClean="0">
                <a:latin typeface="Times New Roman" pitchFamily="18" charset="0"/>
                <a:cs typeface="Times New Roman" pitchFamily="18" charset="0"/>
              </a:rPr>
              <a:t>ПНО= 3*0,20 = 0,6 или 600 р. – </a:t>
            </a:r>
            <a:r>
              <a:rPr lang="ru-RU" sz="1800" b="1" dirty="0" smtClean="0">
                <a:latin typeface="Times New Roman" pitchFamily="18" charset="0"/>
                <a:cs typeface="Times New Roman" pitchFamily="18" charset="0"/>
              </a:rPr>
              <a:t>Д-99.ПНО   К-68.Расчеты по налогу на прибыль</a:t>
            </a:r>
            <a:r>
              <a:rPr lang="ru-RU" sz="1800" dirty="0" smtClean="0">
                <a:latin typeface="Times New Roman" pitchFamily="18" charset="0"/>
                <a:cs typeface="Times New Roman" pitchFamily="18" charset="0"/>
              </a:rPr>
              <a:t>.</a:t>
            </a:r>
          </a:p>
          <a:p>
            <a:pPr algn="just">
              <a:buNone/>
            </a:pPr>
            <a:r>
              <a:rPr lang="ru-RU" sz="1800" dirty="0" smtClean="0">
                <a:latin typeface="Times New Roman" pitchFamily="18" charset="0"/>
                <a:cs typeface="Times New Roman" pitchFamily="18" charset="0"/>
              </a:rPr>
              <a:t>Рекомендуется вести раздельный учет расходов в пределах нормы и сверх нормы.</a:t>
            </a:r>
          </a:p>
          <a:p>
            <a:pPr algn="just">
              <a:buNone/>
            </a:pPr>
            <a:r>
              <a:rPr lang="ru-RU" sz="1800" b="1" dirty="0" smtClean="0">
                <a:latin typeface="Times New Roman" pitchFamily="18" charset="0"/>
                <a:cs typeface="Times New Roman" pitchFamily="18" charset="0"/>
              </a:rPr>
              <a:t>Д-26   К-76 </a:t>
            </a:r>
            <a:r>
              <a:rPr lang="ru-RU" sz="1800" dirty="0" smtClean="0">
                <a:latin typeface="Times New Roman" pitchFamily="18" charset="0"/>
                <a:cs typeface="Times New Roman" pitchFamily="18" charset="0"/>
              </a:rPr>
              <a:t>12000 р. в переделах нормы.</a:t>
            </a:r>
          </a:p>
          <a:p>
            <a:pPr algn="just">
              <a:buNone/>
            </a:pPr>
            <a:r>
              <a:rPr lang="ru-RU" sz="1800" b="1" dirty="0" smtClean="0">
                <a:latin typeface="Times New Roman" pitchFamily="18" charset="0"/>
                <a:cs typeface="Times New Roman" pitchFamily="18" charset="0"/>
              </a:rPr>
              <a:t>Д-26   К-76</a:t>
            </a:r>
            <a:r>
              <a:rPr lang="ru-RU" sz="1800" dirty="0" smtClean="0">
                <a:latin typeface="Times New Roman" pitchFamily="18" charset="0"/>
                <a:cs typeface="Times New Roman" pitchFamily="18" charset="0"/>
              </a:rPr>
              <a:t> 3000 р. сверх нормы</a:t>
            </a:r>
            <a:r>
              <a:rPr lang="ru-RU" sz="2900" dirty="0" smtClean="0">
                <a:latin typeface="Times New Roman" pitchFamily="18" charset="0"/>
                <a:cs typeface="Times New Roman" pitchFamily="18" charset="0"/>
              </a:rPr>
              <a:t>.</a:t>
            </a:r>
          </a:p>
        </p:txBody>
      </p:sp>
    </p:spTree>
  </p:cSld>
  <p:clrMapOvr>
    <a:masterClrMapping/>
  </p:clrMapOvr>
</p:sld>
</file>

<file path=ppt/slides/slide6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rmAutofit fontScale="92500"/>
          </a:bodyPr>
          <a:lstStyle/>
          <a:p>
            <a:pPr algn="just">
              <a:buNone/>
            </a:pPr>
            <a:r>
              <a:rPr lang="ru-RU" b="1" i="1" dirty="0" smtClean="0">
                <a:latin typeface="Times New Roman" pitchFamily="18" charset="0"/>
                <a:cs typeface="Times New Roman" pitchFamily="18" charset="0"/>
              </a:rPr>
              <a:t>Временные разницы.</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Временные разницы (ВР) – доходы и расходы, формирующие бухгалтерскую прибыль в одном отчетном периоде, а налоговую базу по налогу на прибыль в другом или в других отчетных периодах.</a:t>
            </a:r>
          </a:p>
          <a:p>
            <a:pPr algn="just">
              <a:buNone/>
            </a:pPr>
            <a:r>
              <a:rPr lang="ru-RU" dirty="0" smtClean="0">
                <a:latin typeface="Times New Roman" pitchFamily="18" charset="0"/>
                <a:cs typeface="Times New Roman" pitchFamily="18" charset="0"/>
              </a:rPr>
              <a:t>Временные разницы приводят к образованию отложенного налога на прибыль, который должен  уменьшить сумму налога на прибыль, подлежащего уплате в бюджет или увеличить в следующих отчетных периодах.</a:t>
            </a:r>
          </a:p>
          <a:p>
            <a:pPr algn="just">
              <a:buNone/>
            </a:pPr>
            <a:r>
              <a:rPr lang="ru-RU" dirty="0" smtClean="0">
                <a:latin typeface="Times New Roman" pitchFamily="18" charset="0"/>
                <a:cs typeface="Times New Roman" pitchFamily="18" charset="0"/>
              </a:rPr>
              <a:t>В соответствии с ПБУ 18/02 временные разницы подразделяются на вычитаемые ВР и налогооблагаемые ВР.</a:t>
            </a:r>
          </a:p>
          <a:p>
            <a:pPr algn="just">
              <a:buNone/>
            </a:pPr>
            <a:r>
              <a:rPr lang="ru-RU" dirty="0" smtClean="0">
                <a:latin typeface="Times New Roman" pitchFamily="18" charset="0"/>
                <a:cs typeface="Times New Roman" pitchFamily="18" charset="0"/>
              </a:rPr>
              <a:t>Вычитаемы временные разницы (ВВР) приводят к образованию отложенного налога на прибыль, который должен уменьшить сумму налога на прибыль, подлежащего уплате в бюджет в следующих отчетных периодах.</a:t>
            </a:r>
            <a:endParaRPr lang="ru-RU" dirty="0">
              <a:latin typeface="Times New Roman" pitchFamily="18" charset="0"/>
              <a:cs typeface="Times New Roman" pitchFamily="18" charset="0"/>
            </a:endParaRPr>
          </a:p>
        </p:txBody>
      </p:sp>
    </p:spTree>
  </p:cSld>
  <p:clrMapOvr>
    <a:masterClrMapping/>
  </p:clrMapOvr>
</p:sld>
</file>

<file path=ppt/slides/slide6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84048"/>
            <a:ext cx="7467600" cy="6473952"/>
          </a:xfrm>
        </p:spPr>
        <p:txBody>
          <a:bodyPr>
            <a:normAutofit fontScale="85000" lnSpcReduction="20000"/>
          </a:bodyPr>
          <a:lstStyle/>
          <a:p>
            <a:pPr algn="just">
              <a:buNone/>
            </a:pPr>
            <a:r>
              <a:rPr lang="ru-RU" dirty="0" smtClean="0">
                <a:latin typeface="Times New Roman" pitchFamily="18" charset="0"/>
                <a:cs typeface="Times New Roman" pitchFamily="18" charset="0"/>
              </a:rPr>
              <a:t>Вычитаемые временные разницы образуются в результате:</a:t>
            </a:r>
          </a:p>
          <a:p>
            <a:pPr marL="457200" lvl="0" indent="-457200" algn="just">
              <a:buFont typeface="+mj-lt"/>
              <a:buAutoNum type="arabicPeriod"/>
            </a:pPr>
            <a:r>
              <a:rPr lang="ru-RU" dirty="0" smtClean="0">
                <a:latin typeface="Times New Roman" pitchFamily="18" charset="0"/>
                <a:cs typeface="Times New Roman" pitchFamily="18" charset="0"/>
              </a:rPr>
              <a:t>Применение разных способов расчета амортизации для целей бухгалтерского учета и для целей налогообложения (Сумма амортизации в бухгалтерском учете больше, чем в налоговом учете).</a:t>
            </a:r>
          </a:p>
          <a:p>
            <a:pPr marL="457200" lvl="0" indent="-457200" algn="just">
              <a:buFont typeface="+mj-lt"/>
              <a:buAutoNum type="arabicPeriod"/>
            </a:pPr>
            <a:r>
              <a:rPr lang="ru-RU" dirty="0" smtClean="0">
                <a:latin typeface="Times New Roman" pitchFamily="18" charset="0"/>
                <a:cs typeface="Times New Roman" pitchFamily="18" charset="0"/>
              </a:rPr>
              <a:t>Применение разных способов признания коммерческих и управленческих расходов в себестоимости проданных товаров, продукции, работ, услуг для целей бухгалтерского учета и для целей налогового учета.</a:t>
            </a:r>
          </a:p>
          <a:p>
            <a:pPr marL="457200" lvl="0" indent="-457200" algn="just">
              <a:buFont typeface="+mj-lt"/>
              <a:buAutoNum type="arabicPeriod"/>
            </a:pPr>
            <a:r>
              <a:rPr lang="ru-RU" dirty="0" smtClean="0">
                <a:latin typeface="Times New Roman" pitchFamily="18" charset="0"/>
                <a:cs typeface="Times New Roman" pitchFamily="18" charset="0"/>
              </a:rPr>
              <a:t>Излишне уплаченного налога, сумма которого не возвращена в организацию, а принята к зачету при формировании налогооблагаемой прибыли в следующем отчетном периоде.</a:t>
            </a:r>
          </a:p>
          <a:p>
            <a:pPr marL="457200" lvl="0" indent="-457200" algn="just">
              <a:buFont typeface="+mj-lt"/>
              <a:buAutoNum type="arabicPeriod"/>
            </a:pPr>
            <a:r>
              <a:rPr lang="ru-RU" dirty="0" smtClean="0">
                <a:latin typeface="Times New Roman" pitchFamily="18" charset="0"/>
                <a:cs typeface="Times New Roman" pitchFamily="18" charset="0"/>
              </a:rPr>
              <a:t>Убытка, перенесенного на будущее, неиспользованного для уменьшения налога на прибыль в отчетном периоде, но который будет принят для целей налогообложения в последующих периодах.</a:t>
            </a:r>
          </a:p>
          <a:p>
            <a:pPr marL="457200" lvl="0" indent="-457200" algn="just">
              <a:buFont typeface="+mj-lt"/>
              <a:buAutoNum type="arabicPeriod"/>
            </a:pPr>
            <a:r>
              <a:rPr lang="ru-RU" dirty="0" smtClean="0">
                <a:latin typeface="Times New Roman" pitchFamily="18" charset="0"/>
                <a:cs typeface="Times New Roman" pitchFamily="18" charset="0"/>
              </a:rPr>
              <a:t>Применение в случае продажи основных средств разных правил признания остаточной стоимости основных средств для целей бухгалтерского учета и для целей налогового учета . </a:t>
            </a:r>
          </a:p>
          <a:p>
            <a:pPr marL="457200" lvl="0" indent="-457200" algn="just">
              <a:buFont typeface="+mj-lt"/>
              <a:buAutoNum type="arabicPeriod"/>
            </a:pPr>
            <a:r>
              <a:rPr lang="ru-RU" dirty="0" smtClean="0">
                <a:latin typeface="Times New Roman" pitchFamily="18" charset="0"/>
                <a:cs typeface="Times New Roman" pitchFamily="18" charset="0"/>
              </a:rPr>
              <a:t>Наличие кредиторской задолженности за приобретенные товары, работы, услуги и продукцию при использовании метода начисления для целей бухгалтерского учета и кассового метода для целей налогообложения.</a:t>
            </a:r>
          </a:p>
          <a:p>
            <a:endParaRPr lang="ru-RU" dirty="0"/>
          </a:p>
        </p:txBody>
      </p:sp>
    </p:spTree>
  </p:cSld>
  <p:clrMapOvr>
    <a:masterClrMapping/>
  </p:clrMapOvr>
</p:sld>
</file>

<file path=ppt/slides/slide6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Вычитаемые временные разницы приводят к образованию отложенных налоговых активов (ОНА). ОНА – это положительная разница между реальным налогом на прибыль и условным налогом, исчисленным с бухгалтерской прибыли. ОНА показывает, на сколько нужно будет уменьшить сумму условного налога следующих отчетных периодов. ОНА рассчитывается как произведение ВВР на ставку налога на прибыль.</a:t>
            </a:r>
          </a:p>
          <a:p>
            <a:pPr algn="just">
              <a:buNone/>
            </a:pPr>
            <a:r>
              <a:rPr lang="ru-RU" dirty="0" smtClean="0">
                <a:latin typeface="Times New Roman" pitchFamily="18" charset="0"/>
                <a:cs typeface="Times New Roman" pitchFamily="18" charset="0"/>
              </a:rPr>
              <a:t>ОНА=ВВР*20 %.</a:t>
            </a:r>
          </a:p>
          <a:p>
            <a:pPr algn="just">
              <a:buNone/>
            </a:pPr>
            <a:r>
              <a:rPr lang="ru-RU" dirty="0" smtClean="0">
                <a:latin typeface="Times New Roman" pitchFamily="18" charset="0"/>
                <a:cs typeface="Times New Roman" pitchFamily="18" charset="0"/>
              </a:rPr>
              <a:t>В бухгалтерском учете ОНА учитывают на </a:t>
            </a:r>
            <a:r>
              <a:rPr lang="ru-RU" i="1" dirty="0" smtClean="0">
                <a:latin typeface="Times New Roman" pitchFamily="18" charset="0"/>
                <a:cs typeface="Times New Roman" pitchFamily="18" charset="0"/>
              </a:rPr>
              <a:t>счете 09 «Отложенные налоговые активы»</a:t>
            </a:r>
            <a:r>
              <a:rPr lang="ru-RU" dirty="0" smtClean="0">
                <a:latin typeface="Times New Roman" pitchFamily="18" charset="0"/>
                <a:cs typeface="Times New Roman" pitchFamily="18" charset="0"/>
              </a:rPr>
              <a:t> – активный счет. При образовании отложенных налоговых активов делают запись </a:t>
            </a:r>
            <a:r>
              <a:rPr lang="ru-RU" b="1" dirty="0" smtClean="0">
                <a:latin typeface="Times New Roman" pitchFamily="18" charset="0"/>
                <a:cs typeface="Times New Roman" pitchFamily="18" charset="0"/>
              </a:rPr>
              <a:t>Д-09   К-68</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форме «Отчет о прибылях и убытках» отложенные налоговые активы отражаются по строке 2450 «Изменение ОНА». ОНА отражаются в форме Бухгалтерский баланс, раздел </a:t>
            </a:r>
            <a:r>
              <a:rPr lang="en-US" dirty="0" smtClean="0">
                <a:latin typeface="Times New Roman" pitchFamily="18" charset="0"/>
                <a:cs typeface="Times New Roman" pitchFamily="18" charset="0"/>
              </a:rPr>
              <a:t>I</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Внеоборотные</a:t>
            </a:r>
            <a:r>
              <a:rPr lang="ru-RU" dirty="0" smtClean="0">
                <a:latin typeface="Times New Roman" pitchFamily="18" charset="0"/>
                <a:cs typeface="Times New Roman" pitchFamily="18" charset="0"/>
              </a:rPr>
              <a:t> активы» по строке 1160 «Отложенные налоговые активы».</a:t>
            </a:r>
          </a:p>
          <a:p>
            <a:endParaRPr lang="ru-RU" dirty="0"/>
          </a:p>
        </p:txBody>
      </p:sp>
    </p:spTree>
  </p:cSld>
  <p:clrMapOvr>
    <a:masterClrMapping/>
  </p:clrMapOvr>
</p:sld>
</file>

<file path=ppt/slides/slide6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075240" cy="6285312"/>
          </a:xfrm>
        </p:spPr>
        <p:txBody>
          <a:bodyPr>
            <a:normAutofit fontScale="92500" lnSpcReduction="10000"/>
          </a:bodyPr>
          <a:lstStyle/>
          <a:p>
            <a:pPr algn="just">
              <a:buNone/>
            </a:pPr>
            <a:r>
              <a:rPr lang="ru-RU" b="1" dirty="0" smtClean="0">
                <a:latin typeface="Times New Roman" pitchFamily="18" charset="0"/>
                <a:cs typeface="Times New Roman" pitchFamily="18" charset="0"/>
              </a:rPr>
              <a:t>Пример: </a:t>
            </a:r>
            <a:r>
              <a:rPr lang="ru-RU" dirty="0" smtClean="0">
                <a:latin typeface="Times New Roman" pitchFamily="18" charset="0"/>
                <a:cs typeface="Times New Roman" pitchFamily="18" charset="0"/>
              </a:rPr>
              <a:t>В декабре 2010 г. ООО «Волна» приняло к бухгалтерскому учету оборудование первоначальной стоимостью 150 тыс. р. Согласно учетной политике в бухгалтерском учете амортизация начисляется по сумме чисел лет срока полезного использования а в налоговом учете линейным методом. Срок полезного использования составляет пять лет (или 60 месяцев).</a:t>
            </a:r>
          </a:p>
          <a:p>
            <a:pPr algn="just">
              <a:buNone/>
            </a:pPr>
            <a:r>
              <a:rPr lang="ru-RU" b="1" dirty="0" smtClean="0">
                <a:latin typeface="Times New Roman" pitchFamily="18" charset="0"/>
                <a:cs typeface="Times New Roman" pitchFamily="18" charset="0"/>
              </a:rPr>
              <a:t>Решение:</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Рассчитаем сумму амортизации по данным бухгалтерского учета за 2010 г.</a:t>
            </a:r>
          </a:p>
          <a:p>
            <a:pPr algn="just">
              <a:buNone/>
            </a:pPr>
            <a:r>
              <a:rPr lang="ru-RU" dirty="0" smtClean="0">
                <a:latin typeface="Times New Roman" pitchFamily="18" charset="0"/>
                <a:cs typeface="Times New Roman" pitchFamily="18" charset="0"/>
              </a:rPr>
              <a:t>150000*5/(5+4+3+2+1) = 50 000 р.</a:t>
            </a:r>
          </a:p>
          <a:p>
            <a:pPr algn="just">
              <a:buNone/>
            </a:pPr>
            <a:r>
              <a:rPr lang="ru-RU" dirty="0" smtClean="0">
                <a:latin typeface="Times New Roman" pitchFamily="18" charset="0"/>
                <a:cs typeface="Times New Roman" pitchFamily="18" charset="0"/>
              </a:rPr>
              <a:t>Рассчитаем сумму амортизации по данным налогового учета за 2010 г.</a:t>
            </a:r>
          </a:p>
          <a:p>
            <a:pPr algn="just">
              <a:buNone/>
            </a:pPr>
            <a:r>
              <a:rPr lang="ru-RU" dirty="0" smtClean="0">
                <a:latin typeface="Times New Roman" pitchFamily="18" charset="0"/>
                <a:cs typeface="Times New Roman" pitchFamily="18" charset="0"/>
              </a:rPr>
              <a:t>150 000/ 60 = 30 000 р.</a:t>
            </a:r>
          </a:p>
          <a:p>
            <a:pPr algn="just">
              <a:buNone/>
            </a:pPr>
            <a:r>
              <a:rPr lang="ru-RU" dirty="0" smtClean="0">
                <a:latin typeface="Times New Roman" pitchFamily="18" charset="0"/>
                <a:cs typeface="Times New Roman" pitchFamily="18" charset="0"/>
              </a:rPr>
              <a:t>Рассчитаем сумму ВВР.</a:t>
            </a:r>
          </a:p>
          <a:p>
            <a:pPr algn="just">
              <a:buNone/>
            </a:pPr>
            <a:r>
              <a:rPr lang="ru-RU" dirty="0" smtClean="0">
                <a:latin typeface="Times New Roman" pitchFamily="18" charset="0"/>
                <a:cs typeface="Times New Roman" pitchFamily="18" charset="0"/>
              </a:rPr>
              <a:t>ВВР = 50 000 – 30 000 = 20 000 р.</a:t>
            </a:r>
          </a:p>
          <a:p>
            <a:pPr algn="just">
              <a:buNone/>
            </a:pPr>
            <a:r>
              <a:rPr lang="ru-RU" dirty="0" smtClean="0">
                <a:latin typeface="Times New Roman" pitchFamily="18" charset="0"/>
                <a:cs typeface="Times New Roman" pitchFamily="18" charset="0"/>
              </a:rPr>
              <a:t>Рассчитаем сумму отложенных налоговых активов.</a:t>
            </a:r>
          </a:p>
          <a:p>
            <a:pPr algn="just">
              <a:buNone/>
            </a:pPr>
            <a:r>
              <a:rPr lang="ru-RU" dirty="0" smtClean="0">
                <a:latin typeface="Times New Roman" pitchFamily="18" charset="0"/>
                <a:cs typeface="Times New Roman" pitchFamily="18" charset="0"/>
              </a:rPr>
              <a:t>ОНА = 20000*0,2 = 4000 р. </a:t>
            </a:r>
            <a:r>
              <a:rPr lang="ru-RU" b="1" dirty="0" smtClean="0">
                <a:latin typeface="Times New Roman" pitchFamily="18" charset="0"/>
                <a:cs typeface="Times New Roman" pitchFamily="18" charset="0"/>
              </a:rPr>
              <a:t>Д-09   К-68</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6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dirty="0" smtClean="0">
                <a:latin typeface="Times New Roman" pitchFamily="18" charset="0"/>
                <a:cs typeface="Times New Roman" pitchFamily="18" charset="0"/>
              </a:rPr>
              <a:t>Налогооблагаемые временные разницы приводят к образованию отложенного налога на прибыль, который должен увеличить сумму налога на прибыль, подлежащей к уплате в бюджет следующих отчетных периодов.</a:t>
            </a:r>
          </a:p>
          <a:p>
            <a:pPr algn="just">
              <a:buNone/>
            </a:pPr>
            <a:r>
              <a:rPr lang="ru-RU" dirty="0" smtClean="0">
                <a:latin typeface="Times New Roman" pitchFamily="18" charset="0"/>
                <a:cs typeface="Times New Roman" pitchFamily="18" charset="0"/>
              </a:rPr>
              <a:t>Налогооблагаемые временные разницы образуются в результате:</a:t>
            </a:r>
          </a:p>
          <a:p>
            <a:pPr marL="457200" lvl="0" indent="-457200" algn="just">
              <a:buFont typeface="+mj-lt"/>
              <a:buAutoNum type="arabicPeriod"/>
            </a:pPr>
            <a:r>
              <a:rPr lang="ru-RU" dirty="0" smtClean="0">
                <a:latin typeface="Times New Roman" pitchFamily="18" charset="0"/>
                <a:cs typeface="Times New Roman" pitchFamily="18" charset="0"/>
              </a:rPr>
              <a:t>Применения разных способов расчета амортизации для целей бухгалтерского учета и для целей налогообложения (сумма амортизации в бухгалтерском учете меньше, чем в налоговом).</a:t>
            </a:r>
          </a:p>
          <a:p>
            <a:pPr marL="457200" lvl="0" indent="-457200" algn="just">
              <a:buFont typeface="+mj-lt"/>
              <a:buAutoNum type="arabicPeriod"/>
            </a:pPr>
            <a:r>
              <a:rPr lang="ru-RU" dirty="0" smtClean="0">
                <a:latin typeface="Times New Roman" pitchFamily="18" charset="0"/>
                <a:cs typeface="Times New Roman" pitchFamily="18" charset="0"/>
              </a:rPr>
              <a:t>Признание выручки от продажи продукции, работ, услуг, а так же процентных доходов, исходя из метода начисления для целей бухгалтерского учета и кассового метода для целей налогообложения.</a:t>
            </a:r>
          </a:p>
          <a:p>
            <a:pPr marL="457200" lvl="0" indent="-457200" algn="just">
              <a:buFont typeface="+mj-lt"/>
              <a:buAutoNum type="arabicPeriod"/>
            </a:pPr>
            <a:r>
              <a:rPr lang="ru-RU" dirty="0" smtClean="0">
                <a:latin typeface="Times New Roman" pitchFamily="18" charset="0"/>
                <a:cs typeface="Times New Roman" pitchFamily="18" charset="0"/>
              </a:rPr>
              <a:t>Отсрочки или рассрочки по уплате налога на прибыль.</a:t>
            </a:r>
          </a:p>
          <a:p>
            <a:pPr marL="457200" lvl="0" indent="-457200" algn="just">
              <a:buFont typeface="+mj-lt"/>
              <a:buAutoNum type="arabicPeriod"/>
            </a:pPr>
            <a:r>
              <a:rPr lang="ru-RU" dirty="0" smtClean="0">
                <a:latin typeface="Times New Roman" pitchFamily="18" charset="0"/>
                <a:cs typeface="Times New Roman" pitchFamily="18" charset="0"/>
              </a:rPr>
              <a:t>Применение различных правил отражения  процентов, уплачиваемых организацией по полученным кредитам и займам для целей БУ и для целей налогообложения.</a:t>
            </a:r>
          </a:p>
          <a:p>
            <a:endParaRPr lang="ru-RU" dirty="0"/>
          </a:p>
        </p:txBody>
      </p:sp>
    </p:spTree>
  </p:cSld>
  <p:clrMapOvr>
    <a:masterClrMapping/>
  </p:clrMapOvr>
</p:sld>
</file>

<file path=ppt/slides/slide6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467600" cy="6285312"/>
          </a:xfrm>
        </p:spPr>
        <p:txBody>
          <a:bodyPr>
            <a:normAutofit fontScale="92500" lnSpcReduction="10000"/>
          </a:bodyPr>
          <a:lstStyle/>
          <a:p>
            <a:pPr algn="just">
              <a:buNone/>
            </a:pPr>
            <a:r>
              <a:rPr lang="ru-RU" dirty="0" smtClean="0">
                <a:latin typeface="Times New Roman" pitchFamily="18" charset="0"/>
                <a:cs typeface="Times New Roman" pitchFamily="18" charset="0"/>
              </a:rPr>
              <a:t>Налогооблагаемые временные разницы приводят к образованию отложенных налоговых обязательств (ОНО). ОНО – это отрицательная разница между реальным налогом на прибыль и условным налогом, исчисленным с бухгалтерской прибыли. ОНО показывает, на сколько нужно будет увеличить сумму условного налога в следующих отчетных периодах. ОНО рассчитывается как произведение налогооблагаемой временной разницы на ставку налог на прибыль. </a:t>
            </a:r>
          </a:p>
          <a:p>
            <a:pPr algn="just">
              <a:buNone/>
            </a:pPr>
            <a:r>
              <a:rPr lang="ru-RU" dirty="0" smtClean="0">
                <a:latin typeface="Times New Roman" pitchFamily="18" charset="0"/>
                <a:cs typeface="Times New Roman" pitchFamily="18" charset="0"/>
              </a:rPr>
              <a:t>ОНО = НВР*20 %.</a:t>
            </a:r>
          </a:p>
          <a:p>
            <a:pPr algn="just">
              <a:buNone/>
            </a:pPr>
            <a:r>
              <a:rPr lang="ru-RU" dirty="0" smtClean="0">
                <a:latin typeface="Times New Roman" pitchFamily="18" charset="0"/>
                <a:cs typeface="Times New Roman" pitchFamily="18" charset="0"/>
              </a:rPr>
              <a:t>В бухгалтерском учете отложенные налоговые обязательства отражаются на </a:t>
            </a:r>
            <a:r>
              <a:rPr lang="ru-RU" i="1" dirty="0" smtClean="0">
                <a:latin typeface="Times New Roman" pitchFamily="18" charset="0"/>
                <a:cs typeface="Times New Roman" pitchFamily="18" charset="0"/>
              </a:rPr>
              <a:t>счете 77 «Отложенные налоговые обязательства»</a:t>
            </a:r>
            <a:r>
              <a:rPr lang="ru-RU" dirty="0" smtClean="0">
                <a:latin typeface="Times New Roman" pitchFamily="18" charset="0"/>
                <a:cs typeface="Times New Roman" pitchFamily="18" charset="0"/>
              </a:rPr>
              <a:t> – пассивный. При образовании отложенные налоговые обязательства оформляются проводкой </a:t>
            </a:r>
            <a:r>
              <a:rPr lang="ru-RU" b="1" dirty="0" smtClean="0">
                <a:latin typeface="Times New Roman" pitchFamily="18" charset="0"/>
                <a:cs typeface="Times New Roman" pitchFamily="18" charset="0"/>
              </a:rPr>
              <a:t>Д-68   К-77</a:t>
            </a:r>
            <a:r>
              <a:rPr lang="ru-RU" dirty="0" smtClean="0">
                <a:latin typeface="Times New Roman" pitchFamily="18" charset="0"/>
                <a:cs typeface="Times New Roman" pitchFamily="18" charset="0"/>
              </a:rPr>
              <a:t>. В форме «Отчет о прибылях и убытках» отложенные налоговые обязательства отражаются по строке 2430 «Изменение ОНО», в форме Бухгалтерский баланс, раздел </a:t>
            </a:r>
            <a:r>
              <a:rPr lang="en-US" dirty="0" smtClean="0">
                <a:latin typeface="Times New Roman" pitchFamily="18" charset="0"/>
                <a:cs typeface="Times New Roman" pitchFamily="18" charset="0"/>
              </a:rPr>
              <a:t>IV </a:t>
            </a:r>
            <a:r>
              <a:rPr lang="ru-RU" dirty="0" smtClean="0">
                <a:latin typeface="Times New Roman" pitchFamily="18" charset="0"/>
                <a:cs typeface="Times New Roman" pitchFamily="18" charset="0"/>
              </a:rPr>
              <a:t>«Долгосрочные обязательства» по строке 1420 «Отложенные налоговые обязательства».</a:t>
            </a:r>
          </a:p>
          <a:p>
            <a:endParaRPr lang="ru-RU" dirty="0"/>
          </a:p>
        </p:txBody>
      </p:sp>
    </p:spTree>
  </p:cSld>
  <p:clrMapOvr>
    <a:masterClrMapping/>
  </p:clrMapOvr>
</p:sld>
</file>

<file path=ppt/slides/slide6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931224" cy="6285312"/>
          </a:xfrm>
        </p:spPr>
        <p:txBody>
          <a:bodyPr>
            <a:normAutofit fontScale="92500"/>
          </a:bodyPr>
          <a:lstStyle/>
          <a:p>
            <a:pPr algn="just">
              <a:buNone/>
            </a:pPr>
            <a:r>
              <a:rPr lang="ru-RU" b="1" dirty="0" smtClean="0">
                <a:latin typeface="Times New Roman" pitchFamily="18" charset="0"/>
                <a:cs typeface="Times New Roman" pitchFamily="18" charset="0"/>
              </a:rPr>
              <a:t>Пример: </a:t>
            </a:r>
            <a:r>
              <a:rPr lang="ru-RU" dirty="0" smtClean="0">
                <a:latin typeface="Times New Roman" pitchFamily="18" charset="0"/>
                <a:cs typeface="Times New Roman" pitchFamily="18" charset="0"/>
              </a:rPr>
              <a:t>В 4 квартале 2010 г. ООО «Волна» отгрузило товары покупателю ООО «Чайка» на сумму 150 тыс. р. ООО «Чайка» оплатило товары в следующие сроки: 4 квартал – 100 тыс. р., 1 квартал – 50 тыс. р. В бухгалтерском учете – метод начисления, в налоговом учете – кассовый метод.</a:t>
            </a:r>
          </a:p>
          <a:p>
            <a:pPr algn="just">
              <a:buNone/>
            </a:pPr>
            <a:r>
              <a:rPr lang="ru-RU" b="1" dirty="0" smtClean="0">
                <a:latin typeface="Times New Roman" pitchFamily="18" charset="0"/>
                <a:cs typeface="Times New Roman" pitchFamily="18" charset="0"/>
              </a:rPr>
              <a:t>Решение:</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В 4 квартале в бухгалтерском учете выручка 150 тыс. р.</a:t>
            </a:r>
          </a:p>
          <a:p>
            <a:pPr algn="just">
              <a:buNone/>
            </a:pPr>
            <a:r>
              <a:rPr lang="ru-RU" dirty="0" smtClean="0">
                <a:latin typeface="Times New Roman" pitchFamily="18" charset="0"/>
                <a:cs typeface="Times New Roman" pitchFamily="18" charset="0"/>
              </a:rPr>
              <a:t>В налоговом учете – 100 тыс. р.</a:t>
            </a:r>
          </a:p>
          <a:p>
            <a:pPr algn="just">
              <a:buNone/>
            </a:pPr>
            <a:r>
              <a:rPr lang="ru-RU" dirty="0" smtClean="0">
                <a:latin typeface="Times New Roman" pitchFamily="18" charset="0"/>
                <a:cs typeface="Times New Roman" pitchFamily="18" charset="0"/>
              </a:rPr>
              <a:t>НВР = 50 тыс. р.</a:t>
            </a:r>
          </a:p>
          <a:p>
            <a:pPr algn="just">
              <a:buNone/>
            </a:pPr>
            <a:r>
              <a:rPr lang="ru-RU" dirty="0" smtClean="0">
                <a:latin typeface="Times New Roman" pitchFamily="18" charset="0"/>
                <a:cs typeface="Times New Roman" pitchFamily="18" charset="0"/>
              </a:rPr>
              <a:t>ОНО = 50*0,2 = 10 тыс. р. </a:t>
            </a:r>
            <a:r>
              <a:rPr lang="ru-RU" b="1" dirty="0" smtClean="0">
                <a:latin typeface="Times New Roman" pitchFamily="18" charset="0"/>
                <a:cs typeface="Times New Roman" pitchFamily="18" charset="0"/>
              </a:rPr>
              <a:t>Д-68   К-77</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Сумма текущего налога на прибыль подлежащего уплате в бюджет по данным налогового учета рассчитывается как</a:t>
            </a:r>
          </a:p>
          <a:p>
            <a:pPr algn="just">
              <a:buNone/>
            </a:pPr>
            <a:r>
              <a:rPr lang="ru-RU" dirty="0" smtClean="0">
                <a:latin typeface="Times New Roman" pitchFamily="18" charset="0"/>
                <a:cs typeface="Times New Roman" pitchFamily="18" charset="0"/>
              </a:rPr>
              <a:t>ТНП = УРНП + ПНО + ОНА – ОНО</a:t>
            </a:r>
          </a:p>
          <a:p>
            <a:pPr algn="just">
              <a:buNone/>
            </a:pPr>
            <a:r>
              <a:rPr lang="ru-RU" dirty="0" smtClean="0">
                <a:latin typeface="Times New Roman" pitchFamily="18" charset="0"/>
                <a:cs typeface="Times New Roman" pitchFamily="18" charset="0"/>
              </a:rPr>
              <a:t>В форме «Отчет о прибылях и убытках» ТНП отражается по строке 2410 «Текущий налог на прибыль». Сумма налога записывается в круглых скобках.</a:t>
            </a:r>
            <a:endParaRPr lang="ru-RU" dirty="0">
              <a:latin typeface="Times New Roman" pitchFamily="18" charset="0"/>
              <a:cs typeface="Times New Roman" pitchFamily="18" charset="0"/>
            </a:endParaRPr>
          </a:p>
        </p:txBody>
      </p:sp>
    </p:spTree>
  </p:cSld>
  <p:clrMapOvr>
    <a:masterClrMapping/>
  </p:clrMapOvr>
</p:sld>
</file>

<file path=ppt/slides/slide6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1" algn="ctr" rtl="0">
              <a:spcBef>
                <a:spcPct val="0"/>
              </a:spcBef>
            </a:pPr>
            <a:r>
              <a:rPr lang="ru-RU" sz="2800" b="1" dirty="0" smtClean="0">
                <a:latin typeface="Times New Roman" pitchFamily="18" charset="0"/>
                <a:cs typeface="Times New Roman" pitchFamily="18" charset="0"/>
              </a:rPr>
              <a:t>3.Учет </a:t>
            </a:r>
            <a:r>
              <a:rPr lang="ru-RU" sz="2800" b="1" dirty="0">
                <a:latin typeface="Times New Roman" pitchFamily="18" charset="0"/>
                <a:cs typeface="Times New Roman" pitchFamily="18" charset="0"/>
              </a:rPr>
              <a:t>нераспределенной прибыли/непокрытого убытка.</a:t>
            </a:r>
            <a:r>
              <a:rPr lang="ru-RU" b="1" dirty="0"/>
              <a:t/>
            </a:r>
            <a:br>
              <a:rPr lang="ru-RU" b="1" dirty="0"/>
            </a:br>
            <a:endParaRPr lang="ru-RU" dirty="0"/>
          </a:p>
        </p:txBody>
      </p:sp>
      <p:sp>
        <p:nvSpPr>
          <p:cNvPr id="3" name="Содержимое 2"/>
          <p:cNvSpPr>
            <a:spLocks noGrp="1"/>
          </p:cNvSpPr>
          <p:nvPr>
            <p:ph sz="quarter" idx="1"/>
          </p:nvPr>
        </p:nvSpPr>
        <p:spPr>
          <a:xfrm>
            <a:off x="457200" y="1340768"/>
            <a:ext cx="7859216" cy="5133184"/>
          </a:xfrm>
        </p:spPr>
        <p:txBody>
          <a:bodyPr>
            <a:normAutofit fontScale="85000" lnSpcReduction="10000"/>
          </a:bodyPr>
          <a:lstStyle/>
          <a:p>
            <a:pPr algn="just">
              <a:buNone/>
            </a:pPr>
            <a:r>
              <a:rPr lang="ru-RU" dirty="0" smtClean="0">
                <a:latin typeface="Times New Roman" pitchFamily="18" charset="0"/>
                <a:cs typeface="Times New Roman" pitchFamily="18" charset="0"/>
              </a:rPr>
              <a:t>В конце отчетного года производится реформация баланса, т.е. закрывается </a:t>
            </a:r>
            <a:r>
              <a:rPr lang="ru-RU" i="1" dirty="0" smtClean="0">
                <a:latin typeface="Times New Roman" pitchFamily="18" charset="0"/>
                <a:cs typeface="Times New Roman" pitchFamily="18" charset="0"/>
              </a:rPr>
              <a:t>счет 99 «Прибыли и убытки»</a:t>
            </a:r>
            <a:r>
              <a:rPr lang="ru-RU" dirty="0" smtClean="0">
                <a:latin typeface="Times New Roman" pitchFamily="18" charset="0"/>
                <a:cs typeface="Times New Roman" pitchFamily="18" charset="0"/>
              </a:rPr>
              <a:t> на сумму нераспределенной прибыли или непокрытого убытка. Для учета нераспределенной прибыли и непокрытого убытка используется счет </a:t>
            </a:r>
            <a:r>
              <a:rPr lang="ru-RU" i="1" dirty="0" smtClean="0">
                <a:latin typeface="Times New Roman" pitchFamily="18" charset="0"/>
                <a:cs typeface="Times New Roman" pitchFamily="18" charset="0"/>
              </a:rPr>
              <a:t>84 «Нераспределенная прибыль (непокрытый убыток)»</a:t>
            </a:r>
            <a:r>
              <a:rPr lang="ru-RU" dirty="0" smtClean="0">
                <a:latin typeface="Times New Roman" pitchFamily="18" charset="0"/>
                <a:cs typeface="Times New Roman" pitchFamily="18" charset="0"/>
              </a:rPr>
              <a:t> (А-П, финансово-результативный). По </a:t>
            </a:r>
            <a:r>
              <a:rPr lang="ru-RU" i="1" dirty="0" smtClean="0">
                <a:latin typeface="Times New Roman" pitchFamily="18" charset="0"/>
                <a:cs typeface="Times New Roman" pitchFamily="18" charset="0"/>
              </a:rPr>
              <a:t>дебету</a:t>
            </a:r>
            <a:r>
              <a:rPr lang="ru-RU" dirty="0" smtClean="0">
                <a:latin typeface="Times New Roman" pitchFamily="18" charset="0"/>
                <a:cs typeface="Times New Roman" pitchFamily="18" charset="0"/>
              </a:rPr>
              <a:t> отражают непокрытый убыток, по </a:t>
            </a:r>
            <a:r>
              <a:rPr lang="ru-RU" i="1" dirty="0" smtClean="0">
                <a:latin typeface="Times New Roman" pitchFamily="18" charset="0"/>
                <a:cs typeface="Times New Roman" pitchFamily="18" charset="0"/>
              </a:rPr>
              <a:t>кредиту</a:t>
            </a:r>
            <a:r>
              <a:rPr lang="ru-RU" dirty="0" smtClean="0">
                <a:latin typeface="Times New Roman" pitchFamily="18" charset="0"/>
                <a:cs typeface="Times New Roman" pitchFamily="18" charset="0"/>
              </a:rPr>
              <a:t> – нераспределенную прибыль. Если кредитовый оборот по </a:t>
            </a:r>
            <a:r>
              <a:rPr lang="ru-RU" i="1" dirty="0" smtClean="0">
                <a:latin typeface="Times New Roman" pitchFamily="18" charset="0"/>
                <a:cs typeface="Times New Roman" pitchFamily="18" charset="0"/>
              </a:rPr>
              <a:t>счету 99</a:t>
            </a:r>
            <a:r>
              <a:rPr lang="ru-RU" dirty="0" smtClean="0">
                <a:latin typeface="Times New Roman" pitchFamily="18" charset="0"/>
                <a:cs typeface="Times New Roman" pitchFamily="18" charset="0"/>
              </a:rPr>
              <a:t> больше чем дебетовый, то финансовым результатом будет нераспределенная прибыль отчетного года, что отражается проводкой </a:t>
            </a:r>
            <a:r>
              <a:rPr lang="ru-RU" b="1" dirty="0" smtClean="0">
                <a:latin typeface="Times New Roman" pitchFamily="18" charset="0"/>
                <a:cs typeface="Times New Roman" pitchFamily="18" charset="0"/>
              </a:rPr>
              <a:t>Д-99   К-84</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дебетовый оборот по счету 99 больше чем кредитовый, то финансовым результатом будет непокрытый убыток отчетного года, что отражается проводкой </a:t>
            </a:r>
            <a:r>
              <a:rPr lang="ru-RU" b="1" dirty="0" smtClean="0">
                <a:latin typeface="Times New Roman" pitchFamily="18" charset="0"/>
                <a:cs typeface="Times New Roman" pitchFamily="18" charset="0"/>
              </a:rPr>
              <a:t>Д-84   К-99</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В форме «Отчет о прибылях и убытках» сумма нераспределенной прибыли отчетного года отражается по строке «Чистая прибыль (убыток) отчетного периода». </a:t>
            </a:r>
          </a:p>
          <a:p>
            <a:pPr algn="just">
              <a:buNone/>
            </a:pPr>
            <a:r>
              <a:rPr lang="ru-RU" dirty="0" smtClean="0">
                <a:latin typeface="Times New Roman" pitchFamily="18" charset="0"/>
                <a:cs typeface="Times New Roman" pitchFamily="18" charset="0"/>
              </a:rPr>
              <a:t>Если получен убыток, то его сумма записывается в круглых скобках.</a:t>
            </a:r>
          </a:p>
          <a:p>
            <a:endParaRPr lang="ru-R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Autofit/>
          </a:bodyPr>
          <a:lstStyle/>
          <a:p>
            <a:pPr algn="just">
              <a:buNone/>
            </a:pPr>
            <a:r>
              <a:rPr lang="ru-RU" sz="2800" i="1" dirty="0" smtClean="0"/>
              <a:t>		По форме собственности объединения</a:t>
            </a:r>
            <a:r>
              <a:rPr lang="ru-RU" sz="2800" dirty="0" smtClean="0"/>
              <a:t> могут быть государственными, муниципальными, частными, с участием иностранных юридических лиц и смешанными. По степени самостоятельности различают участников объединений с сохранением юридического лица, без сохранения юридического лица, со смешанной формой участия, Степень самостоятельности участников определяется организационно-правовой формой объединения и принятым соглашением между ними. Объединение может создаваться как временное образование, срок деятельности которого устанавливается по соглашению, а также на постоянной основе — объединение, действия которого не определен. </a:t>
            </a:r>
          </a:p>
          <a:p>
            <a:endParaRPr lang="ru-RU" sz="2800" dirty="0"/>
          </a:p>
        </p:txBody>
      </p:sp>
    </p:spTree>
  </p:cSld>
  <p:clrMapOvr>
    <a:masterClrMapping/>
  </p:clrMapOvr>
</p:sld>
</file>

<file path=ppt/slides/slide6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7859216" cy="6669360"/>
          </a:xfrm>
        </p:spPr>
        <p:txBody>
          <a:bodyPr>
            <a:normAutofit fontScale="77500" lnSpcReduction="20000"/>
          </a:bodyPr>
          <a:lstStyle/>
          <a:p>
            <a:pPr algn="just">
              <a:buNone/>
            </a:pPr>
            <a:r>
              <a:rPr lang="ru-RU" dirty="0" smtClean="0">
                <a:latin typeface="Times New Roman" pitchFamily="18" charset="0"/>
                <a:cs typeface="Times New Roman" pitchFamily="18" charset="0"/>
              </a:rPr>
              <a:t>Записи по </a:t>
            </a:r>
            <a:r>
              <a:rPr lang="ru-RU" i="1" dirty="0" smtClean="0">
                <a:latin typeface="Times New Roman" pitchFamily="18" charset="0"/>
                <a:cs typeface="Times New Roman" pitchFamily="18" charset="0"/>
              </a:rPr>
              <a:t>счету 84</a:t>
            </a:r>
            <a:r>
              <a:rPr lang="ru-RU" dirty="0" smtClean="0">
                <a:latin typeface="Times New Roman" pitchFamily="18" charset="0"/>
                <a:cs typeface="Times New Roman" pitchFamily="18" charset="0"/>
              </a:rPr>
              <a:t> ведутся накопительным способом, т.е. финансовый результат прошлых лет прибавляется к финансовому результату отчетного года. В бухгалтерском балансе сумма нераспределенной прибыли или непокрытого убытка отражается в пассиве в </a:t>
            </a:r>
            <a:r>
              <a:rPr lang="en-US" dirty="0" smtClean="0">
                <a:latin typeface="Times New Roman" pitchFamily="18" charset="0"/>
                <a:cs typeface="Times New Roman" pitchFamily="18" charset="0"/>
              </a:rPr>
              <a:t>III</a:t>
            </a:r>
            <a:r>
              <a:rPr lang="ru-RU" dirty="0" smtClean="0">
                <a:latin typeface="Times New Roman" pitchFamily="18" charset="0"/>
                <a:cs typeface="Times New Roman" pitchFamily="18" charset="0"/>
              </a:rPr>
              <a:t> разделе «Капитал и резервы» по строке 1370 «Нераспределенная прибыль (непокрытый убыток)». Сумма непокрытого убытка отражается в круглых скобках.</a:t>
            </a:r>
          </a:p>
          <a:p>
            <a:pPr algn="just">
              <a:buNone/>
            </a:pPr>
            <a:r>
              <a:rPr lang="ru-RU" dirty="0" smtClean="0">
                <a:latin typeface="Times New Roman" pitchFamily="18" charset="0"/>
                <a:cs typeface="Times New Roman" pitchFamily="18" charset="0"/>
              </a:rPr>
              <a:t>Сумма нераспределенной прибыли отчетного года по решению собрания учредителей может быть использована на:</a:t>
            </a:r>
          </a:p>
          <a:p>
            <a:pPr algn="just"/>
            <a:r>
              <a:rPr lang="ru-RU" dirty="0" smtClean="0">
                <a:latin typeface="Times New Roman" pitchFamily="18" charset="0"/>
                <a:cs typeface="Times New Roman" pitchFamily="18" charset="0"/>
              </a:rPr>
              <a:t>формирование резервного капитала </a:t>
            </a:r>
            <a:r>
              <a:rPr lang="ru-RU" b="1" dirty="0" smtClean="0">
                <a:latin typeface="Times New Roman" pitchFamily="18" charset="0"/>
                <a:cs typeface="Times New Roman" pitchFamily="18" charset="0"/>
              </a:rPr>
              <a:t>Д-84   К-82</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погашение убытка прошлых лет </a:t>
            </a:r>
            <a:r>
              <a:rPr lang="ru-RU" b="1" dirty="0" smtClean="0">
                <a:latin typeface="Times New Roman" pitchFamily="18" charset="0"/>
                <a:cs typeface="Times New Roman" pitchFamily="18" charset="0"/>
              </a:rPr>
              <a:t>Д-84.нераспределенная прибыль отчетного года К-84.непокрытый убыток прошлых лет</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начисление доходов и дивидендов учредителям </a:t>
            </a:r>
          </a:p>
          <a:p>
            <a:pPr algn="just">
              <a:buNone/>
            </a:pPr>
            <a:r>
              <a:rPr lang="ru-RU" b="1" dirty="0" smtClean="0">
                <a:latin typeface="Times New Roman" pitchFamily="18" charset="0"/>
                <a:cs typeface="Times New Roman" pitchFamily="18" charset="0"/>
              </a:rPr>
              <a:t>Д-84   К-75.2, 70</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Сумма непокрытого убытка отчетного года, выявленная по </a:t>
            </a:r>
            <a:r>
              <a:rPr lang="ru-RU" i="1" dirty="0" smtClean="0">
                <a:latin typeface="Times New Roman" pitchFamily="18" charset="0"/>
                <a:cs typeface="Times New Roman" pitchFamily="18" charset="0"/>
              </a:rPr>
              <a:t>дебету 84 счета</a:t>
            </a:r>
            <a:r>
              <a:rPr lang="ru-RU" dirty="0" smtClean="0">
                <a:latin typeface="Times New Roman" pitchFamily="18" charset="0"/>
                <a:cs typeface="Times New Roman" pitchFamily="18" charset="0"/>
              </a:rPr>
              <a:t>, по решению собрания учредителей может быть погашена за счет:</a:t>
            </a:r>
          </a:p>
          <a:p>
            <a:pPr algn="just"/>
            <a:r>
              <a:rPr lang="ru-RU" dirty="0" smtClean="0">
                <a:latin typeface="Times New Roman" pitchFamily="18" charset="0"/>
                <a:cs typeface="Times New Roman" pitchFamily="18" charset="0"/>
              </a:rPr>
              <a:t>нераспределенной прибыли прошлых лет </a:t>
            </a:r>
          </a:p>
          <a:p>
            <a:pPr algn="just">
              <a:buNone/>
            </a:pPr>
            <a:r>
              <a:rPr lang="ru-RU" b="1" dirty="0" smtClean="0">
                <a:latin typeface="Times New Roman" pitchFamily="18" charset="0"/>
                <a:cs typeface="Times New Roman" pitchFamily="18" charset="0"/>
              </a:rPr>
              <a:t>Д-84.нераспределенная прибыль прошлых лет   К-84. непокрытый убыток отчетного года</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средств резервного капитала </a:t>
            </a:r>
            <a:r>
              <a:rPr lang="ru-RU" b="1" dirty="0" smtClean="0">
                <a:latin typeface="Times New Roman" pitchFamily="18" charset="0"/>
                <a:cs typeface="Times New Roman" pitchFamily="18" charset="0"/>
              </a:rPr>
              <a:t>Д-82   К-84</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целевых взносов учредителей </a:t>
            </a:r>
            <a:r>
              <a:rPr lang="ru-RU" b="1" dirty="0" smtClean="0">
                <a:latin typeface="Times New Roman" pitchFamily="18" charset="0"/>
                <a:cs typeface="Times New Roman" pitchFamily="18" charset="0"/>
              </a:rPr>
              <a:t>Д-75   К-84</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Если убыток не погашается, он продолжает числиться на </a:t>
            </a:r>
            <a:r>
              <a:rPr lang="ru-RU" i="1" dirty="0" smtClean="0">
                <a:latin typeface="Times New Roman" pitchFamily="18" charset="0"/>
                <a:cs typeface="Times New Roman" pitchFamily="18" charset="0"/>
              </a:rPr>
              <a:t>счете 84</a:t>
            </a:r>
            <a:r>
              <a:rPr lang="ru-RU" dirty="0" smtClean="0">
                <a:latin typeface="Times New Roman" pitchFamily="18" charset="0"/>
                <a:cs typeface="Times New Roman" pitchFamily="18" charset="0"/>
              </a:rPr>
              <a:t> до момента погашения.</a:t>
            </a:r>
            <a:endParaRPr lang="ru-RU" dirty="0" smtClean="0"/>
          </a:p>
        </p:txBody>
      </p:sp>
    </p:spTree>
  </p:cSld>
  <p:clrMapOvr>
    <a:masterClrMapping/>
  </p:clrMapOvr>
</p:sld>
</file>

<file path=ppt/slides/slide6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7467600" cy="1143000"/>
          </a:xfrm>
        </p:spPr>
        <p:txBody>
          <a:bodyPr>
            <a:normAutofit fontScale="90000"/>
          </a:bodyPr>
          <a:lstStyle/>
          <a:p>
            <a:pPr algn="ctr"/>
            <a:r>
              <a:rPr lang="ru-RU" sz="3600" b="1" dirty="0" smtClean="0">
                <a:latin typeface="Times New Roman" pitchFamily="18" charset="0"/>
                <a:cs typeface="Times New Roman" pitchFamily="18" charset="0"/>
              </a:rPr>
              <a:t>Тема 17. УЧЕТ ОТДЕЛЬНЫХ ОПЕРАЦИЙ НА ЗАБАЛАНСОВЫХ СЧЕТАХ</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normAutofit fontScale="92500"/>
          </a:bodyPr>
          <a:lstStyle/>
          <a:p>
            <a:pPr algn="just">
              <a:buNone/>
            </a:pPr>
            <a:r>
              <a:rPr lang="ru-RU" b="1" dirty="0" smtClean="0">
                <a:latin typeface="Times New Roman" pitchFamily="18" charset="0"/>
                <a:cs typeface="Times New Roman" pitchFamily="18" charset="0"/>
              </a:rPr>
              <a:t>1. Учет арендованных основных средств по договору текущей аренды.</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2. Учет лизинговых операций.</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3. Учет товарно-материальных ценностей, принятых на ответственное хранение, переработку и на комиссию.</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4. Учет оборудования для монтажа.</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5. Учет бланков строгой отчетности.</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6. Учет и сроки списания в убыток задолженности неплатежеспособных дебиторов.</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7. Учет обеспечения обязательств полученных и выданных.</a:t>
            </a:r>
            <a:endParaRPr lang="ru-RU" dirty="0" smtClean="0">
              <a:latin typeface="Times New Roman" pitchFamily="18" charset="0"/>
              <a:cs typeface="Times New Roman" pitchFamily="18" charset="0"/>
            </a:endParaRPr>
          </a:p>
          <a:p>
            <a:pPr algn="just">
              <a:buNone/>
            </a:pPr>
            <a:r>
              <a:rPr lang="ru-RU" b="1" dirty="0" smtClean="0">
                <a:latin typeface="Times New Roman" pitchFamily="18" charset="0"/>
                <a:cs typeface="Times New Roman" pitchFamily="18" charset="0"/>
              </a:rPr>
              <a:t>8. Учет износа основных средств.</a:t>
            </a:r>
            <a:endParaRPr lang="ru-RU" dirty="0" smtClean="0">
              <a:latin typeface="Times New Roman" pitchFamily="18" charset="0"/>
              <a:cs typeface="Times New Roman" pitchFamily="18" charset="0"/>
            </a:endParaRPr>
          </a:p>
        </p:txBody>
      </p:sp>
    </p:spTree>
  </p:cSld>
  <p:clrMapOvr>
    <a:masterClrMapping/>
  </p:clrMapOvr>
</p:sld>
</file>

<file path=ppt/slides/slide6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Учет отдельных операций на </a:t>
            </a:r>
            <a:r>
              <a:rPr lang="ru-RU" b="1" dirty="0" err="1" smtClean="0">
                <a:latin typeface="Times New Roman" pitchFamily="18" charset="0"/>
                <a:cs typeface="Times New Roman" pitchFamily="18" charset="0"/>
              </a:rPr>
              <a:t>забалансовых</a:t>
            </a:r>
            <a:r>
              <a:rPr lang="ru-RU" b="1" dirty="0" smtClean="0">
                <a:latin typeface="Times New Roman" pitchFamily="18" charset="0"/>
                <a:cs typeface="Times New Roman" pitchFamily="18" charset="0"/>
              </a:rPr>
              <a:t> счетах.</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pPr algn="just">
              <a:buNone/>
            </a:pPr>
            <a:r>
              <a:rPr lang="ru-RU" dirty="0" smtClean="0">
                <a:latin typeface="Times New Roman" pitchFamily="18" charset="0"/>
                <a:cs typeface="Times New Roman" pitchFamily="18" charset="0"/>
              </a:rPr>
              <a:t>Имущество, не принадлежащее организации, учитывается на </a:t>
            </a:r>
            <a:r>
              <a:rPr lang="ru-RU" dirty="0" err="1" smtClean="0">
                <a:latin typeface="Times New Roman" pitchFamily="18" charset="0"/>
                <a:cs typeface="Times New Roman" pitchFamily="18" charset="0"/>
              </a:rPr>
              <a:t>забалансовых</a:t>
            </a:r>
            <a:r>
              <a:rPr lang="ru-RU" dirty="0" smtClean="0">
                <a:latin typeface="Times New Roman" pitchFamily="18" charset="0"/>
                <a:cs typeface="Times New Roman" pitchFamily="18" charset="0"/>
              </a:rPr>
              <a:t> счетах. Номера </a:t>
            </a:r>
            <a:r>
              <a:rPr lang="ru-RU" dirty="0" err="1" smtClean="0">
                <a:latin typeface="Times New Roman" pitchFamily="18" charset="0"/>
                <a:cs typeface="Times New Roman" pitchFamily="18" charset="0"/>
              </a:rPr>
              <a:t>забалансовых</a:t>
            </a:r>
            <a:r>
              <a:rPr lang="ru-RU" dirty="0" smtClean="0">
                <a:latin typeface="Times New Roman" pitchFamily="18" charset="0"/>
                <a:cs typeface="Times New Roman" pitchFamily="18" charset="0"/>
              </a:rPr>
              <a:t> счетов трехзначные. По </a:t>
            </a:r>
            <a:r>
              <a:rPr lang="ru-RU" dirty="0" err="1" smtClean="0">
                <a:latin typeface="Times New Roman" pitchFamily="18" charset="0"/>
                <a:cs typeface="Times New Roman" pitchFamily="18" charset="0"/>
              </a:rPr>
              <a:t>забалансовым</a:t>
            </a:r>
            <a:r>
              <a:rPr lang="ru-RU" dirty="0" smtClean="0">
                <a:latin typeface="Times New Roman" pitchFamily="18" charset="0"/>
                <a:cs typeface="Times New Roman" pitchFamily="18" charset="0"/>
              </a:rPr>
              <a:t> счетам не применяется двойная запись. Полученные ценности или возникшие обязательства учитываются по дебету </a:t>
            </a:r>
            <a:r>
              <a:rPr lang="ru-RU" dirty="0" err="1" smtClean="0">
                <a:latin typeface="Times New Roman" pitchFamily="18" charset="0"/>
                <a:cs typeface="Times New Roman" pitchFamily="18" charset="0"/>
              </a:rPr>
              <a:t>забалансовых</a:t>
            </a:r>
            <a:r>
              <a:rPr lang="ru-RU" dirty="0" smtClean="0">
                <a:latin typeface="Times New Roman" pitchFamily="18" charset="0"/>
                <a:cs typeface="Times New Roman" pitchFamily="18" charset="0"/>
              </a:rPr>
              <a:t> счетов, выбытие ценностей и погашение обязательств отражается по кредиту.</a:t>
            </a:r>
          </a:p>
          <a:p>
            <a:pPr algn="just">
              <a:buNone/>
            </a:pPr>
            <a:r>
              <a:rPr lang="ru-RU" dirty="0" smtClean="0">
                <a:latin typeface="Times New Roman" pitchFamily="18" charset="0"/>
                <a:cs typeface="Times New Roman" pitchFamily="18" charset="0"/>
              </a:rPr>
              <a:t>Аналитический учет по каждому </a:t>
            </a:r>
            <a:r>
              <a:rPr lang="ru-RU" dirty="0" err="1" smtClean="0">
                <a:latin typeface="Times New Roman" pitchFamily="18" charset="0"/>
                <a:cs typeface="Times New Roman" pitchFamily="18" charset="0"/>
              </a:rPr>
              <a:t>забалансовому</a:t>
            </a:r>
            <a:r>
              <a:rPr lang="ru-RU" dirty="0" smtClean="0">
                <a:latin typeface="Times New Roman" pitchFamily="18" charset="0"/>
                <a:cs typeface="Times New Roman" pitchFamily="18" charset="0"/>
              </a:rPr>
              <a:t> счету осуществляется в общепринятых учетных регистрах или в формах, разрабатываемых организацией самостоятельно.</a:t>
            </a:r>
          </a:p>
          <a:p>
            <a:endParaRPr lang="ru-RU" dirty="0"/>
          </a:p>
        </p:txBody>
      </p:sp>
    </p:spTree>
  </p:cSld>
  <p:clrMapOvr>
    <a:masterClrMapping/>
  </p:clrMapOvr>
</p:sld>
</file>

<file path=ppt/slides/slide6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1" algn="ctr" rtl="0">
              <a:spcBef>
                <a:spcPct val="0"/>
              </a:spcBef>
            </a:pPr>
            <a:r>
              <a:rPr lang="ru-RU" sz="2800" b="1" dirty="0" smtClean="0">
                <a:latin typeface="Times New Roman" pitchFamily="18" charset="0"/>
                <a:cs typeface="Times New Roman" pitchFamily="18" charset="0"/>
              </a:rPr>
              <a:t>1.Учет </a:t>
            </a:r>
            <a:r>
              <a:rPr lang="ru-RU" sz="2800" b="1" dirty="0">
                <a:latin typeface="Times New Roman" pitchFamily="18" charset="0"/>
                <a:cs typeface="Times New Roman" pitchFamily="18" charset="0"/>
              </a:rPr>
              <a:t>арендованных основных средств по договору текущей аренды.</a:t>
            </a:r>
            <a:br>
              <a:rPr lang="ru-RU" sz="2800" b="1"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052736"/>
            <a:ext cx="7931224" cy="5421216"/>
          </a:xfrm>
        </p:spPr>
        <p:txBody>
          <a:bodyPr>
            <a:normAutofit fontScale="92500" lnSpcReduction="10000"/>
          </a:bodyPr>
          <a:lstStyle/>
          <a:p>
            <a:pPr algn="just">
              <a:buNone/>
            </a:pPr>
            <a:r>
              <a:rPr lang="ru-RU" dirty="0" smtClean="0">
                <a:latin typeface="Times New Roman" pitchFamily="18" charset="0"/>
                <a:cs typeface="Times New Roman" pitchFamily="18" charset="0"/>
              </a:rPr>
              <a:t>Арендатор учитывает арендованные основные средства на </a:t>
            </a:r>
            <a:r>
              <a:rPr lang="ru-RU" dirty="0" err="1" smtClean="0">
                <a:latin typeface="Times New Roman" pitchFamily="18" charset="0"/>
                <a:cs typeface="Times New Roman" pitchFamily="18" charset="0"/>
              </a:rPr>
              <a:t>забалансовом</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счете 001 «Арендованные основные средства»</a:t>
            </a:r>
            <a:r>
              <a:rPr lang="ru-RU" dirty="0" smtClean="0">
                <a:latin typeface="Times New Roman" pitchFamily="18" charset="0"/>
                <a:cs typeface="Times New Roman" pitchFamily="18" charset="0"/>
              </a:rPr>
              <a:t>, учет ведется по первоначальной стоимости указанной в договоре аренды. Аналитический учет ведут по объектам принятым в аренду и по арендодателям. Для учета расчетов с арендодателями используется </a:t>
            </a:r>
            <a:r>
              <a:rPr lang="ru-RU" i="1" dirty="0" smtClean="0">
                <a:latin typeface="Times New Roman" pitchFamily="18" charset="0"/>
                <a:cs typeface="Times New Roman" pitchFamily="18" charset="0"/>
              </a:rPr>
              <a:t>счет 76 «Расчеты с разными дебиторами и кредиторами»</a:t>
            </a:r>
            <a:r>
              <a:rPr lang="ru-RU" dirty="0" smtClean="0">
                <a:latin typeface="Times New Roman" pitchFamily="18" charset="0"/>
                <a:cs typeface="Times New Roman" pitchFamily="18" charset="0"/>
              </a:rPr>
              <a:t>. Начисление арендной платы отражается по </a:t>
            </a:r>
            <a:r>
              <a:rPr lang="ru-RU" i="1" dirty="0" smtClean="0">
                <a:latin typeface="Times New Roman" pitchFamily="18" charset="0"/>
                <a:cs typeface="Times New Roman" pitchFamily="18" charset="0"/>
              </a:rPr>
              <a:t>кредиту 76</a:t>
            </a:r>
            <a:r>
              <a:rPr lang="ru-RU" dirty="0" smtClean="0">
                <a:latin typeface="Times New Roman" pitchFamily="18" charset="0"/>
                <a:cs typeface="Times New Roman" pitchFamily="18" charset="0"/>
              </a:rPr>
              <a:t>, а перечисление – по </a:t>
            </a:r>
            <a:r>
              <a:rPr lang="ru-RU" i="1" dirty="0" smtClean="0">
                <a:latin typeface="Times New Roman" pitchFamily="18" charset="0"/>
                <a:cs typeface="Times New Roman" pitchFamily="18" charset="0"/>
              </a:rPr>
              <a:t>дебету 76 счета</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Стоимость арендованных основных средств при их возвращении арендодателю списывается у арендатора с </a:t>
            </a:r>
            <a:r>
              <a:rPr lang="ru-RU" i="1" dirty="0" smtClean="0">
                <a:latin typeface="Times New Roman" pitchFamily="18" charset="0"/>
                <a:cs typeface="Times New Roman" pitchFamily="18" charset="0"/>
              </a:rPr>
              <a:t>кредита 001 счета</a:t>
            </a:r>
            <a:r>
              <a:rPr lang="ru-RU" dirty="0" smtClean="0">
                <a:latin typeface="Times New Roman" pitchFamily="18" charset="0"/>
                <a:cs typeface="Times New Roman" pitchFamily="18" charset="0"/>
              </a:rPr>
              <a:t>. Арендованные основные средства числятся под инвентарными номерами, присвоенными арендодателями. </a:t>
            </a:r>
          </a:p>
          <a:p>
            <a:pPr algn="just">
              <a:buNone/>
            </a:pPr>
            <a:r>
              <a:rPr lang="ru-RU" dirty="0" smtClean="0">
                <a:latin typeface="Times New Roman" pitchFamily="18" charset="0"/>
                <a:cs typeface="Times New Roman" pitchFamily="18" charset="0"/>
              </a:rPr>
              <a:t>В аналитическом учете используют копии инвентарных карточек арендодателей.</a:t>
            </a:r>
          </a:p>
          <a:p>
            <a:endParaRPr lang="ru-RU" dirty="0"/>
          </a:p>
        </p:txBody>
      </p:sp>
    </p:spTree>
  </p:cSld>
  <p:clrMapOvr>
    <a:masterClrMapping/>
  </p:clrMapOvr>
</p:sld>
</file>

<file path=ppt/slides/slide6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1412776"/>
          </a:xfrm>
        </p:spPr>
        <p:txBody>
          <a:bodyPr/>
          <a:lstStyle/>
          <a:p>
            <a:pPr lvl="1" algn="ctr" rtl="0">
              <a:spcBef>
                <a:spcPct val="0"/>
              </a:spcBef>
            </a:pPr>
            <a:r>
              <a:rPr lang="ru-RU" sz="3200" b="1" dirty="0" smtClean="0">
                <a:latin typeface="Times New Roman" pitchFamily="18" charset="0"/>
                <a:cs typeface="Times New Roman" pitchFamily="18" charset="0"/>
              </a:rPr>
              <a:t>2.Учет </a:t>
            </a:r>
            <a:r>
              <a:rPr lang="ru-RU" sz="3200" b="1" dirty="0">
                <a:latin typeface="Times New Roman" pitchFamily="18" charset="0"/>
                <a:cs typeface="Times New Roman" pitchFamily="18" charset="0"/>
              </a:rPr>
              <a:t>лизинговых операций.</a:t>
            </a:r>
            <a:r>
              <a:rPr lang="ru-RU" b="1" dirty="0"/>
              <a:t/>
            </a:r>
            <a:br>
              <a:rPr lang="ru-RU" b="1" dirty="0"/>
            </a:br>
            <a:endParaRPr lang="ru-RU" dirty="0"/>
          </a:p>
        </p:txBody>
      </p:sp>
      <p:sp>
        <p:nvSpPr>
          <p:cNvPr id="3" name="Содержимое 2"/>
          <p:cNvSpPr>
            <a:spLocks noGrp="1"/>
          </p:cNvSpPr>
          <p:nvPr>
            <p:ph sz="quarter" idx="1"/>
          </p:nvPr>
        </p:nvSpPr>
        <p:spPr/>
        <p:txBody>
          <a:bodyPr>
            <a:normAutofit/>
          </a:bodyPr>
          <a:lstStyle/>
          <a:p>
            <a:pPr algn="just">
              <a:buNone/>
            </a:pPr>
            <a:r>
              <a:rPr lang="ru-RU" sz="2800" dirty="0" smtClean="0">
                <a:latin typeface="Times New Roman" pitchFamily="18" charset="0"/>
                <a:cs typeface="Times New Roman" pitchFamily="18" charset="0"/>
              </a:rPr>
              <a:t>В зависимости от условий договора лизинга, лизинговое имущество может учитываться на балансе лизингодателя или лизингополучателя, если лизинговое имущество учитывается на балансе лизингополучателя, то у лизингодателя оно отражается за балансом на </a:t>
            </a:r>
            <a:r>
              <a:rPr lang="ru-RU" sz="2800" i="1" dirty="0" smtClean="0">
                <a:latin typeface="Times New Roman" pitchFamily="18" charset="0"/>
                <a:cs typeface="Times New Roman" pitchFamily="18" charset="0"/>
              </a:rPr>
              <a:t>счете 011 «Основные средства, сданные в аренду»</a:t>
            </a:r>
            <a:r>
              <a:rPr lang="ru-RU" sz="2800" dirty="0" smtClean="0">
                <a:latin typeface="Times New Roman" pitchFamily="18" charset="0"/>
                <a:cs typeface="Times New Roman" pitchFamily="18" charset="0"/>
              </a:rPr>
              <a:t>. При возвращении лизингового имущества лизингодателю имущество списывается с </a:t>
            </a:r>
            <a:r>
              <a:rPr lang="ru-RU" sz="2800" dirty="0" err="1" smtClean="0">
                <a:latin typeface="Times New Roman" pitchFamily="18" charset="0"/>
                <a:cs typeface="Times New Roman" pitchFamily="18" charset="0"/>
              </a:rPr>
              <a:t>забалансового</a:t>
            </a:r>
            <a:r>
              <a:rPr lang="ru-RU" sz="2800" dirty="0" smtClean="0">
                <a:latin typeface="Times New Roman" pitchFamily="18" charset="0"/>
                <a:cs typeface="Times New Roman" pitchFamily="18" charset="0"/>
              </a:rPr>
              <a:t> учета с </a:t>
            </a:r>
            <a:r>
              <a:rPr lang="ru-RU" sz="2800" i="1" dirty="0" smtClean="0">
                <a:latin typeface="Times New Roman" pitchFamily="18" charset="0"/>
                <a:cs typeface="Times New Roman" pitchFamily="18" charset="0"/>
              </a:rPr>
              <a:t>кредита 011</a:t>
            </a:r>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Tree>
  </p:cSld>
  <p:clrMapOvr>
    <a:masterClrMapping/>
  </p:clrMapOvr>
</p:sld>
</file>

<file path=ppt/slides/slide6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lstStyle/>
          <a:p>
            <a:pPr algn="just">
              <a:buNone/>
            </a:pPr>
            <a:r>
              <a:rPr lang="ru-RU" sz="2800" dirty="0" smtClean="0">
                <a:latin typeface="Times New Roman" pitchFamily="18" charset="0"/>
                <a:cs typeface="Times New Roman" pitchFamily="18" charset="0"/>
              </a:rPr>
              <a:t>Аналитический учет по </a:t>
            </a:r>
            <a:r>
              <a:rPr lang="ru-RU" sz="2800" i="1" dirty="0" smtClean="0">
                <a:latin typeface="Times New Roman" pitchFamily="18" charset="0"/>
                <a:cs typeface="Times New Roman" pitchFamily="18" charset="0"/>
              </a:rPr>
              <a:t>счету 011</a:t>
            </a:r>
            <a:r>
              <a:rPr lang="ru-RU" sz="2800" dirty="0" smtClean="0">
                <a:latin typeface="Times New Roman" pitchFamily="18" charset="0"/>
                <a:cs typeface="Times New Roman" pitchFamily="18" charset="0"/>
              </a:rPr>
              <a:t> ведется по арендаторам и по каждому объекту основных средств, сданному в аренду.</a:t>
            </a:r>
          </a:p>
          <a:p>
            <a:pPr algn="just">
              <a:buNone/>
            </a:pPr>
            <a:r>
              <a:rPr lang="ru-RU" sz="2800" dirty="0" smtClean="0">
                <a:latin typeface="Times New Roman" pitchFamily="18" charset="0"/>
                <a:cs typeface="Times New Roman" pitchFamily="18" charset="0"/>
              </a:rPr>
              <a:t>Если по условиям договора лизинга лизинговое имущество учитывается на балансе лизингодателя, то у лизингополучателя оно отражается за балансом по </a:t>
            </a:r>
            <a:r>
              <a:rPr lang="ru-RU" sz="2800" i="1" dirty="0" smtClean="0">
                <a:latin typeface="Times New Roman" pitchFamily="18" charset="0"/>
                <a:cs typeface="Times New Roman" pitchFamily="18" charset="0"/>
              </a:rPr>
              <a:t>дебету счета 001 «Арендованные основные средства»</a:t>
            </a:r>
            <a:r>
              <a:rPr lang="ru-RU" sz="2800" dirty="0" smtClean="0">
                <a:latin typeface="Times New Roman" pitchFamily="18" charset="0"/>
                <a:cs typeface="Times New Roman" pitchFamily="18" charset="0"/>
              </a:rPr>
              <a:t>. При возвращении лизингового имущества лизингодателю или выкупе имущества лизингополучателем, оно списывается с </a:t>
            </a:r>
            <a:r>
              <a:rPr lang="ru-RU" sz="2800" dirty="0" err="1" smtClean="0">
                <a:latin typeface="Times New Roman" pitchFamily="18" charset="0"/>
                <a:cs typeface="Times New Roman" pitchFamily="18" charset="0"/>
              </a:rPr>
              <a:t>забалансового</a:t>
            </a:r>
            <a:r>
              <a:rPr lang="ru-RU" sz="2800" dirty="0" smtClean="0">
                <a:latin typeface="Times New Roman" pitchFamily="18" charset="0"/>
                <a:cs typeface="Times New Roman" pitchFamily="18" charset="0"/>
              </a:rPr>
              <a:t> учета с </a:t>
            </a:r>
            <a:r>
              <a:rPr lang="ru-RU" sz="2800" i="1" dirty="0" smtClean="0">
                <a:latin typeface="Times New Roman" pitchFamily="18" charset="0"/>
                <a:cs typeface="Times New Roman" pitchFamily="18" charset="0"/>
              </a:rPr>
              <a:t>кредита 001</a:t>
            </a:r>
            <a:r>
              <a:rPr lang="ru-RU" sz="2800" dirty="0" smtClean="0">
                <a:latin typeface="Times New Roman" pitchFamily="18" charset="0"/>
                <a:cs typeface="Times New Roman" pitchFamily="18" charset="0"/>
              </a:rPr>
              <a:t>.</a:t>
            </a:r>
          </a:p>
          <a:p>
            <a:endParaRPr lang="ru-RU" dirty="0"/>
          </a:p>
        </p:txBody>
      </p:sp>
    </p:spTree>
  </p:cSld>
  <p:clrMapOvr>
    <a:masterClrMapping/>
  </p:clrMapOvr>
</p:sld>
</file>

<file path=ppt/slides/slide6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Times New Roman" pitchFamily="18" charset="0"/>
                <a:cs typeface="Times New Roman" pitchFamily="18" charset="0"/>
              </a:rPr>
              <a:t>3.Учет товарно-материальных ценностей, принятых на ответственное хранение, переработку и на комиссию</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77500" lnSpcReduction="20000"/>
          </a:bodyPr>
          <a:lstStyle/>
          <a:p>
            <a:pPr algn="just">
              <a:buNone/>
            </a:pPr>
            <a:r>
              <a:rPr lang="ru-RU" sz="2600" dirty="0" smtClean="0">
                <a:latin typeface="Times New Roman" pitchFamily="18" charset="0"/>
                <a:cs typeface="Times New Roman" pitchFamily="18" charset="0"/>
              </a:rPr>
              <a:t>Для обобщения информации о наличии и движении</a:t>
            </a:r>
            <a:r>
              <a:rPr lang="ru-RU" sz="2600" i="1"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товарно-материальных ценностей, принятых на ответственное хранение используется </a:t>
            </a:r>
            <a:r>
              <a:rPr lang="ru-RU" sz="2600" dirty="0" err="1" smtClean="0">
                <a:latin typeface="Times New Roman" pitchFamily="18" charset="0"/>
                <a:cs typeface="Times New Roman" pitchFamily="18" charset="0"/>
              </a:rPr>
              <a:t>забалансовый</a:t>
            </a:r>
            <a:r>
              <a:rPr lang="ru-RU" sz="2600" dirty="0" smtClean="0">
                <a:latin typeface="Times New Roman" pitchFamily="18" charset="0"/>
                <a:cs typeface="Times New Roman" pitchFamily="18" charset="0"/>
              </a:rPr>
              <a:t> </a:t>
            </a:r>
            <a:r>
              <a:rPr lang="ru-RU" sz="2600" i="1" dirty="0" smtClean="0">
                <a:latin typeface="Times New Roman" pitchFamily="18" charset="0"/>
                <a:cs typeface="Times New Roman" pitchFamily="18" charset="0"/>
              </a:rPr>
              <a:t>счет 002 «Товарно-материальных ценностей, принятых на ответственное хранение»</a:t>
            </a:r>
            <a:r>
              <a:rPr lang="ru-RU" sz="2600" dirty="0" smtClean="0">
                <a:latin typeface="Times New Roman" pitchFamily="18" charset="0"/>
                <a:cs typeface="Times New Roman" pitchFamily="18" charset="0"/>
              </a:rPr>
              <a:t>. Организации-покупатели приходуют по </a:t>
            </a:r>
            <a:r>
              <a:rPr lang="ru-RU" sz="2600" i="1" dirty="0" smtClean="0">
                <a:latin typeface="Times New Roman" pitchFamily="18" charset="0"/>
                <a:cs typeface="Times New Roman" pitchFamily="18" charset="0"/>
              </a:rPr>
              <a:t>счету 002</a:t>
            </a:r>
            <a:r>
              <a:rPr lang="ru-RU" sz="2600" dirty="0" smtClean="0">
                <a:latin typeface="Times New Roman" pitchFamily="18" charset="0"/>
                <a:cs typeface="Times New Roman" pitchFamily="18" charset="0"/>
              </a:rPr>
              <a:t> товарно-материальных ценностей, принятых на ответственное хранение в следующих случаях:</a:t>
            </a:r>
          </a:p>
          <a:p>
            <a:pPr algn="just"/>
            <a:r>
              <a:rPr lang="ru-RU" sz="2600" dirty="0" smtClean="0">
                <a:latin typeface="Times New Roman" pitchFamily="18" charset="0"/>
                <a:cs typeface="Times New Roman" pitchFamily="18" charset="0"/>
              </a:rPr>
              <a:t>в случае отказа от акцепта счетов и платежных требований на получение ценностей;</a:t>
            </a:r>
          </a:p>
          <a:p>
            <a:pPr algn="just"/>
            <a:r>
              <a:rPr lang="ru-RU" sz="2600" dirty="0" smtClean="0">
                <a:latin typeface="Times New Roman" pitchFamily="18" charset="0"/>
                <a:cs typeface="Times New Roman" pitchFamily="18" charset="0"/>
              </a:rPr>
              <a:t>в случае получения от поставщиков неоплаченных товарно-материальных ценностей запрещенных к расходованию по условиям договора до их оплаты.</a:t>
            </a:r>
          </a:p>
          <a:p>
            <a:pPr algn="just">
              <a:buNone/>
            </a:pPr>
            <a:r>
              <a:rPr lang="ru-RU" sz="2600" dirty="0" smtClean="0">
                <a:latin typeface="Times New Roman" pitchFamily="18" charset="0"/>
                <a:cs typeface="Times New Roman" pitchFamily="18" charset="0"/>
              </a:rPr>
              <a:t>Товарно-материальных ценностей, принятых на ответственное хранение, учитывают на </a:t>
            </a:r>
            <a:r>
              <a:rPr lang="ru-RU" sz="2600" i="1" dirty="0" smtClean="0">
                <a:latin typeface="Times New Roman" pitchFamily="18" charset="0"/>
                <a:cs typeface="Times New Roman" pitchFamily="18" charset="0"/>
              </a:rPr>
              <a:t>счете 002</a:t>
            </a:r>
            <a:r>
              <a:rPr lang="ru-RU" sz="2600" dirty="0" smtClean="0">
                <a:latin typeface="Times New Roman" pitchFamily="18" charset="0"/>
                <a:cs typeface="Times New Roman" pitchFamily="18" charset="0"/>
              </a:rPr>
              <a:t> в ценах, указанных в приемо-сдаточных актах или в счетах. Аналитический учет по </a:t>
            </a:r>
            <a:r>
              <a:rPr lang="ru-RU" sz="2600" i="1" dirty="0" smtClean="0">
                <a:latin typeface="Times New Roman" pitchFamily="18" charset="0"/>
                <a:cs typeface="Times New Roman" pitchFamily="18" charset="0"/>
              </a:rPr>
              <a:t>счету 002 </a:t>
            </a:r>
            <a:r>
              <a:rPr lang="ru-RU" sz="2600" dirty="0" smtClean="0">
                <a:latin typeface="Times New Roman" pitchFamily="18" charset="0"/>
                <a:cs typeface="Times New Roman" pitchFamily="18" charset="0"/>
              </a:rPr>
              <a:t>ведется по организациям владельцам, сортам и местам хранения товарно-материальных ценностей. </a:t>
            </a:r>
          </a:p>
          <a:p>
            <a:endParaRPr lang="ru-RU" dirty="0"/>
          </a:p>
        </p:txBody>
      </p:sp>
    </p:spTree>
  </p:cSld>
  <p:clrMapOvr>
    <a:masterClrMapping/>
  </p:clrMapOvr>
</p:sld>
</file>

<file path=ppt/slides/slide6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7467600" cy="6213304"/>
          </a:xfrm>
        </p:spPr>
        <p:txBody>
          <a:bodyPr>
            <a:normAutofit fontScale="92500" lnSpcReduction="10000"/>
          </a:bodyPr>
          <a:lstStyle/>
          <a:p>
            <a:pPr algn="just">
              <a:buNone/>
            </a:pPr>
            <a:r>
              <a:rPr lang="ru-RU" dirty="0" smtClean="0">
                <a:latin typeface="Times New Roman" pitchFamily="18" charset="0"/>
                <a:cs typeface="Times New Roman" pitchFamily="18" charset="0"/>
              </a:rPr>
              <a:t>Для учета товаров, принятых на комиссию комиссионеры используют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 004 «Товары, принятый на комиссию»</a:t>
            </a:r>
            <a:r>
              <a:rPr lang="ru-RU" dirty="0" smtClean="0">
                <a:latin typeface="Times New Roman" pitchFamily="18" charset="0"/>
                <a:cs typeface="Times New Roman" pitchFamily="18" charset="0"/>
              </a:rPr>
              <a:t>. Учет ведется в ценах, указанных в приемо-сдаточных … аналитический учет ведется по видам товаров и комитентам. Реализованные товары списываются со </a:t>
            </a:r>
            <a:r>
              <a:rPr lang="ru-RU" i="1" dirty="0" smtClean="0">
                <a:latin typeface="Times New Roman" pitchFamily="18" charset="0"/>
                <a:cs typeface="Times New Roman" pitchFamily="18" charset="0"/>
              </a:rPr>
              <a:t>счета 004</a:t>
            </a:r>
            <a:r>
              <a:rPr lang="ru-RU" dirty="0" smtClean="0">
                <a:latin typeface="Times New Roman" pitchFamily="18" charset="0"/>
                <a:cs typeface="Times New Roman" pitchFamily="18" charset="0"/>
              </a:rPr>
              <a:t>. </a:t>
            </a:r>
          </a:p>
          <a:p>
            <a:pPr algn="just">
              <a:buNone/>
            </a:pPr>
            <a:r>
              <a:rPr lang="ru-RU" dirty="0" smtClean="0">
                <a:latin typeface="Times New Roman" pitchFamily="18" charset="0"/>
                <a:cs typeface="Times New Roman" pitchFamily="18" charset="0"/>
              </a:rPr>
              <a:t>Организации, вырабатывающие продукцию из давальческого сырья учитывают полученные сырье и материалы за балансом на </a:t>
            </a:r>
            <a:r>
              <a:rPr lang="ru-RU" i="1" dirty="0" smtClean="0">
                <a:latin typeface="Times New Roman" pitchFamily="18" charset="0"/>
                <a:cs typeface="Times New Roman" pitchFamily="18" charset="0"/>
              </a:rPr>
              <a:t>счете 003 «Материалы, принятые в переработку»</a:t>
            </a:r>
            <a:r>
              <a:rPr lang="ru-RU" dirty="0" smtClean="0">
                <a:latin typeface="Times New Roman" pitchFamily="18" charset="0"/>
                <a:cs typeface="Times New Roman" pitchFamily="18" charset="0"/>
              </a:rPr>
              <a:t>. Учет ведется по заказчикам и видам ценностей в оценке, указанной в договоре. Расходы по переработке давальческого сырья переработчик учитывает на </a:t>
            </a:r>
            <a:r>
              <a:rPr lang="ru-RU" i="1" dirty="0" smtClean="0">
                <a:latin typeface="Times New Roman" pitchFamily="18" charset="0"/>
                <a:cs typeface="Times New Roman" pitchFamily="18" charset="0"/>
              </a:rPr>
              <a:t>счете 20 «Основное производство»</a:t>
            </a:r>
            <a:r>
              <a:rPr lang="ru-RU" dirty="0" smtClean="0">
                <a:latin typeface="Times New Roman" pitchFamily="18" charset="0"/>
                <a:cs typeface="Times New Roman" pitchFamily="18" charset="0"/>
              </a:rPr>
              <a:t>. Стоимость готовой продукции, переданной давальцу (без учета стоимости сырья и материалов) переработчик списывает проводкой </a:t>
            </a:r>
            <a:r>
              <a:rPr lang="ru-RU" b="1" dirty="0" smtClean="0">
                <a:latin typeface="Times New Roman" pitchFamily="18" charset="0"/>
                <a:cs typeface="Times New Roman" pitchFamily="18" charset="0"/>
              </a:rPr>
              <a:t>Д-62   К-90.1</a:t>
            </a:r>
            <a:r>
              <a:rPr lang="ru-RU" dirty="0" smtClean="0">
                <a:latin typeface="Times New Roman" pitchFamily="18" charset="0"/>
                <a:cs typeface="Times New Roman" pitchFamily="18" charset="0"/>
              </a:rPr>
              <a:t>. Одновременно затраты по переработке списываются проводкой </a:t>
            </a:r>
            <a:r>
              <a:rPr lang="ru-RU" b="1" dirty="0" smtClean="0">
                <a:latin typeface="Times New Roman" pitchFamily="18" charset="0"/>
                <a:cs typeface="Times New Roman" pitchFamily="18" charset="0"/>
              </a:rPr>
              <a:t>Д-90.2   К20</a:t>
            </a:r>
            <a:r>
              <a:rPr lang="ru-RU" dirty="0" smtClean="0">
                <a:latin typeface="Times New Roman" pitchFamily="18" charset="0"/>
                <a:cs typeface="Times New Roman" pitchFamily="18" charset="0"/>
              </a:rPr>
              <a:t>. Деятельность по переработке давальческого сырья облагается НДС и акцизами. Переработанное сырье списывается со </a:t>
            </a:r>
            <a:r>
              <a:rPr lang="ru-RU" i="1" dirty="0" smtClean="0">
                <a:latin typeface="Times New Roman" pitchFamily="18" charset="0"/>
                <a:cs typeface="Times New Roman" pitchFamily="18" charset="0"/>
              </a:rPr>
              <a:t>счета 003</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6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ctr" rtl="0">
              <a:spcBef>
                <a:spcPct val="0"/>
              </a:spcBef>
            </a:pPr>
            <a:r>
              <a:rPr lang="ru-RU" sz="2800" b="1" dirty="0" smtClean="0">
                <a:latin typeface="Times New Roman" pitchFamily="18" charset="0"/>
                <a:cs typeface="Times New Roman" pitchFamily="18" charset="0"/>
              </a:rPr>
              <a:t>4.Учет </a:t>
            </a:r>
            <a:r>
              <a:rPr lang="ru-RU" sz="2800" b="1" dirty="0">
                <a:latin typeface="Times New Roman" pitchFamily="18" charset="0"/>
                <a:cs typeface="Times New Roman" pitchFamily="18" charset="0"/>
              </a:rPr>
              <a:t>оборудования для монтажа.</a:t>
            </a:r>
            <a:r>
              <a:rPr lang="ru-RU" b="1" dirty="0"/>
              <a:t/>
            </a:r>
            <a:br>
              <a:rPr lang="ru-RU" b="1" dirty="0"/>
            </a:br>
            <a:endParaRPr lang="ru-RU" dirty="0"/>
          </a:p>
        </p:txBody>
      </p:sp>
      <p:sp>
        <p:nvSpPr>
          <p:cNvPr id="3" name="Содержимое 2"/>
          <p:cNvSpPr>
            <a:spLocks noGrp="1"/>
          </p:cNvSpPr>
          <p:nvPr>
            <p:ph sz="quarter" idx="1"/>
          </p:nvPr>
        </p:nvSpPr>
        <p:spPr/>
        <p:txBody>
          <a:bodyPr>
            <a:noAutofit/>
          </a:bodyPr>
          <a:lstStyle/>
          <a:p>
            <a:pPr algn="just">
              <a:buNone/>
            </a:pPr>
            <a:r>
              <a:rPr lang="ru-RU" sz="3200" dirty="0" smtClean="0">
                <a:latin typeface="Times New Roman" pitchFamily="18" charset="0"/>
                <a:cs typeface="Times New Roman" pitchFamily="18" charset="0"/>
              </a:rPr>
              <a:t>Строительные организации учитывают оборудование, принятое от заказчика за балансом на </a:t>
            </a:r>
            <a:r>
              <a:rPr lang="ru-RU" sz="3200" i="1" dirty="0" smtClean="0">
                <a:latin typeface="Times New Roman" pitchFamily="18" charset="0"/>
                <a:cs typeface="Times New Roman" pitchFamily="18" charset="0"/>
              </a:rPr>
              <a:t>счете 005 «Оборудование, принятое для монтажа»</a:t>
            </a:r>
            <a:r>
              <a:rPr lang="ru-RU" sz="3200" dirty="0" smtClean="0">
                <a:latin typeface="Times New Roman" pitchFamily="18" charset="0"/>
                <a:cs typeface="Times New Roman" pitchFamily="18" charset="0"/>
              </a:rPr>
              <a:t>.</a:t>
            </a:r>
          </a:p>
          <a:p>
            <a:pPr algn="just">
              <a:buNone/>
            </a:pPr>
            <a:r>
              <a:rPr lang="ru-RU" sz="3200" dirty="0" smtClean="0">
                <a:latin typeface="Times New Roman" pitchFamily="18" charset="0"/>
                <a:cs typeface="Times New Roman" pitchFamily="18" charset="0"/>
              </a:rPr>
              <a:t>Учет ведется по заказчикам и видам оборудования в цена, указанных в договоре.</a:t>
            </a:r>
          </a:p>
          <a:p>
            <a:pPr algn="just">
              <a:buNone/>
            </a:pPr>
            <a:r>
              <a:rPr lang="ru-RU" sz="3200" dirty="0" smtClean="0">
                <a:latin typeface="Times New Roman" pitchFamily="18" charset="0"/>
                <a:cs typeface="Times New Roman" pitchFamily="18" charset="0"/>
              </a:rPr>
              <a:t>Прием оборудования оформляется актом формы ОС-15 «Акт о приеме-передаче оборудования в монтаж».</a:t>
            </a:r>
            <a:endParaRPr lang="ru-RU" sz="3200" dirty="0">
              <a:latin typeface="Times New Roman" pitchFamily="18" charset="0"/>
              <a:cs typeface="Times New Roman" pitchFamily="18" charset="0"/>
            </a:endParaRPr>
          </a:p>
        </p:txBody>
      </p:sp>
    </p:spTree>
  </p:cSld>
  <p:clrMapOvr>
    <a:masterClrMapping/>
  </p:clrMapOvr>
</p:sld>
</file>

<file path=ppt/slides/slide6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1" algn="ctr" rtl="0">
              <a:spcBef>
                <a:spcPct val="0"/>
              </a:spcBef>
            </a:pPr>
            <a:r>
              <a:rPr lang="ru-RU" sz="2800" b="1" dirty="0" smtClean="0">
                <a:latin typeface="Times New Roman" pitchFamily="18" charset="0"/>
                <a:cs typeface="Times New Roman" pitchFamily="18" charset="0"/>
              </a:rPr>
              <a:t>5.Учет </a:t>
            </a:r>
            <a:r>
              <a:rPr lang="ru-RU" sz="2800" b="1" dirty="0">
                <a:latin typeface="Times New Roman" pitchFamily="18" charset="0"/>
                <a:cs typeface="Times New Roman" pitchFamily="18" charset="0"/>
              </a:rPr>
              <a:t>бланков строгой отчетности.</a:t>
            </a:r>
            <a:r>
              <a:rPr lang="ru-RU" sz="2800" b="1" dirty="0"/>
              <a:t/>
            </a:r>
            <a:br>
              <a:rPr lang="ru-RU" sz="2800" b="1" dirty="0"/>
            </a:br>
            <a:endParaRPr lang="ru-RU" sz="2800" dirty="0"/>
          </a:p>
        </p:txBody>
      </p:sp>
      <p:sp>
        <p:nvSpPr>
          <p:cNvPr id="3" name="Содержимое 2"/>
          <p:cNvSpPr>
            <a:spLocks noGrp="1"/>
          </p:cNvSpPr>
          <p:nvPr>
            <p:ph sz="quarter" idx="1"/>
          </p:nvPr>
        </p:nvSpPr>
        <p:spPr/>
        <p:txBody>
          <a:bodyPr/>
          <a:lstStyle/>
          <a:p>
            <a:pPr algn="just">
              <a:buNone/>
            </a:pPr>
            <a:r>
              <a:rPr lang="ru-RU" sz="2800" dirty="0" smtClean="0">
                <a:latin typeface="Times New Roman" pitchFamily="18" charset="0"/>
                <a:cs typeface="Times New Roman" pitchFamily="18" charset="0"/>
              </a:rPr>
              <a:t>Бланки ценных бумаг, квитанционных книжек, дипломов, аттестатов, удостоверений и другие бланки строгой отчетности учитывают за балансом на </a:t>
            </a:r>
            <a:r>
              <a:rPr lang="ru-RU" sz="2800" i="1" dirty="0" smtClean="0">
                <a:latin typeface="Times New Roman" pitchFamily="18" charset="0"/>
                <a:cs typeface="Times New Roman" pitchFamily="18" charset="0"/>
              </a:rPr>
              <a:t>счете 006 «Бланки строгой отчетности»</a:t>
            </a:r>
            <a:r>
              <a:rPr lang="ru-RU" sz="2800" dirty="0" smtClean="0">
                <a:latin typeface="Times New Roman" pitchFamily="18" charset="0"/>
                <a:cs typeface="Times New Roman" pitchFamily="18" charset="0"/>
              </a:rPr>
              <a:t>. Перечень документов строгой отчетности и порядок их хранения устанавливает организация. Учет бланков строгой отчетности ведется в условной оценке. Аналитический учет ведется по видам бланков строгой отчетности и местам хранения.</a:t>
            </a:r>
          </a:p>
          <a:p>
            <a:endParaRPr lang="ru-R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chor="ctr">
            <a:normAutofit/>
          </a:bodyPr>
          <a:lstStyle/>
          <a:p>
            <a:pPr algn="just">
              <a:buNone/>
            </a:pPr>
            <a:r>
              <a:rPr lang="ru-RU" dirty="0" smtClean="0"/>
              <a:t>		</a:t>
            </a:r>
            <a:r>
              <a:rPr lang="ru-RU" sz="3200" dirty="0" smtClean="0"/>
              <a:t>По уровню и направлениям интеграции объединения могут быть отраслевыми, межотраслевыми, национальными и транснациональными. 	</a:t>
            </a:r>
            <a:r>
              <a:rPr lang="ru-RU" sz="3200" i="1" dirty="0" smtClean="0"/>
              <a:t>Отраслевыми – </a:t>
            </a:r>
            <a:r>
              <a:rPr lang="ru-RU" sz="3200" dirty="0" smtClean="0"/>
              <a:t>называются объединения, которые состоят в основном из участников одной отрасли производства. </a:t>
            </a:r>
          </a:p>
          <a:p>
            <a:pPr algn="just">
              <a:buNone/>
            </a:pPr>
            <a:r>
              <a:rPr lang="ru-RU" sz="3200" i="1" dirty="0" smtClean="0"/>
              <a:t>		Межотраслевыми - </a:t>
            </a:r>
            <a:r>
              <a:rPr lang="ru-RU" sz="3200" dirty="0" smtClean="0"/>
              <a:t>признаются объединения, которые состоят из двух и более участников различных отраслей производства. </a:t>
            </a:r>
          </a:p>
          <a:p>
            <a:endParaRPr lang="ru-RU" dirty="0"/>
          </a:p>
        </p:txBody>
      </p:sp>
    </p:spTree>
  </p:cSld>
  <p:clrMapOvr>
    <a:masterClrMapping/>
  </p:clrMapOvr>
</p:sld>
</file>

<file path=ppt/slides/slide6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7467600" cy="868958"/>
          </a:xfrm>
        </p:spPr>
        <p:txBody>
          <a:bodyPr>
            <a:noAutofit/>
          </a:bodyPr>
          <a:lstStyle/>
          <a:p>
            <a:pPr lvl="1" algn="ctr" rtl="0">
              <a:spcBef>
                <a:spcPct val="0"/>
              </a:spcBef>
            </a:pPr>
            <a:r>
              <a:rPr lang="ru-RU" sz="2800" b="1" dirty="0" smtClean="0">
                <a:latin typeface="Times New Roman" pitchFamily="18" charset="0"/>
                <a:cs typeface="Times New Roman" pitchFamily="18" charset="0"/>
              </a:rPr>
              <a:t>6.Учет </a:t>
            </a:r>
            <a:r>
              <a:rPr lang="ru-RU" sz="2800" b="1" dirty="0">
                <a:latin typeface="Times New Roman" pitchFamily="18" charset="0"/>
                <a:cs typeface="Times New Roman" pitchFamily="18" charset="0"/>
              </a:rPr>
              <a:t>и сроки списания в убыток задолженности неплатежеспособных дебиторов.</a:t>
            </a:r>
            <a:br>
              <a:rPr lang="ru-RU" sz="2800" b="1"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lnSpcReduction="10000"/>
          </a:bodyPr>
          <a:lstStyle/>
          <a:p>
            <a:pPr algn="just">
              <a:buNone/>
            </a:pPr>
            <a:r>
              <a:rPr lang="ru-RU" dirty="0" smtClean="0">
                <a:latin typeface="Times New Roman" pitchFamily="18" charset="0"/>
                <a:cs typeface="Times New Roman" pitchFamily="18" charset="0"/>
              </a:rPr>
              <a:t>Для обобщения информации о состоянии дебиторской задолженности, списанной в убыток из-за неплатежеспособности должников, применяется </a:t>
            </a:r>
            <a:r>
              <a:rPr lang="ru-RU" i="1" dirty="0" smtClean="0">
                <a:latin typeface="Times New Roman" pitchFamily="18" charset="0"/>
                <a:cs typeface="Times New Roman" pitchFamily="18" charset="0"/>
              </a:rPr>
              <a:t>счет 007 «Списанная в убыток задолженность неплатежеспособных кредиторов»</a:t>
            </a:r>
            <a:r>
              <a:rPr lang="ru-RU" dirty="0" smtClean="0">
                <a:latin typeface="Times New Roman" pitchFamily="18" charset="0"/>
                <a:cs typeface="Times New Roman" pitchFamily="18" charset="0"/>
              </a:rPr>
              <a:t>. По истечении срока исковой давности непогашенная дебиторская задолженность списывается с баланса и принимается на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учет по </a:t>
            </a:r>
            <a:r>
              <a:rPr lang="ru-RU" i="1" dirty="0" smtClean="0">
                <a:latin typeface="Times New Roman" pitchFamily="18" charset="0"/>
                <a:cs typeface="Times New Roman" pitchFamily="18" charset="0"/>
              </a:rPr>
              <a:t>дебету счета 007</a:t>
            </a:r>
            <a:r>
              <a:rPr lang="ru-RU" dirty="0" smtClean="0">
                <a:latin typeface="Times New Roman" pitchFamily="18" charset="0"/>
                <a:cs typeface="Times New Roman" pitchFamily="18" charset="0"/>
              </a:rPr>
              <a:t>, где учитывается в течение пяти лет с момента списания. Если указанная задолженность погашается, то поступившие денежные средства относят на прочие доходы организации </a:t>
            </a:r>
            <a:r>
              <a:rPr lang="ru-RU" b="1" dirty="0" smtClean="0">
                <a:latin typeface="Times New Roman" pitchFamily="18" charset="0"/>
                <a:cs typeface="Times New Roman" pitchFamily="18" charset="0"/>
              </a:rPr>
              <a:t>Д-51   К-91.1</a:t>
            </a:r>
            <a:r>
              <a:rPr lang="ru-RU" dirty="0" smtClean="0">
                <a:latin typeface="Times New Roman" pitchFamily="18" charset="0"/>
                <a:cs typeface="Times New Roman" pitchFamily="18" charset="0"/>
              </a:rPr>
              <a:t>.</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счету 007</a:t>
            </a:r>
            <a:r>
              <a:rPr lang="ru-RU" dirty="0" smtClean="0">
                <a:latin typeface="Times New Roman" pitchFamily="18" charset="0"/>
                <a:cs typeface="Times New Roman" pitchFamily="18" charset="0"/>
              </a:rPr>
              <a:t> ведется по каждому должнику и каждому списанному в убыток долгу</a:t>
            </a:r>
            <a:endParaRPr lang="ru-RU" dirty="0">
              <a:latin typeface="Times New Roman" pitchFamily="18" charset="0"/>
              <a:cs typeface="Times New Roman" pitchFamily="18" charset="0"/>
            </a:endParaRPr>
          </a:p>
        </p:txBody>
      </p:sp>
    </p:spTree>
  </p:cSld>
  <p:clrMapOvr>
    <a:masterClrMapping/>
  </p:clrMapOvr>
</p:sld>
</file>

<file path=ppt/slides/slide6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1" algn="ctr" rtl="0">
              <a:spcBef>
                <a:spcPct val="0"/>
              </a:spcBef>
            </a:pPr>
            <a:r>
              <a:rPr lang="ru-RU" sz="3100" b="1" dirty="0" smtClean="0">
                <a:latin typeface="Times New Roman" pitchFamily="18" charset="0"/>
                <a:cs typeface="Times New Roman" pitchFamily="18" charset="0"/>
              </a:rPr>
              <a:t>7.Учет </a:t>
            </a:r>
            <a:r>
              <a:rPr lang="ru-RU" sz="3100" b="1" dirty="0">
                <a:latin typeface="Times New Roman" pitchFamily="18" charset="0"/>
                <a:cs typeface="Times New Roman" pitchFamily="18" charset="0"/>
              </a:rPr>
              <a:t>обеспечения обязательств полученных и выданных.</a:t>
            </a:r>
            <a:r>
              <a:rPr lang="ru-RU" b="1" dirty="0"/>
              <a:t/>
            </a:r>
            <a:br>
              <a:rPr lang="ru-RU" b="1" dirty="0"/>
            </a:br>
            <a:endParaRPr lang="ru-RU" dirty="0"/>
          </a:p>
        </p:txBody>
      </p:sp>
      <p:sp>
        <p:nvSpPr>
          <p:cNvPr id="3" name="Содержимое 2"/>
          <p:cNvSpPr>
            <a:spLocks noGrp="1"/>
          </p:cNvSpPr>
          <p:nvPr>
            <p:ph sz="quarter" idx="1"/>
          </p:nvPr>
        </p:nvSpPr>
        <p:spPr>
          <a:xfrm>
            <a:off x="467544" y="1196752"/>
            <a:ext cx="8219256" cy="5661248"/>
          </a:xfrm>
        </p:spPr>
        <p:txBody>
          <a:bodyPr>
            <a:normAutofit fontScale="70000" lnSpcReduction="20000"/>
          </a:bodyPr>
          <a:lstStyle/>
          <a:p>
            <a:pPr algn="just">
              <a:buNone/>
            </a:pPr>
            <a:r>
              <a:rPr lang="ru-RU" dirty="0" smtClean="0">
                <a:latin typeface="Times New Roman" pitchFamily="18" charset="0"/>
                <a:cs typeface="Times New Roman" pitchFamily="18" charset="0"/>
              </a:rPr>
              <a:t>Учет ведется на </a:t>
            </a:r>
            <a:r>
              <a:rPr lang="ru-RU" dirty="0" err="1" smtClean="0">
                <a:latin typeface="Times New Roman" pitchFamily="18" charset="0"/>
                <a:cs typeface="Times New Roman" pitchFamily="18" charset="0"/>
              </a:rPr>
              <a:t>забалансовых</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счетах 008 «Обеспечение обязательств и платежей полученных»</a:t>
            </a:r>
            <a:r>
              <a:rPr lang="ru-RU" dirty="0" smtClean="0">
                <a:latin typeface="Times New Roman" pitchFamily="18" charset="0"/>
                <a:cs typeface="Times New Roman" pitchFamily="18" charset="0"/>
              </a:rPr>
              <a:t> и </a:t>
            </a:r>
            <a:r>
              <a:rPr lang="ru-RU" i="1" dirty="0" smtClean="0">
                <a:latin typeface="Times New Roman" pitchFamily="18" charset="0"/>
                <a:cs typeface="Times New Roman" pitchFamily="18" charset="0"/>
              </a:rPr>
              <a:t>009 «Обеспечение обязательств и платежей выданные»</a:t>
            </a:r>
            <a:r>
              <a:rPr lang="ru-RU" dirty="0" smtClean="0">
                <a:latin typeface="Times New Roman" pitchFamily="18" charset="0"/>
                <a:cs typeface="Times New Roman" pitchFamily="18" charset="0"/>
              </a:rPr>
              <a:t>.</a:t>
            </a:r>
          </a:p>
          <a:p>
            <a:pPr algn="just">
              <a:buNone/>
            </a:pPr>
            <a:r>
              <a:rPr lang="ru-RU" i="1" dirty="0" smtClean="0">
                <a:latin typeface="Times New Roman" pitchFamily="18" charset="0"/>
                <a:cs typeface="Times New Roman" pitchFamily="18" charset="0"/>
              </a:rPr>
              <a:t>Счет 008</a:t>
            </a:r>
            <a:r>
              <a:rPr lang="ru-RU" dirty="0" smtClean="0">
                <a:latin typeface="Times New Roman" pitchFamily="18" charset="0"/>
                <a:cs typeface="Times New Roman" pitchFamily="18" charset="0"/>
              </a:rPr>
              <a:t> предназначен для получения информации о наличии и движении полученных гарантий в обеспечение выполнения обязательств и платежей. В полученной гарантии указывается ее сумма. Если сумма не указана, ее определяют исходя из условий договора. </a:t>
            </a:r>
          </a:p>
          <a:p>
            <a:pPr algn="just">
              <a:buNone/>
            </a:pPr>
            <a:r>
              <a:rPr lang="ru-RU" dirty="0" smtClean="0">
                <a:latin typeface="Times New Roman" pitchFamily="18" charset="0"/>
                <a:cs typeface="Times New Roman" pitchFamily="18" charset="0"/>
              </a:rPr>
              <a:t>По </a:t>
            </a:r>
            <a:r>
              <a:rPr lang="ru-RU" i="1" dirty="0" smtClean="0">
                <a:latin typeface="Times New Roman" pitchFamily="18" charset="0"/>
                <a:cs typeface="Times New Roman" pitchFamily="18" charset="0"/>
              </a:rPr>
              <a:t>дебету счета 008 </a:t>
            </a:r>
            <a:r>
              <a:rPr lang="ru-RU" dirty="0" smtClean="0">
                <a:latin typeface="Times New Roman" pitchFamily="18" charset="0"/>
                <a:cs typeface="Times New Roman" pitchFamily="18" charset="0"/>
              </a:rPr>
              <a:t>отражают:</a:t>
            </a:r>
          </a:p>
          <a:p>
            <a:pPr algn="just"/>
            <a:r>
              <a:rPr lang="ru-RU" dirty="0" smtClean="0">
                <a:latin typeface="Times New Roman" pitchFamily="18" charset="0"/>
                <a:cs typeface="Times New Roman" pitchFamily="18" charset="0"/>
              </a:rPr>
              <a:t>Облигации, векселя, полученные в обеспечение выданных займов.</a:t>
            </a:r>
          </a:p>
          <a:p>
            <a:pPr algn="just"/>
            <a:r>
              <a:rPr lang="ru-RU" dirty="0" smtClean="0">
                <a:latin typeface="Times New Roman" pitchFamily="18" charset="0"/>
                <a:cs typeface="Times New Roman" pitchFamily="18" charset="0"/>
              </a:rPr>
              <a:t>Векселя, полученные в обеспечение оплаты за отгруженные товары, работы, услуги.</a:t>
            </a:r>
          </a:p>
          <a:p>
            <a:pPr algn="just"/>
            <a:r>
              <a:rPr lang="ru-RU" dirty="0" smtClean="0">
                <a:latin typeface="Times New Roman" pitchFamily="18" charset="0"/>
                <a:cs typeface="Times New Roman" pitchFamily="18" charset="0"/>
              </a:rPr>
              <a:t>Приобретенные опционы и варранты.</a:t>
            </a:r>
          </a:p>
          <a:p>
            <a:pPr algn="just"/>
            <a:r>
              <a:rPr lang="ru-RU" dirty="0" smtClean="0">
                <a:latin typeface="Times New Roman" pitchFamily="18" charset="0"/>
                <a:cs typeface="Times New Roman" pitchFamily="18" charset="0"/>
              </a:rPr>
              <a:t>Суммы списываются со </a:t>
            </a:r>
            <a:r>
              <a:rPr lang="ru-RU" i="1" dirty="0" smtClean="0">
                <a:latin typeface="Times New Roman" pitchFamily="18" charset="0"/>
                <a:cs typeface="Times New Roman" pitchFamily="18" charset="0"/>
              </a:rPr>
              <a:t>счета 008</a:t>
            </a:r>
            <a:r>
              <a:rPr lang="ru-RU" dirty="0" smtClean="0">
                <a:latin typeface="Times New Roman" pitchFamily="18" charset="0"/>
                <a:cs typeface="Times New Roman" pitchFamily="18" charset="0"/>
              </a:rPr>
              <a:t> по мере погашения задолженности.</a:t>
            </a:r>
          </a:p>
          <a:p>
            <a:pPr algn="just">
              <a:buNone/>
            </a:pPr>
            <a:r>
              <a:rPr lang="ru-RU" i="1" dirty="0" smtClean="0">
                <a:latin typeface="Times New Roman" pitchFamily="18" charset="0"/>
                <a:cs typeface="Times New Roman" pitchFamily="18" charset="0"/>
              </a:rPr>
              <a:t>Счет 009</a:t>
            </a:r>
            <a:r>
              <a:rPr lang="ru-RU" dirty="0" smtClean="0">
                <a:latin typeface="Times New Roman" pitchFamily="18" charset="0"/>
                <a:cs typeface="Times New Roman" pitchFamily="18" charset="0"/>
              </a:rPr>
              <a:t> используют для учета выданных гарантий в обеспечение дополнения обязательств и платежей. По </a:t>
            </a:r>
            <a:r>
              <a:rPr lang="ru-RU" i="1" dirty="0" smtClean="0">
                <a:latin typeface="Times New Roman" pitchFamily="18" charset="0"/>
                <a:cs typeface="Times New Roman" pitchFamily="18" charset="0"/>
              </a:rPr>
              <a:t>дебету счета 009</a:t>
            </a:r>
            <a:r>
              <a:rPr lang="ru-RU" dirty="0" smtClean="0">
                <a:latin typeface="Times New Roman" pitchFamily="18" charset="0"/>
                <a:cs typeface="Times New Roman" pitchFamily="18" charset="0"/>
              </a:rPr>
              <a:t> учитывают:</a:t>
            </a:r>
          </a:p>
          <a:p>
            <a:pPr algn="just"/>
            <a:r>
              <a:rPr lang="ru-RU" dirty="0" smtClean="0">
                <a:latin typeface="Times New Roman" pitchFamily="18" charset="0"/>
                <a:cs typeface="Times New Roman" pitchFamily="18" charset="0"/>
              </a:rPr>
              <a:t>Облигации и векселя, выданные в обеспечение полученных займов.</a:t>
            </a:r>
          </a:p>
          <a:p>
            <a:pPr algn="just"/>
            <a:r>
              <a:rPr lang="ru-RU" dirty="0" smtClean="0">
                <a:latin typeface="Times New Roman" pitchFamily="18" charset="0"/>
                <a:cs typeface="Times New Roman" pitchFamily="18" charset="0"/>
              </a:rPr>
              <a:t>Векселя, выданные в обеспечение оплаты за полученное имущество, товары, работы, услуги.</a:t>
            </a:r>
          </a:p>
          <a:p>
            <a:pPr algn="just"/>
            <a:r>
              <a:rPr lang="ru-RU" dirty="0" smtClean="0">
                <a:latin typeface="Times New Roman" pitchFamily="18" charset="0"/>
                <a:cs typeface="Times New Roman" pitchFamily="18" charset="0"/>
              </a:rPr>
              <a:t>Проданные опционы и варранты.</a:t>
            </a:r>
          </a:p>
          <a:p>
            <a:pPr algn="just">
              <a:buNone/>
            </a:pPr>
            <a:r>
              <a:rPr lang="ru-RU" dirty="0" smtClean="0">
                <a:latin typeface="Times New Roman" pitchFamily="18" charset="0"/>
                <a:cs typeface="Times New Roman" pitchFamily="18" charset="0"/>
              </a:rPr>
              <a:t>Выданные гарантии списываются со </a:t>
            </a:r>
            <a:r>
              <a:rPr lang="ru-RU" i="1" dirty="0" smtClean="0">
                <a:latin typeface="Times New Roman" pitchFamily="18" charset="0"/>
                <a:cs typeface="Times New Roman" pitchFamily="18" charset="0"/>
              </a:rPr>
              <a:t>счета 009 </a:t>
            </a:r>
            <a:r>
              <a:rPr lang="ru-RU" dirty="0" smtClean="0">
                <a:latin typeface="Times New Roman" pitchFamily="18" charset="0"/>
                <a:cs typeface="Times New Roman" pitchFamily="18" charset="0"/>
              </a:rPr>
              <a:t>по мере погашения задолженности. </a:t>
            </a:r>
          </a:p>
          <a:p>
            <a:pPr algn="just">
              <a:buNone/>
            </a:pPr>
            <a:r>
              <a:rPr lang="ru-RU" dirty="0" smtClean="0">
                <a:latin typeface="Times New Roman" pitchFamily="18" charset="0"/>
                <a:cs typeface="Times New Roman" pitchFamily="18" charset="0"/>
              </a:rPr>
              <a:t>Аналитический учет по </a:t>
            </a:r>
            <a:r>
              <a:rPr lang="ru-RU" i="1" dirty="0" smtClean="0">
                <a:latin typeface="Times New Roman" pitchFamily="18" charset="0"/>
                <a:cs typeface="Times New Roman" pitchFamily="18" charset="0"/>
              </a:rPr>
              <a:t>счета 008 и 009</a:t>
            </a:r>
            <a:r>
              <a:rPr lang="ru-RU" dirty="0" smtClean="0">
                <a:latin typeface="Times New Roman" pitchFamily="18" charset="0"/>
                <a:cs typeface="Times New Roman" pitchFamily="18" charset="0"/>
              </a:rPr>
              <a:t> ведется по каждому полученному и выданному обеспечению.</a:t>
            </a:r>
          </a:p>
        </p:txBody>
      </p:sp>
    </p:spTree>
  </p:cSld>
  <p:clrMapOvr>
    <a:masterClrMapping/>
  </p:clrMapOvr>
</p:sld>
</file>

<file path=ppt/slides/slide6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ctr" rtl="0">
              <a:spcBef>
                <a:spcPct val="0"/>
              </a:spcBef>
            </a:pPr>
            <a:r>
              <a:rPr lang="ru-RU" sz="2800" b="1" dirty="0">
                <a:latin typeface="Times New Roman" pitchFamily="18" charset="0"/>
                <a:cs typeface="Times New Roman" pitchFamily="18" charset="0"/>
              </a:rPr>
              <a:t>8</a:t>
            </a:r>
            <a:r>
              <a:rPr lang="ru-RU" sz="2800" b="1" dirty="0" smtClean="0">
                <a:latin typeface="Times New Roman" pitchFamily="18" charset="0"/>
                <a:cs typeface="Times New Roman" pitchFamily="18" charset="0"/>
              </a:rPr>
              <a:t>.Учет </a:t>
            </a:r>
            <a:r>
              <a:rPr lang="ru-RU" sz="2800" b="1" dirty="0">
                <a:latin typeface="Times New Roman" pitchFamily="18" charset="0"/>
                <a:cs typeface="Times New Roman" pitchFamily="18" charset="0"/>
              </a:rPr>
              <a:t>износа основных средств.</a:t>
            </a:r>
            <a:r>
              <a:rPr lang="ru-RU" b="1" dirty="0"/>
              <a:t/>
            </a:r>
            <a:br>
              <a:rPr lang="ru-RU" b="1" dirty="0"/>
            </a:br>
            <a:endParaRPr lang="ru-RU" dirty="0"/>
          </a:p>
        </p:txBody>
      </p:sp>
      <p:sp>
        <p:nvSpPr>
          <p:cNvPr id="3" name="Содержимое 2"/>
          <p:cNvSpPr>
            <a:spLocks noGrp="1"/>
          </p:cNvSpPr>
          <p:nvPr>
            <p:ph sz="quarter" idx="1"/>
          </p:nvPr>
        </p:nvSpPr>
        <p:spPr>
          <a:xfrm>
            <a:off x="457200" y="1600200"/>
            <a:ext cx="7859216" cy="4873752"/>
          </a:xfrm>
        </p:spPr>
        <p:txBody>
          <a:bodyPr>
            <a:normAutofit/>
          </a:bodyPr>
          <a:lstStyle/>
          <a:p>
            <a:pPr algn="just">
              <a:buNone/>
            </a:pPr>
            <a:r>
              <a:rPr lang="ru-RU" dirty="0" smtClean="0">
                <a:latin typeface="Times New Roman" pitchFamily="18" charset="0"/>
                <a:cs typeface="Times New Roman" pitchFamily="18" charset="0"/>
              </a:rPr>
              <a:t>Для обобщения информации о движении сумм износа по объектам жилищного фонда, внешнего благоустройства и другим аналогичным объектам используется </a:t>
            </a:r>
            <a:r>
              <a:rPr lang="ru-RU" dirty="0" err="1" smtClean="0">
                <a:latin typeface="Times New Roman" pitchFamily="18" charset="0"/>
                <a:cs typeface="Times New Roman" pitchFamily="18" charset="0"/>
              </a:rPr>
              <a:t>забалансовый</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 010 «Износ основных средств»</a:t>
            </a:r>
            <a:r>
              <a:rPr lang="ru-RU" dirty="0" smtClean="0">
                <a:latin typeface="Times New Roman" pitchFamily="18" charset="0"/>
                <a:cs typeface="Times New Roman" pitchFamily="18" charset="0"/>
              </a:rPr>
              <a:t>. По указанным объектам амортизация не начисляется. В конце года происходит начисление износа по установленным нормам.</a:t>
            </a:r>
          </a:p>
          <a:p>
            <a:pPr algn="just">
              <a:buNone/>
            </a:pPr>
            <a:r>
              <a:rPr lang="ru-RU" dirty="0" smtClean="0">
                <a:latin typeface="Times New Roman" pitchFamily="18" charset="0"/>
                <a:cs typeface="Times New Roman" pitchFamily="18" charset="0"/>
              </a:rPr>
              <a:t>Так же на </a:t>
            </a:r>
            <a:r>
              <a:rPr lang="ru-RU" i="1" dirty="0" smtClean="0">
                <a:latin typeface="Times New Roman" pitchFamily="18" charset="0"/>
                <a:cs typeface="Times New Roman" pitchFamily="18" charset="0"/>
              </a:rPr>
              <a:t>счете 010</a:t>
            </a:r>
            <a:r>
              <a:rPr lang="ru-RU" dirty="0" smtClean="0">
                <a:latin typeface="Times New Roman" pitchFamily="18" charset="0"/>
                <a:cs typeface="Times New Roman" pitchFamily="18" charset="0"/>
              </a:rPr>
              <a:t> отражают суммы износа по основным средствам некоммерческих организаций.</a:t>
            </a:r>
          </a:p>
          <a:p>
            <a:pPr algn="just">
              <a:buNone/>
            </a:pPr>
            <a:r>
              <a:rPr lang="ru-RU" dirty="0" smtClean="0">
                <a:latin typeface="Times New Roman" pitchFamily="18" charset="0"/>
                <a:cs typeface="Times New Roman" pitchFamily="18" charset="0"/>
              </a:rPr>
              <a:t>При выбытии основных средств, по которым начислялся износ, суммы износа списываются с </a:t>
            </a:r>
            <a:r>
              <a:rPr lang="ru-RU" dirty="0" err="1" smtClean="0">
                <a:latin typeface="Times New Roman" pitchFamily="18" charset="0"/>
                <a:cs typeface="Times New Roman" pitchFamily="18" charset="0"/>
              </a:rPr>
              <a:t>забалансового</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счета 010</a:t>
            </a:r>
            <a:endParaRPr lang="ru-RU" dirty="0">
              <a:latin typeface="Times New Roman" pitchFamily="18" charset="0"/>
              <a:cs typeface="Times New Roman" pitchFamily="18" charset="0"/>
            </a:endParaRPr>
          </a:p>
        </p:txBody>
      </p:sp>
    </p:spTree>
  </p:cSld>
  <p:clrMapOvr>
    <a:masterClrMapping/>
  </p:clrMapOvr>
</p:sld>
</file>

<file path=ppt/slides/slide6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7467600" cy="6141296"/>
          </a:xfrm>
        </p:spPr>
        <p:txBody>
          <a:bodyPr>
            <a:noAutofit/>
          </a:bodyPr>
          <a:lstStyle/>
          <a:p>
            <a:pPr algn="just">
              <a:buNone/>
            </a:pPr>
            <a:r>
              <a:rPr lang="ru-RU" sz="3200" dirty="0" smtClean="0">
                <a:latin typeface="Times New Roman" pitchFamily="18" charset="0"/>
                <a:cs typeface="Times New Roman" pitchFamily="18" charset="0"/>
              </a:rPr>
              <a:t>Аналитический учет по </a:t>
            </a:r>
            <a:r>
              <a:rPr lang="ru-RU" sz="3200" i="1" dirty="0" smtClean="0">
                <a:latin typeface="Times New Roman" pitchFamily="18" charset="0"/>
                <a:cs typeface="Times New Roman" pitchFamily="18" charset="0"/>
              </a:rPr>
              <a:t>счету 010</a:t>
            </a:r>
            <a:r>
              <a:rPr lang="ru-RU" sz="3200" dirty="0" smtClean="0">
                <a:latin typeface="Times New Roman" pitchFamily="18" charset="0"/>
                <a:cs typeface="Times New Roman" pitchFamily="18" charset="0"/>
              </a:rPr>
              <a:t> ведется по каждому объекту основных средств.</a:t>
            </a:r>
          </a:p>
          <a:p>
            <a:pPr algn="just">
              <a:buNone/>
            </a:pPr>
            <a:r>
              <a:rPr lang="ru-RU" sz="3200" dirty="0" smtClean="0">
                <a:latin typeface="Times New Roman" pitchFamily="18" charset="0"/>
                <a:cs typeface="Times New Roman" pitchFamily="18" charset="0"/>
              </a:rPr>
              <a:t>Кроме того организации могут использовать следующие </a:t>
            </a:r>
            <a:r>
              <a:rPr lang="ru-RU" sz="3200" dirty="0" err="1" smtClean="0">
                <a:latin typeface="Times New Roman" pitchFamily="18" charset="0"/>
                <a:cs typeface="Times New Roman" pitchFamily="18" charset="0"/>
              </a:rPr>
              <a:t>забалансовые</a:t>
            </a:r>
            <a:r>
              <a:rPr lang="ru-RU" sz="3200" dirty="0" smtClean="0">
                <a:latin typeface="Times New Roman" pitchFamily="18" charset="0"/>
                <a:cs typeface="Times New Roman" pitchFamily="18" charset="0"/>
              </a:rPr>
              <a:t> счета:</a:t>
            </a:r>
          </a:p>
          <a:p>
            <a:pPr algn="just"/>
            <a:r>
              <a:rPr lang="ru-RU" sz="3200" i="1" dirty="0" smtClean="0">
                <a:latin typeface="Times New Roman" pitchFamily="18" charset="0"/>
                <a:cs typeface="Times New Roman" pitchFamily="18" charset="0"/>
              </a:rPr>
              <a:t>012 «Нематериальные активы, полученные в пользование»</a:t>
            </a:r>
            <a:r>
              <a:rPr lang="ru-RU" sz="3200" dirty="0" smtClean="0">
                <a:latin typeface="Times New Roman" pitchFamily="18" charset="0"/>
                <a:cs typeface="Times New Roman" pitchFamily="18" charset="0"/>
              </a:rPr>
              <a:t>.</a:t>
            </a:r>
          </a:p>
          <a:p>
            <a:pPr algn="just"/>
            <a:r>
              <a:rPr lang="ru-RU" sz="3200" i="1" dirty="0" smtClean="0">
                <a:latin typeface="Times New Roman" pitchFamily="18" charset="0"/>
                <a:cs typeface="Times New Roman" pitchFamily="18" charset="0"/>
              </a:rPr>
              <a:t>013 «Ценные бумаги, полученные в залог и управление»</a:t>
            </a:r>
            <a:r>
              <a:rPr lang="ru-RU" sz="3200" dirty="0" smtClean="0">
                <a:latin typeface="Times New Roman" pitchFamily="18" charset="0"/>
                <a:cs typeface="Times New Roman" pitchFamily="18" charset="0"/>
              </a:rPr>
              <a:t>.</a:t>
            </a:r>
          </a:p>
          <a:p>
            <a:pPr algn="just"/>
            <a:r>
              <a:rPr lang="ru-RU" sz="3200" i="1" dirty="0" smtClean="0">
                <a:latin typeface="Times New Roman" pitchFamily="18" charset="0"/>
                <a:cs typeface="Times New Roman" pitchFamily="18" charset="0"/>
              </a:rPr>
              <a:t>014 «Условные активы»</a:t>
            </a:r>
            <a:r>
              <a:rPr lang="ru-RU" sz="3200" dirty="0" smtClean="0">
                <a:latin typeface="Times New Roman" pitchFamily="18" charset="0"/>
                <a:cs typeface="Times New Roman" pitchFamily="18" charset="0"/>
              </a:rPr>
              <a:t>.</a:t>
            </a:r>
          </a:p>
          <a:p>
            <a:pPr algn="just"/>
            <a:r>
              <a:rPr lang="ru-RU" sz="3200" i="1" dirty="0" smtClean="0">
                <a:latin typeface="Times New Roman" pitchFamily="18" charset="0"/>
                <a:cs typeface="Times New Roman" pitchFamily="18" charset="0"/>
              </a:rPr>
              <a:t>015 «Условные обязательства»</a:t>
            </a:r>
            <a:r>
              <a:rPr lang="ru-RU"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sld>
</file>

<file path=ppt/slides/slide6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Тема 18. МЕЖДУНАРОДНЫЕ МОДЕЛИ УЧЕТА.</a:t>
            </a:r>
            <a:br>
              <a:rPr lang="ru-RU" b="1" dirty="0" smtClean="0"/>
            </a:br>
            <a:endParaRPr lang="ru-RU" dirty="0"/>
          </a:p>
        </p:txBody>
      </p:sp>
      <p:sp>
        <p:nvSpPr>
          <p:cNvPr id="3" name="Содержимое 2"/>
          <p:cNvSpPr>
            <a:spLocks noGrp="1"/>
          </p:cNvSpPr>
          <p:nvPr>
            <p:ph sz="quarter" idx="1"/>
          </p:nvPr>
        </p:nvSpPr>
        <p:spPr>
          <a:xfrm>
            <a:off x="251520" y="1340768"/>
            <a:ext cx="8208912" cy="5328592"/>
          </a:xfrm>
        </p:spPr>
        <p:txBody>
          <a:bodyPr/>
          <a:lstStyle/>
          <a:p>
            <a:pPr algn="just">
              <a:buNone/>
            </a:pPr>
            <a:r>
              <a:rPr lang="ru-RU" sz="3200" b="1" dirty="0" smtClean="0"/>
              <a:t>1. Гармонизация экономики и процессы международной гармонизации учета и финансовой отчетности.</a:t>
            </a:r>
            <a:endParaRPr lang="ru-RU" sz="3200" dirty="0" smtClean="0"/>
          </a:p>
          <a:p>
            <a:pPr algn="just">
              <a:buNone/>
            </a:pPr>
            <a:r>
              <a:rPr lang="ru-RU" sz="3200" b="1" dirty="0" smtClean="0"/>
              <a:t>2.Система международных стандартов учета и финансовой отчетности.</a:t>
            </a:r>
            <a:endParaRPr lang="ru-RU" sz="3200" dirty="0" smtClean="0"/>
          </a:p>
          <a:p>
            <a:endParaRPr lang="ru-RU" dirty="0"/>
          </a:p>
        </p:txBody>
      </p:sp>
    </p:spTree>
  </p:cSld>
  <p:clrMapOvr>
    <a:masterClrMapping/>
  </p:clrMapOvr>
</p:sld>
</file>

<file path=ppt/slides/slide6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7467600" cy="1152128"/>
          </a:xfrm>
        </p:spPr>
        <p:txBody>
          <a:bodyPr>
            <a:normAutofit fontScale="90000"/>
          </a:bodyPr>
          <a:lstStyle/>
          <a:p>
            <a:pPr algn="just"/>
            <a:r>
              <a:rPr lang="ru-RU" sz="2700" b="1" dirty="0" smtClean="0"/>
              <a:t>1. Гармонизация экономики и процессы международной гармонизации учета и финансовой отчетности.</a:t>
            </a:r>
            <a:r>
              <a:rPr lang="ru-RU" b="1" dirty="0" smtClean="0"/>
              <a:t/>
            </a:r>
            <a:br>
              <a:rPr lang="ru-RU" b="1" dirty="0" smtClean="0"/>
            </a:br>
            <a:endParaRPr lang="ru-RU" dirty="0"/>
          </a:p>
        </p:txBody>
      </p:sp>
      <p:sp>
        <p:nvSpPr>
          <p:cNvPr id="3" name="Содержимое 2"/>
          <p:cNvSpPr>
            <a:spLocks noGrp="1"/>
          </p:cNvSpPr>
          <p:nvPr>
            <p:ph sz="quarter" idx="1"/>
          </p:nvPr>
        </p:nvSpPr>
        <p:spPr>
          <a:xfrm>
            <a:off x="179512" y="1268760"/>
            <a:ext cx="8640960" cy="5589240"/>
          </a:xfrm>
        </p:spPr>
        <p:txBody>
          <a:bodyPr>
            <a:normAutofit/>
          </a:bodyPr>
          <a:lstStyle/>
          <a:p>
            <a:pPr algn="just">
              <a:buNone/>
            </a:pPr>
            <a:r>
              <a:rPr lang="ru-RU" dirty="0" smtClean="0"/>
              <a:t>		</a:t>
            </a:r>
            <a:r>
              <a:rPr lang="ru-RU" sz="2800" dirty="0" smtClean="0"/>
              <a:t>Развитие финансового рынка, концентрация международного капитала, международное разделение труда, выход российских организаций на международный рынок и привлечение иностранных инвестиций потребовали качественных преобразований в организации бухгалтерского учета, выделение отдельной системы налогового учета в самостоятельную учетную систему в рамках государственного контроля за деятельностью экономических субъектов.</a:t>
            </a:r>
            <a:endParaRPr lang="ru-RU" dirty="0" smtClean="0"/>
          </a:p>
          <a:p>
            <a:endParaRPr lang="ru-RU" dirty="0"/>
          </a:p>
        </p:txBody>
      </p:sp>
    </p:spTree>
  </p:cSld>
  <p:clrMapOvr>
    <a:masterClrMapping/>
  </p:clrMapOvr>
</p:sld>
</file>

<file path=ppt/slides/slide6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a:bodyPr>
          <a:lstStyle/>
          <a:p>
            <a:pPr algn="just">
              <a:buNone/>
            </a:pPr>
            <a:r>
              <a:rPr lang="ru-RU" dirty="0" smtClean="0"/>
              <a:t>		</a:t>
            </a:r>
            <a:r>
              <a:rPr lang="ru-RU" sz="2800" dirty="0" smtClean="0"/>
              <a:t> </a:t>
            </a:r>
            <a:r>
              <a:rPr lang="ru-RU" sz="3600" dirty="0" smtClean="0"/>
              <a:t>Переход отечественного бухгалтерского учета на принципы международных стандартов учета и финансовой отчетности законодательно закреплен постановлением Правительства РФ от 06.03.98 г. № 283 «Об утверждении Программы реформирования бухгалтерского учета в соответствии с международными стандартами финансовой отчетности».</a:t>
            </a:r>
          </a:p>
          <a:p>
            <a:pPr algn="just">
              <a:buNone/>
            </a:pPr>
            <a:endParaRPr lang="ru-RU" dirty="0" smtClean="0"/>
          </a:p>
          <a:p>
            <a:endParaRPr lang="ru-RU" dirty="0"/>
          </a:p>
        </p:txBody>
      </p:sp>
    </p:spTree>
  </p:cSld>
  <p:clrMapOvr>
    <a:masterClrMapping/>
  </p:clrMapOvr>
</p:sld>
</file>

<file path=ppt/slides/slide6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lnSpcReduction="10000"/>
          </a:bodyPr>
          <a:lstStyle/>
          <a:p>
            <a:pPr algn="just">
              <a:buNone/>
            </a:pPr>
            <a:r>
              <a:rPr lang="ru-RU" dirty="0" smtClean="0"/>
              <a:t>		</a:t>
            </a:r>
            <a:r>
              <a:rPr lang="ru-RU" sz="2800" dirty="0" smtClean="0"/>
              <a:t>В настоящее время в международной практике </a:t>
            </a:r>
            <a:r>
              <a:rPr lang="ru-RU" sz="2800" b="1" i="1" dirty="0" smtClean="0"/>
              <a:t>постановка бухгалтерского учета </a:t>
            </a:r>
            <a:r>
              <a:rPr lang="ru-RU" sz="2800" dirty="0" smtClean="0"/>
              <a:t>в коммерческих организациях </a:t>
            </a:r>
            <a:r>
              <a:rPr lang="ru-RU" sz="2800" b="1" i="1" dirty="0" smtClean="0"/>
              <a:t>базируется </a:t>
            </a:r>
            <a:r>
              <a:rPr lang="ru-RU" sz="2800" i="1" dirty="0" smtClean="0"/>
              <a:t>на </a:t>
            </a:r>
            <a:r>
              <a:rPr lang="ru-RU" sz="2800" b="1" i="1" dirty="0" smtClean="0"/>
              <a:t>следующих основных принципах:</a:t>
            </a:r>
            <a:endParaRPr lang="ru-RU" sz="2800" dirty="0" smtClean="0"/>
          </a:p>
          <a:p>
            <a:pPr algn="just">
              <a:buNone/>
            </a:pPr>
            <a:r>
              <a:rPr lang="ru-RU" sz="2800" dirty="0" smtClean="0"/>
              <a:t>1) </a:t>
            </a:r>
            <a:r>
              <a:rPr lang="ru-RU" sz="2800" i="1" dirty="0" smtClean="0"/>
              <a:t>концепция денежного измерения </a:t>
            </a:r>
            <a:r>
              <a:rPr lang="ru-RU" sz="2800" dirty="0" smtClean="0"/>
              <a:t>— состоит в том, что все активы, доходы, расходы, обязательства и капитал отображаются в денежном выражении;</a:t>
            </a:r>
          </a:p>
          <a:p>
            <a:pPr algn="just">
              <a:buNone/>
            </a:pPr>
            <a:r>
              <a:rPr lang="ru-RU" sz="2800" dirty="0" smtClean="0"/>
              <a:t>2) </a:t>
            </a:r>
            <a:r>
              <a:rPr lang="ru-RU" sz="2800" i="1" dirty="0" smtClean="0"/>
              <a:t>концепция обособленного предприятия </a:t>
            </a:r>
            <a:r>
              <a:rPr lang="ru-RU" sz="2800" dirty="0" smtClean="0"/>
              <a:t>— состоит в том, что счета собственника не являются счетами организации;</a:t>
            </a:r>
          </a:p>
          <a:p>
            <a:pPr algn="just">
              <a:buNone/>
            </a:pPr>
            <a:r>
              <a:rPr lang="ru-RU" sz="2800" dirty="0" smtClean="0"/>
              <a:t>3) </a:t>
            </a:r>
            <a:r>
              <a:rPr lang="ru-RU" sz="2800" i="1" dirty="0" smtClean="0"/>
              <a:t>концепция действующего предприятия </a:t>
            </a:r>
            <a:r>
              <a:rPr lang="ru-RU" sz="2800" dirty="0" smtClean="0"/>
              <a:t>— состоит в том, что организация является экономической единицей, которая действует в настоящее время и будет действовать в обозримом будущем;</a:t>
            </a:r>
          </a:p>
          <a:p>
            <a:pPr algn="just">
              <a:buNone/>
            </a:pPr>
            <a:endParaRPr lang="ru-RU" sz="3600" dirty="0" smtClean="0"/>
          </a:p>
          <a:p>
            <a:pPr algn="just">
              <a:buNone/>
            </a:pPr>
            <a:endParaRPr lang="ru-RU" dirty="0" smtClean="0"/>
          </a:p>
          <a:p>
            <a:endParaRPr lang="ru-RU" dirty="0"/>
          </a:p>
        </p:txBody>
      </p:sp>
    </p:spTree>
  </p:cSld>
  <p:clrMapOvr>
    <a:masterClrMapping/>
  </p:clrMapOvr>
</p:sld>
</file>

<file path=ppt/slides/slide6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fontScale="70000" lnSpcReduction="20000"/>
          </a:bodyPr>
          <a:lstStyle/>
          <a:p>
            <a:pPr>
              <a:buNone/>
            </a:pPr>
            <a:r>
              <a:rPr lang="ru-RU" sz="3600" dirty="0" smtClean="0"/>
              <a:t>4) </a:t>
            </a:r>
            <a:r>
              <a:rPr lang="ru-RU" sz="3600" i="1" dirty="0" smtClean="0"/>
              <a:t>концепция учета по стоимости </a:t>
            </a:r>
            <a:r>
              <a:rPr lang="ru-RU" sz="3600" dirty="0" smtClean="0"/>
              <a:t>— состоит в том, что актив вносится в учетные регистры по первоначальной стоимости (по оплаченной стоимости), а для целей использования актива различают балансовую и рыночную стоимость;</a:t>
            </a:r>
          </a:p>
          <a:p>
            <a:pPr>
              <a:buNone/>
            </a:pPr>
            <a:r>
              <a:rPr lang="ru-RU" sz="3600" dirty="0" smtClean="0"/>
              <a:t>5) </a:t>
            </a:r>
            <a:r>
              <a:rPr lang="ru-RU" sz="3600" i="1" dirty="0" smtClean="0"/>
              <a:t>концепция двойственности учета </a:t>
            </a:r>
            <a:r>
              <a:rPr lang="ru-RU" sz="3600" dirty="0" smtClean="0"/>
              <a:t>— состоит в</a:t>
            </a:r>
            <a:r>
              <a:rPr lang="ru-RU" sz="3600" b="1" dirty="0" smtClean="0"/>
              <a:t> </a:t>
            </a:r>
            <a:r>
              <a:rPr lang="ru-RU" sz="3600" dirty="0" smtClean="0"/>
              <a:t>том, что при отражении фактов хозяйственной деятельности применяют двойную запись;</a:t>
            </a:r>
          </a:p>
          <a:p>
            <a:pPr>
              <a:buNone/>
            </a:pPr>
            <a:r>
              <a:rPr lang="ru-RU" sz="3600" dirty="0" smtClean="0"/>
              <a:t>6) </a:t>
            </a:r>
            <a:r>
              <a:rPr lang="ru-RU" sz="3600" i="1" dirty="0" smtClean="0"/>
              <a:t>концепция учетного периода </a:t>
            </a:r>
            <a:r>
              <a:rPr lang="ru-RU" sz="3600" dirty="0" smtClean="0"/>
              <a:t>— состоит в том, что деятельность организации измеряется за конкретный промежуток времени, который называется учетным периодом (обычно год);</a:t>
            </a:r>
          </a:p>
          <a:p>
            <a:pPr>
              <a:buNone/>
            </a:pPr>
            <a:r>
              <a:rPr lang="ru-RU" sz="3600" dirty="0" smtClean="0"/>
              <a:t>7) </a:t>
            </a:r>
            <a:r>
              <a:rPr lang="ru-RU" sz="3600" i="1" dirty="0" smtClean="0"/>
              <a:t>концепция консерватизма </a:t>
            </a:r>
            <a:r>
              <a:rPr lang="ru-RU" sz="3600" dirty="0" smtClean="0"/>
              <a:t>(осторожности в оценке) — состоит в том, что для признания увеличения нераспределенной прибыли организации необходимы более веские доказательства,  чем для признания уменьшения нераспределенной прибыли;</a:t>
            </a:r>
          </a:p>
          <a:p>
            <a:pPr>
              <a:buNone/>
            </a:pPr>
            <a:r>
              <a:rPr lang="ru-RU" sz="3600" dirty="0" smtClean="0"/>
              <a:t>8) </a:t>
            </a:r>
            <a:r>
              <a:rPr lang="ru-RU" sz="3600" i="1" dirty="0" smtClean="0"/>
              <a:t>концепция реализации </a:t>
            </a:r>
            <a:r>
              <a:rPr lang="ru-RU" sz="3600" dirty="0" smtClean="0"/>
              <a:t>— состоит в том, что сумма полученного дохода от продажи товаров, работ, услуг должна быть больше или меньше продажной цены реализованных товаров (услуг);</a:t>
            </a:r>
          </a:p>
          <a:p>
            <a:pPr algn="just">
              <a:buNone/>
            </a:pPr>
            <a:endParaRPr lang="ru-RU" sz="3600" dirty="0" smtClean="0"/>
          </a:p>
          <a:p>
            <a:pPr algn="just">
              <a:buNone/>
            </a:pPr>
            <a:endParaRPr lang="ru-RU" dirty="0" smtClean="0"/>
          </a:p>
          <a:p>
            <a:endParaRPr lang="ru-RU" dirty="0"/>
          </a:p>
        </p:txBody>
      </p:sp>
    </p:spTree>
  </p:cSld>
  <p:clrMapOvr>
    <a:masterClrMapping/>
  </p:clrMapOvr>
</p:sld>
</file>

<file path=ppt/slides/slide6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a:bodyPr>
          <a:lstStyle/>
          <a:p>
            <a:pPr algn="just">
              <a:buNone/>
            </a:pPr>
            <a:r>
              <a:rPr lang="ru-RU" dirty="0" smtClean="0"/>
              <a:t>9) </a:t>
            </a:r>
            <a:r>
              <a:rPr lang="ru-RU" i="1" dirty="0" smtClean="0"/>
              <a:t>концепция соотнесения доходов и расходов </a:t>
            </a:r>
            <a:r>
              <a:rPr lang="ru-RU" dirty="0" smtClean="0"/>
              <a:t>— состоит в том, что доходы от продажи товаров, работ, услуг одного отчетного периода должны быть уменьшены на расходы, относящиеся к этому же отчетному периоду (данная концепция реализуется через понятия расходов, под которыми понимаются затраты, выплаты, расходы текущего и будущих периодов);</a:t>
            </a:r>
          </a:p>
          <a:p>
            <a:pPr algn="just">
              <a:buNone/>
            </a:pPr>
            <a:r>
              <a:rPr lang="ru-RU" dirty="0" smtClean="0"/>
              <a:t>10) </a:t>
            </a:r>
            <a:r>
              <a:rPr lang="ru-RU" i="1" dirty="0" smtClean="0"/>
              <a:t>концепция применения учетной политики </a:t>
            </a:r>
            <a:r>
              <a:rPr lang="ru-RU" dirty="0" smtClean="0"/>
              <a:t>— состоит в том, что один и тот же метод оценки имущества, обязательств и капитала, выбранный организацией, применяется из года в год;</a:t>
            </a:r>
          </a:p>
          <a:p>
            <a:pPr algn="just">
              <a:buNone/>
            </a:pPr>
            <a:r>
              <a:rPr lang="ru-RU" dirty="0" smtClean="0"/>
              <a:t>11) </a:t>
            </a:r>
            <a:r>
              <a:rPr lang="ru-RU" i="1" dirty="0" smtClean="0"/>
              <a:t>концепция существенности </a:t>
            </a:r>
            <a:r>
              <a:rPr lang="ru-RU" dirty="0" smtClean="0"/>
              <a:t>— состоит в том, что в отчетности отражаются только существенные события, которые могут повлиять на принятие решения инвестора.</a:t>
            </a:r>
          </a:p>
          <a:p>
            <a:pPr algn="just">
              <a:buNone/>
            </a:pPr>
            <a:endParaRPr lang="ru-RU" sz="3600" dirty="0" smtClean="0"/>
          </a:p>
          <a:p>
            <a:pPr algn="just">
              <a:buNone/>
            </a:pPr>
            <a:endParaRPr lang="ru-RU" dirty="0" smtClean="0"/>
          </a:p>
          <a:p>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9144000" cy="6858000"/>
          </a:xfrm>
        </p:spPr>
        <p:txBody>
          <a:bodyPr anchor="ctr">
            <a:normAutofit fontScale="62500" lnSpcReduction="20000"/>
          </a:bodyPr>
          <a:lstStyle/>
          <a:p>
            <a:pPr algn="just">
              <a:buNone/>
            </a:pPr>
            <a:r>
              <a:rPr lang="ru-RU" dirty="0" smtClean="0"/>
              <a:t>		</a:t>
            </a:r>
            <a:r>
              <a:rPr lang="ru-RU" sz="4500" i="1" dirty="0" smtClean="0"/>
              <a:t>В зависимости от территориального признака размещения и состава участников</a:t>
            </a:r>
            <a:r>
              <a:rPr lang="ru-RU" sz="4500" dirty="0" smtClean="0"/>
              <a:t> объединения могут быть национальными, местными и  международными(транснациональными). </a:t>
            </a:r>
            <a:r>
              <a:rPr lang="ru-RU" sz="4500" i="1" dirty="0" smtClean="0"/>
              <a:t>К национальным </a:t>
            </a:r>
            <a:r>
              <a:rPr lang="ru-RU" sz="4500" dirty="0" smtClean="0"/>
              <a:t>относятся объединения, которые состоят из участников как одной, так и нескольких отраслей производства, поставляющих продукцию на национальный (российский) рынок. </a:t>
            </a:r>
            <a:r>
              <a:rPr lang="ru-RU" sz="4500" i="1" dirty="0" smtClean="0"/>
              <a:t>Местными (региональными) </a:t>
            </a:r>
            <a:r>
              <a:rPr lang="ru-RU" sz="4500" dirty="0" smtClean="0"/>
              <a:t>признаются объединения, которые состоят из участников, расположенных в нескольких городах и районах одной области-(республики) и поставляющих продукцию на местные рынки. </a:t>
            </a:r>
            <a:r>
              <a:rPr lang="ru-RU" sz="4500" i="1" dirty="0" smtClean="0"/>
              <a:t>Международными (транснациональными) </a:t>
            </a:r>
            <a:r>
              <a:rPr lang="ru-RU" sz="4500" dirty="0" smtClean="0"/>
              <a:t>называются объединения, в состав которых входят один или несколько участников, являющихся нерезидентами. </a:t>
            </a:r>
            <a:endParaRPr lang="ru-RU" sz="3800" dirty="0" smtClean="0"/>
          </a:p>
          <a:p>
            <a:endParaRPr lang="ru-RU" dirty="0"/>
          </a:p>
        </p:txBody>
      </p:sp>
    </p:spTree>
  </p:cSld>
  <p:clrMapOvr>
    <a:masterClrMapping/>
  </p:clrMapOvr>
</p:sld>
</file>

<file path=ppt/slides/slide6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a:bodyPr>
          <a:lstStyle/>
          <a:p>
            <a:pPr algn="just">
              <a:buNone/>
            </a:pPr>
            <a:r>
              <a:rPr lang="ru-RU" b="1" i="1" dirty="0" smtClean="0"/>
              <a:t>		Основополагающими принципами международной финансовой отчетности являются следующие:</a:t>
            </a:r>
            <a:endParaRPr lang="ru-RU" dirty="0" smtClean="0"/>
          </a:p>
          <a:p>
            <a:pPr algn="just">
              <a:buNone/>
            </a:pPr>
            <a:r>
              <a:rPr lang="ru-RU" dirty="0" smtClean="0"/>
              <a:t>1) принцип выбора единицы учета (предприятие автономно и понимается как отдельная хозяйствующая единица);</a:t>
            </a:r>
          </a:p>
          <a:p>
            <a:pPr algn="just">
              <a:buNone/>
            </a:pPr>
            <a:r>
              <a:rPr lang="ru-RU" dirty="0" smtClean="0"/>
              <a:t>2) принцип периодичности — состоит в том, что отчетность классифицируется на годовую и промежуточную;</a:t>
            </a:r>
          </a:p>
          <a:p>
            <a:pPr algn="just">
              <a:buNone/>
            </a:pPr>
            <a:r>
              <a:rPr lang="ru-RU" dirty="0" smtClean="0"/>
              <a:t>3) принцип открытости — состоит в том, что в учетных регистрах раскрываются детали происхождения материальных ценностей в дополнение к основным требованиям;</a:t>
            </a:r>
          </a:p>
          <a:p>
            <a:pPr algn="just">
              <a:buNone/>
            </a:pPr>
            <a:r>
              <a:rPr lang="ru-RU" dirty="0" smtClean="0"/>
              <a:t>4) принцип целостности — состоит в том, что данные бухгалтерского учета представляют собой единую систему, позволяющую управлять имуществом, капиталом, обязательствами в процессе хозяйственной деятельности;</a:t>
            </a:r>
          </a:p>
          <a:p>
            <a:pPr algn="just">
              <a:buNone/>
            </a:pPr>
            <a:endParaRPr lang="ru-RU" sz="3600" dirty="0" smtClean="0"/>
          </a:p>
          <a:p>
            <a:pPr algn="just">
              <a:buNone/>
            </a:pPr>
            <a:endParaRPr lang="ru-RU" dirty="0" smtClean="0"/>
          </a:p>
          <a:p>
            <a:endParaRPr lang="ru-RU" dirty="0"/>
          </a:p>
        </p:txBody>
      </p:sp>
    </p:spTree>
  </p:cSld>
  <p:clrMapOvr>
    <a:masterClrMapping/>
  </p:clrMapOvr>
</p:sld>
</file>

<file path=ppt/slides/slide6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7384"/>
            <a:ext cx="8964488" cy="6858000"/>
          </a:xfrm>
        </p:spPr>
        <p:txBody>
          <a:bodyPr>
            <a:normAutofit/>
          </a:bodyPr>
          <a:lstStyle/>
          <a:p>
            <a:pPr algn="just">
              <a:buNone/>
            </a:pPr>
            <a:r>
              <a:rPr lang="ru-RU" sz="3200" dirty="0" smtClean="0"/>
              <a:t>5) принцип объективности (регистрации) — состоит в том, что все хозяйственные операции должны регистрироваться сплошным образом в оправдательных документах;</a:t>
            </a:r>
          </a:p>
          <a:p>
            <a:pPr algn="just">
              <a:buNone/>
            </a:pPr>
            <a:r>
              <a:rPr lang="ru-RU" sz="3200" dirty="0" smtClean="0"/>
              <a:t>6) принцип конфиденциальности — состоит в том, что внутренняя отчетность является коммерческой тайной;</a:t>
            </a:r>
          </a:p>
          <a:p>
            <a:pPr algn="just">
              <a:buNone/>
            </a:pPr>
            <a:r>
              <a:rPr lang="ru-RU" sz="3200" dirty="0" smtClean="0"/>
              <a:t>7) принцип экономичности бухгалтерской информации (принцип рациональности) — состоит в том, что затраты на получение информации не должны превышать экономический эффект от ее сбора</a:t>
            </a:r>
            <a:r>
              <a:rPr lang="ru-RU" dirty="0" smtClean="0"/>
              <a:t>.</a:t>
            </a:r>
          </a:p>
          <a:p>
            <a:pPr algn="just">
              <a:buNone/>
            </a:pPr>
            <a:endParaRPr lang="ru-RU" sz="3600" dirty="0" smtClean="0"/>
          </a:p>
          <a:p>
            <a:pPr algn="just">
              <a:buNone/>
            </a:pPr>
            <a:endParaRPr lang="ru-RU" dirty="0" smtClean="0"/>
          </a:p>
          <a:p>
            <a:endParaRPr lang="ru-RU" dirty="0"/>
          </a:p>
        </p:txBody>
      </p:sp>
    </p:spTree>
  </p:cSld>
  <p:clrMapOvr>
    <a:masterClrMapping/>
  </p:clrMapOvr>
</p:sld>
</file>

<file path=ppt/slides/slide6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just"/>
            <a:r>
              <a:rPr lang="ru-RU" b="1" dirty="0" smtClean="0"/>
              <a:t>2. Система международных стандартов учета и финансовой отчетности.</a:t>
            </a:r>
            <a:endParaRPr lang="ru-RU" dirty="0"/>
          </a:p>
        </p:txBody>
      </p:sp>
      <p:sp>
        <p:nvSpPr>
          <p:cNvPr id="3" name="Содержимое 2"/>
          <p:cNvSpPr>
            <a:spLocks noGrp="1"/>
          </p:cNvSpPr>
          <p:nvPr>
            <p:ph sz="quarter" idx="1"/>
          </p:nvPr>
        </p:nvSpPr>
        <p:spPr>
          <a:xfrm>
            <a:off x="0" y="1268760"/>
            <a:ext cx="8820472" cy="5589240"/>
          </a:xfrm>
        </p:spPr>
        <p:txBody>
          <a:bodyPr>
            <a:normAutofit/>
          </a:bodyPr>
          <a:lstStyle/>
          <a:p>
            <a:pPr algn="just">
              <a:buNone/>
            </a:pPr>
            <a:r>
              <a:rPr lang="ru-RU" i="1" dirty="0" smtClean="0"/>
              <a:t>		Международные стандарты финансовой отчетности </a:t>
            </a:r>
            <a:r>
              <a:rPr lang="ru-RU" dirty="0" smtClean="0"/>
              <a:t>(МСФО) — это свод определенных правил и общепринятых процедур</a:t>
            </a:r>
            <a:r>
              <a:rPr lang="ru-RU" i="1" dirty="0" smtClean="0"/>
              <a:t> </a:t>
            </a:r>
            <a:r>
              <a:rPr lang="ru-RU" dirty="0" smtClean="0"/>
              <a:t>бухгалтерского учета и отчетности, определяющих требования</a:t>
            </a:r>
            <a:r>
              <a:rPr lang="ru-RU" i="1" dirty="0" smtClean="0"/>
              <a:t> </a:t>
            </a:r>
            <a:r>
              <a:rPr lang="ru-RU" dirty="0" smtClean="0"/>
              <a:t>к признанию, оценке и раскрытию финансово-хозяйственных</a:t>
            </a:r>
            <a:r>
              <a:rPr lang="ru-RU" i="1" dirty="0" smtClean="0"/>
              <a:t> </a:t>
            </a:r>
            <a:r>
              <a:rPr lang="ru-RU" dirty="0" smtClean="0"/>
              <a:t>операций в бухгалтерской отчетности.</a:t>
            </a:r>
            <a:r>
              <a:rPr lang="ru-RU" i="1" dirty="0" smtClean="0"/>
              <a:t> </a:t>
            </a:r>
            <a:r>
              <a:rPr lang="ru-RU" dirty="0" smtClean="0"/>
              <a:t>МСФО представляют собой универсальную учетную систему,</a:t>
            </a:r>
            <a:r>
              <a:rPr lang="ru-RU" i="1" dirty="0" smtClean="0"/>
              <a:t> </a:t>
            </a:r>
            <a:r>
              <a:rPr lang="ru-RU" dirty="0" smtClean="0"/>
              <a:t>функционирующую на международном уровне.</a:t>
            </a:r>
          </a:p>
          <a:p>
            <a:pPr algn="just">
              <a:buNone/>
            </a:pPr>
            <a:r>
              <a:rPr lang="ru-RU" dirty="0" smtClean="0"/>
              <a:t>		В основе системы МСФО лежат сами международные стандарты и концептуальные основы составления отчетности.</a:t>
            </a:r>
          </a:p>
          <a:p>
            <a:pPr algn="just">
              <a:buNone/>
            </a:pPr>
            <a:r>
              <a:rPr lang="ru-RU" i="1" dirty="0" smtClean="0"/>
              <a:t>		Концепции бухгалтерского учета </a:t>
            </a:r>
            <a:r>
              <a:rPr lang="ru-RU" dirty="0" smtClean="0"/>
              <a:t>— это основные теоретические принципы ведения бухгалтерского учета и составления финансовой отчетности.</a:t>
            </a:r>
            <a:endParaRPr lang="ru-RU" dirty="0"/>
          </a:p>
        </p:txBody>
      </p:sp>
    </p:spTree>
  </p:cSld>
  <p:clrMapOvr>
    <a:masterClrMapping/>
  </p:clrMapOvr>
</p:sld>
</file>

<file path=ppt/slides/slide6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60648"/>
            <a:ext cx="8892480" cy="6597352"/>
          </a:xfrm>
        </p:spPr>
        <p:txBody>
          <a:bodyPr>
            <a:normAutofit/>
          </a:bodyPr>
          <a:lstStyle/>
          <a:p>
            <a:pPr algn="just">
              <a:buNone/>
            </a:pPr>
            <a:r>
              <a:rPr lang="ru-RU" sz="3200" dirty="0" smtClean="0"/>
              <a:t>	Концепции необходимы в силу следующих причин:</a:t>
            </a:r>
          </a:p>
          <a:p>
            <a:pPr algn="just"/>
            <a:r>
              <a:rPr lang="ru-RU" sz="3200" dirty="0" smtClean="0"/>
              <a:t> для разработки новых и пересмотра действующих стандартов;</a:t>
            </a:r>
          </a:p>
          <a:p>
            <a:pPr algn="just"/>
            <a:r>
              <a:rPr lang="ru-RU" sz="3200" dirty="0" smtClean="0"/>
              <a:t> выступают основой организации международного учета;</a:t>
            </a:r>
          </a:p>
          <a:p>
            <a:pPr algn="just"/>
            <a:r>
              <a:rPr lang="ru-RU" sz="3200" dirty="0" smtClean="0"/>
              <a:t> помогают разобраться в финансовой отчетности пользователям;</a:t>
            </a:r>
          </a:p>
          <a:p>
            <a:pPr algn="just"/>
            <a:r>
              <a:rPr lang="ru-RU" sz="3200" dirty="0" smtClean="0"/>
              <a:t> обеспечивают необходимой информацией специалистов бухгалтерии.</a:t>
            </a:r>
          </a:p>
          <a:p>
            <a:endParaRPr lang="ru-RU" dirty="0"/>
          </a:p>
        </p:txBody>
      </p:sp>
    </p:spTree>
  </p:cSld>
  <p:clrMapOvr>
    <a:masterClrMapping/>
  </p:clrMapOvr>
</p:sld>
</file>

<file path=ppt/slides/slide6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lnSpcReduction="10000"/>
          </a:bodyPr>
          <a:lstStyle/>
          <a:p>
            <a:pPr algn="just">
              <a:buNone/>
            </a:pPr>
            <a:r>
              <a:rPr lang="ru-RU" sz="3200" dirty="0" smtClean="0"/>
              <a:t>		Любая информация характеризуется определенными критериями. Информация, отраженная в отчетности, должна отвечать критерию качественности — она должна быть понятной для пользователей, имеющих определенную подготовку, уместной, должна отвечать интересам пользователей, позволять им принимать решения. Информация должна быть существенной. Критерий существенности характеризуется тем, что отсутствие или искажение информации может повлиять на принятие определенного решения. </a:t>
            </a:r>
            <a:endParaRPr lang="ru-RU" dirty="0"/>
          </a:p>
        </p:txBody>
      </p:sp>
    </p:spTree>
  </p:cSld>
  <p:clrMapOvr>
    <a:masterClrMapping/>
  </p:clrMapOvr>
</p:sld>
</file>

<file path=ppt/slides/slide6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a:bodyPr>
          <a:lstStyle/>
          <a:p>
            <a:pPr algn="just">
              <a:buNone/>
            </a:pPr>
            <a:r>
              <a:rPr lang="ru-RU" sz="3200" dirty="0" smtClean="0"/>
              <a:t>		Преобладание сути над формой, т.е. информация, необходимая пользователю, должна быть отражена в любой форме (рисунок, схема, диаграмма, текст). Основным критерием информации является ее надежность, т.е. информация является надежной тогда, когда в ней нет существенных ошибок и искажений. Информация уместна, если отвечает следующим критериям: носит прогнозный характер; подтверждает прогнозы.</a:t>
            </a:r>
            <a:endParaRPr lang="ru-RU" sz="3200" dirty="0"/>
          </a:p>
        </p:txBody>
      </p:sp>
    </p:spTree>
  </p:cSld>
  <p:clrMapOvr>
    <a:masterClrMapping/>
  </p:clrMapOvr>
</p:sld>
</file>

<file path=ppt/slides/slide6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676456" cy="6858000"/>
          </a:xfrm>
        </p:spPr>
        <p:txBody>
          <a:bodyPr>
            <a:normAutofit fontScale="92500" lnSpcReduction="20000"/>
          </a:bodyPr>
          <a:lstStyle/>
          <a:p>
            <a:pPr algn="just">
              <a:buNone/>
            </a:pPr>
            <a:r>
              <a:rPr lang="ru-RU" sz="3200" i="1" dirty="0" smtClean="0"/>
              <a:t>		Международные стандарты имеют ряд преимуществ переднациональными стандартами, </a:t>
            </a:r>
            <a:r>
              <a:rPr lang="ru-RU" sz="3200" dirty="0" smtClean="0"/>
              <a:t>которые заключаются в следующем:</a:t>
            </a:r>
          </a:p>
          <a:p>
            <a:pPr algn="just"/>
            <a:r>
              <a:rPr lang="ru-RU" sz="3200" dirty="0" smtClean="0"/>
              <a:t> лучше обобщают практический опыт;</a:t>
            </a:r>
          </a:p>
          <a:p>
            <a:pPr algn="just"/>
            <a:r>
              <a:rPr lang="ru-RU" sz="3200" dirty="0" smtClean="0"/>
              <a:t> не привязаны к особенностям регулирования бухгалтерского учета в отдельных странах;</a:t>
            </a:r>
          </a:p>
          <a:p>
            <a:pPr algn="just"/>
            <a:r>
              <a:rPr lang="ru-RU" sz="3200" dirty="0" smtClean="0"/>
              <a:t> обеспечивают сопоставимость информации между компаниями в мировом масштабе и являются доступными для пользователей;</a:t>
            </a:r>
          </a:p>
          <a:p>
            <a:pPr algn="just"/>
            <a:r>
              <a:rPr lang="ru-RU" sz="3200" dirty="0" smtClean="0"/>
              <a:t> позволяют значительно сократить расходы на подготовку консолидированной (сводной) отчетности;</a:t>
            </a:r>
          </a:p>
          <a:p>
            <a:pPr algn="just"/>
            <a:r>
              <a:rPr lang="ru-RU" sz="3200" dirty="0" smtClean="0"/>
              <a:t> доступны и просты в восприятии для пользователей;</a:t>
            </a:r>
          </a:p>
          <a:p>
            <a:pPr algn="just"/>
            <a:r>
              <a:rPr lang="ru-RU" sz="3200" dirty="0" smtClean="0"/>
              <a:t> постоянно совершенствуются.</a:t>
            </a:r>
            <a:endParaRPr lang="ru-RU" sz="3200" dirty="0"/>
          </a:p>
        </p:txBody>
      </p:sp>
    </p:spTree>
  </p:cSld>
  <p:clrMapOvr>
    <a:masterClrMapping/>
  </p:clrMapOvr>
</p:sld>
</file>

<file path=ppt/slides/slide6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fontScale="92500"/>
          </a:bodyPr>
          <a:lstStyle/>
          <a:p>
            <a:pPr algn="just">
              <a:buNone/>
            </a:pPr>
            <a:r>
              <a:rPr lang="ru-RU" sz="2800" i="1" dirty="0" smtClean="0"/>
              <a:t>		Вместе с тем система МСФО имеет недостатки:</a:t>
            </a:r>
            <a:endParaRPr lang="ru-RU" sz="2800" dirty="0" smtClean="0"/>
          </a:p>
          <a:p>
            <a:pPr algn="just"/>
            <a:r>
              <a:rPr lang="ru-RU" sz="2800" dirty="0" smtClean="0"/>
              <a:t>стандарты носят обобщенный характер и предусматривают многообразие методов учета;</a:t>
            </a:r>
          </a:p>
          <a:p>
            <a:pPr algn="just"/>
            <a:r>
              <a:rPr lang="ru-RU" sz="2800" dirty="0" smtClean="0"/>
              <a:t>отсутствуют подробные указания по применению отдельных методик (нет методических рекомендаций);</a:t>
            </a:r>
          </a:p>
          <a:p>
            <a:pPr algn="just"/>
            <a:r>
              <a:rPr lang="ru-RU" sz="2800" dirty="0" smtClean="0"/>
              <a:t>ориентированы на развитую рыночную экономику;</a:t>
            </a:r>
          </a:p>
          <a:p>
            <a:pPr algn="just"/>
            <a:r>
              <a:rPr lang="ru-RU" sz="2800" dirty="0" smtClean="0"/>
              <a:t>носят рекомендательный характер.</a:t>
            </a:r>
          </a:p>
          <a:p>
            <a:pPr algn="just">
              <a:buNone/>
            </a:pPr>
            <a:r>
              <a:rPr lang="ru-RU" sz="2800" dirty="0" smtClean="0"/>
              <a:t>		Каждый стандарт состоит из следующих элементов: номер стандарта, его название, цели, сфера применения, порядок учета, основные определения, раскрытие информации, дата вступления в силу. Сфера применения стандарта определяет объекты учета, а в некоторых случаях и круг охватываемых компаний. </a:t>
            </a:r>
            <a:endParaRPr lang="ru-RU" sz="3200" dirty="0"/>
          </a:p>
        </p:txBody>
      </p:sp>
    </p:spTree>
  </p:cSld>
  <p:clrMapOvr>
    <a:masterClrMapping/>
  </p:clrMapOvr>
</p:sld>
</file>

<file path=ppt/slides/slide6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a:bodyPr>
          <a:lstStyle/>
          <a:p>
            <a:pPr algn="just">
              <a:buNone/>
            </a:pPr>
            <a:r>
              <a:rPr lang="ru-RU" sz="2800" i="1" dirty="0" smtClean="0"/>
              <a:t>		</a:t>
            </a:r>
            <a:r>
              <a:rPr lang="ru-RU" sz="3600" dirty="0" smtClean="0"/>
              <a:t>В разделе «Порядок учета» излагаются конкретные условия  признания и оценки объектов учета, основные правила учета и рекомендации по их использованию.</a:t>
            </a:r>
          </a:p>
          <a:p>
            <a:pPr algn="just">
              <a:buNone/>
            </a:pPr>
            <a:r>
              <a:rPr lang="ru-RU" sz="3600" dirty="0" smtClean="0"/>
              <a:t>		В разделе «Раскрытие информации» определяется состав информации, подлежащей раскрытию в финансовой отчетности по соответствующему стандарту.</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lnSpcReduction="10000"/>
          </a:bodyPr>
          <a:lstStyle/>
          <a:p>
            <a:pPr algn="just">
              <a:buNone/>
            </a:pPr>
            <a:r>
              <a:rPr lang="ru-RU" i="1" dirty="0" smtClean="0"/>
              <a:t>		</a:t>
            </a:r>
            <a:r>
              <a:rPr lang="ru-RU" sz="2800" i="1" dirty="0" smtClean="0"/>
              <a:t>По типу организационно-правовой структуры хозяйственные объединения</a:t>
            </a:r>
            <a:r>
              <a:rPr lang="ru-RU" sz="2800" dirty="0" smtClean="0"/>
              <a:t> создаются в форме товариществ, кооперативов и акционерных обществ (полных, смешанных, закрытых и открытых), обществ с ограниченной ответственностью, а также финансово-промышленных групп и холдинговых компаний. По форме организации управления объединения могут быть основаны на принципах  доверительного управления (траст), организации холдинговой компании или равноправного участия собственников капитала в управлении. Доверительное управление осуществляется одним или группой доверенных лиц, являющихся профессиональными менеджерами и, как правило, работающих в объединении по найму (контракту).</a:t>
            </a:r>
            <a:endParaRPr lang="ru-RU" sz="28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chor="ctr">
            <a:normAutofit lnSpcReduction="10000"/>
          </a:bodyPr>
          <a:lstStyle/>
          <a:p>
            <a:pPr algn="just">
              <a:buNone/>
            </a:pPr>
            <a:r>
              <a:rPr lang="ru-RU" dirty="0" smtClean="0"/>
              <a:t>		</a:t>
            </a:r>
            <a:r>
              <a:rPr lang="ru-RU" sz="3000" dirty="0" smtClean="0"/>
              <a:t>В этом случае функции собственности и управления разделяются. Управление, основанное на принципах организации холдинга, осуществляется холдинговыми компаниями — держателями контрольных пакетов акций (паев, долей) или выборными лицами из числа участников, чьи полномочия определяются учредительными документами объединения. Предприятия, входящие в состав объединения, в ряде случаев могут сохранять полную самостоятельность и права юридического лица и отвечать по обязательствам объединения только переданным объединению имуществом. </a:t>
            </a:r>
            <a:endParaRPr lang="ru-RU" dirty="0" smtClean="0"/>
          </a:p>
          <a:p>
            <a:endParaRPr lang="ru-RU"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9144000" cy="6858000"/>
          </a:xfrm>
        </p:spPr>
        <p:txBody>
          <a:bodyPr>
            <a:normAutofit fontScale="85000" lnSpcReduction="10000"/>
          </a:bodyPr>
          <a:lstStyle/>
          <a:p>
            <a:pPr algn="just">
              <a:buNone/>
            </a:pPr>
            <a:r>
              <a:rPr lang="ru-RU" dirty="0" smtClean="0"/>
              <a:t>		</a:t>
            </a:r>
            <a:r>
              <a:rPr lang="ru-RU" sz="3300" dirty="0" smtClean="0"/>
              <a:t>Объединение в соответствии с действующим законодательством ведет бухгалтерский и статистический учет и составляет отчетность. </a:t>
            </a:r>
            <a:br>
              <a:rPr lang="ru-RU" sz="3300" dirty="0" smtClean="0"/>
            </a:br>
            <a:r>
              <a:rPr lang="ru-RU" sz="3300" dirty="0" smtClean="0"/>
              <a:t>Объединение публикует данные о своей деятельности, сводные отчеты и балансы в порядке, установленном законом. Информация, содержащая коммерческую тайну, не сообщается и не публикуется. Государственные органы, имеющие право осуществлять в пределах своей компетенции проверку деятельности объединения, обязаны сообщать ему результаты проверок. Должностные лица объединения, допустившие нарушения законодательства о</a:t>
            </a:r>
            <a:r>
              <a:rPr lang="ru-RU" sz="3300" i="1" dirty="0" smtClean="0"/>
              <a:t> </a:t>
            </a:r>
            <a:r>
              <a:rPr lang="ru-RU" sz="3300" dirty="0" smtClean="0"/>
              <a:t>порядке представления государственной статистической отчетности, привлекаются к ответственности.</a:t>
            </a:r>
            <a:endParaRPr lang="ru-RU" dirty="0" smtClean="0"/>
          </a:p>
          <a:p>
            <a:pPr>
              <a:buNone/>
            </a:pPr>
            <a:endParaRPr lang="ru-RU" dirty="0" smtClean="0"/>
          </a:p>
          <a:p>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a:bodyPr>
          <a:lstStyle/>
          <a:p>
            <a:pPr algn="just">
              <a:buNone/>
            </a:pPr>
            <a:r>
              <a:rPr lang="ru-RU" dirty="0" smtClean="0"/>
              <a:t>		</a:t>
            </a:r>
            <a:r>
              <a:rPr lang="ru-RU" b="1" i="1" dirty="0" smtClean="0"/>
              <a:t>Хозяйственные товарищества</a:t>
            </a:r>
            <a:r>
              <a:rPr lang="ru-RU" i="1" dirty="0" smtClean="0"/>
              <a:t> </a:t>
            </a:r>
            <a:r>
              <a:rPr lang="ru-RU" dirty="0" smtClean="0"/>
              <a:t>создаются в форме полного товарищества или товарищества на вере (коммандитного товарищества). </a:t>
            </a:r>
            <a:r>
              <a:rPr lang="ru-RU" i="1" dirty="0" smtClean="0"/>
              <a:t>Полным товариществом </a:t>
            </a:r>
            <a:r>
              <a:rPr lang="ru-RU" dirty="0" smtClean="0"/>
              <a:t>признается объединение двух и более предпринимателей (участников). Создаваемая ими фирма (путем объединения капитала и заключения договора) предусматривает осуществление совместной предпринимательской деятельности и полную (неограниченную) имущественную ответственность участников по обязательствам товарищества. Представительство и действия от  имени полного товарищества любого из его участников признается деятельностью самого товарищества, если иное не предусмотрено учредительными документами товарищества. Изменение состава, участников товарищества влечет за собой прекращение его деятельности. </a:t>
            </a:r>
          </a:p>
          <a:p>
            <a:pPr>
              <a:buNone/>
            </a:pPr>
            <a:endParaRPr lang="ru-RU" dirty="0" smtClean="0"/>
          </a:p>
          <a:p>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lnSpcReduction="10000"/>
          </a:bodyPr>
          <a:lstStyle/>
          <a:p>
            <a:pPr algn="just">
              <a:buNone/>
            </a:pPr>
            <a:r>
              <a:rPr lang="ru-RU" dirty="0" smtClean="0"/>
              <a:t>		</a:t>
            </a:r>
            <a:r>
              <a:rPr lang="ru-RU" sz="3200" i="1" dirty="0" smtClean="0"/>
              <a:t>Товариществом на вере (коммандитным, или смешанным товариществом) </a:t>
            </a:r>
            <a:r>
              <a:rPr lang="ru-RU" sz="3200" dirty="0" smtClean="0"/>
              <a:t>признается объединение, в котором один или несколько его действительных членов несут полную (неограниченную) ответственность по обязательствам товарищества всем принадлежащим  им имуществом, а остальные члены-вкладчики несут ответственность, связанную с деятельностью товарищества, в пределах при надлежащей им доли капитала товарищества, включая неоплаченную ими часть своего вклада.</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476672"/>
            <a:ext cx="8229600" cy="5976664"/>
          </a:xfrm>
        </p:spPr>
        <p:txBody>
          <a:bodyPr>
            <a:noAutofit/>
          </a:bodyPr>
          <a:lstStyle/>
          <a:p>
            <a:pPr algn="just">
              <a:buNone/>
            </a:pPr>
            <a:r>
              <a:rPr lang="ru-RU" sz="2800" dirty="0">
                <a:latin typeface="Times New Roman" pitchFamily="18" charset="0"/>
                <a:cs typeface="Times New Roman" pitchFamily="18" charset="0"/>
              </a:rPr>
              <a:t>Основным законодательным актом, регулирующим бухгалтерский учет, является принятый 06 декабря 2011 г. Федеральный закон «О бухгалтерском учете». К этой же группе документов относятся федеральные законы «Об акционерных обществах», «Об обществах с ограниченной ответственностью», «О государственных и муниципальных унитарных предприятиях», и др., в которых законодательно закреплены отдельные особенности ведения бухгалтерского учета в зависимости от организационно-правовых форм юридического лица.</a:t>
            </a:r>
          </a:p>
          <a:p>
            <a:pPr algn="just">
              <a:buNone/>
            </a:pPr>
            <a:endParaRPr lang="ru-RU" sz="2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chor="ctr">
            <a:normAutofit/>
          </a:bodyPr>
          <a:lstStyle/>
          <a:p>
            <a:pPr algn="just">
              <a:buNone/>
            </a:pPr>
            <a:r>
              <a:rPr lang="ru-RU" dirty="0" smtClean="0"/>
              <a:t>		</a:t>
            </a:r>
            <a:r>
              <a:rPr lang="ru-RU" sz="3200" dirty="0" smtClean="0"/>
              <a:t>Товарищество на вере, как и полное товарищество, может быть создано: </a:t>
            </a:r>
          </a:p>
          <a:p>
            <a:pPr algn="just"/>
            <a:r>
              <a:rPr lang="ru-RU" sz="3200" dirty="0" smtClean="0"/>
              <a:t> без учреждения нового юридического лица (в таком случае вклады участников товарищества отражаются на балансе одного  из действительных членов товарищества); </a:t>
            </a:r>
          </a:p>
          <a:p>
            <a:pPr algn="just"/>
            <a:r>
              <a:rPr lang="ru-RU" sz="3200" dirty="0" smtClean="0"/>
              <a:t>с учреждением нового юридического лица и с обособленным имуществом (вклады участников при этом отражаются на </a:t>
            </a:r>
            <a:br>
              <a:rPr lang="ru-RU" sz="3200" dirty="0" smtClean="0"/>
            </a:br>
            <a:r>
              <a:rPr lang="ru-RU" sz="3200" dirty="0" smtClean="0"/>
              <a:t>балансе товарищества). </a:t>
            </a:r>
          </a:p>
          <a:p>
            <a:pPr>
              <a:buNone/>
            </a:pPr>
            <a:endParaRPr lang="ru-RU"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fontScale="92500"/>
          </a:bodyPr>
          <a:lstStyle/>
          <a:p>
            <a:pPr algn="just">
              <a:buNone/>
            </a:pPr>
            <a:r>
              <a:rPr lang="ru-RU" dirty="0" smtClean="0"/>
              <a:t>		</a:t>
            </a:r>
            <a:r>
              <a:rPr lang="ru-RU" sz="3000" dirty="0" smtClean="0"/>
              <a:t>Представительство и действия от имени полного или смешанного товарищества любого из действительных его членов признаются деятельностью самого товарищества, если учредительными документами товарищества не предусмотрено иное. Собственное </a:t>
            </a:r>
            <a:br>
              <a:rPr lang="ru-RU" sz="3000" dirty="0" smtClean="0"/>
            </a:br>
            <a:r>
              <a:rPr lang="ru-RU" sz="3000" dirty="0" smtClean="0"/>
              <a:t>наименование товарищества должно включать слова «полное товарищество» </a:t>
            </a:r>
            <a:br>
              <a:rPr lang="ru-RU" sz="3000" dirty="0" smtClean="0"/>
            </a:br>
            <a:r>
              <a:rPr lang="ru-RU" sz="3000" dirty="0" smtClean="0"/>
              <a:t> или «товарищество на вере». В нем указывается один или несколько действительных членов товарищества. В случае  если в наименовании полного товарищества указаны не все его участники, оно должно содержать слова «и компания» или иные слова, </a:t>
            </a:r>
            <a:br>
              <a:rPr lang="ru-RU" sz="3000" dirty="0" smtClean="0"/>
            </a:br>
            <a:r>
              <a:rPr lang="ru-RU" sz="3000" dirty="0" smtClean="0"/>
              <a:t>указывающие на наличие других участников. </a:t>
            </a:r>
            <a:endParaRPr lang="ru-RU" dirty="0" smtClean="0"/>
          </a:p>
          <a:p>
            <a:pPr>
              <a:buNone/>
            </a:pPr>
            <a:endParaRPr lang="ru-RU"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fontScale="92500"/>
          </a:bodyPr>
          <a:lstStyle/>
          <a:p>
            <a:pPr algn="just">
              <a:buNone/>
            </a:pPr>
            <a:r>
              <a:rPr lang="ru-RU" dirty="0" smtClean="0"/>
              <a:t>		</a:t>
            </a:r>
            <a:r>
              <a:rPr lang="ru-RU" sz="2800" dirty="0" smtClean="0"/>
              <a:t>Для образования фирмы в виде товарищества достаточно двух учредителей. При этом один из них может быть директором, другой – главным бухгалтером с правом подписи. Для регистрации товарищества нужны протокол учредительного собрания и учредительный договор. В протоколе фиксируется согласие между сторонами о создании фирмы, определяется вид деятельности, название фирмы, устанавливается ее адрес. В учредительном договоре</a:t>
            </a:r>
            <a:r>
              <a:rPr lang="ru-RU" sz="2800" b="1" dirty="0" smtClean="0"/>
              <a:t> </a:t>
            </a:r>
            <a:r>
              <a:rPr lang="ru-RU" sz="2800" dirty="0" smtClean="0"/>
              <a:t>определяются взносы сторон в уставный капитал фирмы, распределение дохода и степень ответственности договаривающихся сторон. На основе протокола и учредительного договора составляются устав по стандартному образцу, единому для всех форм и видов фирм (предприятий) и предпринимательства.</a:t>
            </a:r>
            <a:endParaRPr lang="ru-RU" dirty="0" smtClean="0"/>
          </a:p>
          <a:p>
            <a:pPr>
              <a:buNone/>
            </a:pPr>
            <a:endParaRPr lang="ru-RU" dirty="0" smtClean="0"/>
          </a:p>
          <a:p>
            <a:pPr>
              <a:buNone/>
            </a:pPr>
            <a:endParaRPr lang="ru-RU"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fontScale="47500" lnSpcReduction="20000"/>
          </a:bodyPr>
          <a:lstStyle/>
          <a:p>
            <a:pPr algn="just">
              <a:buNone/>
            </a:pPr>
            <a:r>
              <a:rPr lang="ru-RU" dirty="0" smtClean="0"/>
              <a:t>		</a:t>
            </a:r>
            <a:r>
              <a:rPr lang="ru-RU" sz="5900" dirty="0" smtClean="0"/>
              <a:t>Фирмы, образованные на основе </a:t>
            </a:r>
            <a:r>
              <a:rPr lang="ru-RU" sz="5900" b="1" i="1" dirty="0" smtClean="0"/>
              <a:t>общества с ограниченной ответственностью</a:t>
            </a:r>
            <a:r>
              <a:rPr lang="ru-RU" sz="5900" i="1" dirty="0" smtClean="0"/>
              <a:t>, — </a:t>
            </a:r>
            <a:r>
              <a:rPr lang="ru-RU" sz="5900" dirty="0" smtClean="0"/>
              <a:t>это производственные и иные коммерческие организации, созданные по соглашению юридическими лицами и гражданами путем объединения их вкладов в целях осуществления хозяйственной деятельности и получения дохода. Такие общества являются юридическими лицами. Согласно российскому законодательству, число участников общества с ограниченной ответственностью не должно превышать предела (допустим, 50 участников), установленного для подобного общества. В противном случае в течение года оно</a:t>
            </a:r>
            <a:r>
              <a:rPr lang="ru-RU" sz="5900" i="1" dirty="0" smtClean="0"/>
              <a:t> </a:t>
            </a:r>
            <a:r>
              <a:rPr lang="ru-RU" sz="5900" dirty="0" smtClean="0"/>
              <a:t>подлежит преобразованию в акционерное общество. Помимо того, общество не может иметь в качестве единственного участника другое хозяйственное общество, состоящее из одного лица. </a:t>
            </a:r>
            <a:endParaRPr lang="ru-RU" sz="2500" dirty="0" smtClean="0"/>
          </a:p>
          <a:p>
            <a:pPr>
              <a:buNone/>
            </a:pPr>
            <a:endParaRPr lang="ru-RU" dirty="0" smtClean="0"/>
          </a:p>
          <a:p>
            <a:pPr>
              <a:buNone/>
            </a:pPr>
            <a:endParaRPr lang="ru-RU" dirty="0" smtClean="0"/>
          </a:p>
          <a:p>
            <a:pPr>
              <a:buNone/>
            </a:pPr>
            <a:endParaRPr lang="ru-RU"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chor="ctr">
            <a:normAutofit fontScale="25000" lnSpcReduction="20000"/>
          </a:bodyPr>
          <a:lstStyle/>
          <a:p>
            <a:pPr algn="just">
              <a:buNone/>
            </a:pPr>
            <a:r>
              <a:rPr lang="ru-RU" dirty="0" smtClean="0"/>
              <a:t>		</a:t>
            </a:r>
            <a:r>
              <a:rPr lang="ru-RU" sz="9600" dirty="0" smtClean="0"/>
              <a:t>Участники общества с</a:t>
            </a:r>
            <a:r>
              <a:rPr lang="ru-RU" sz="9600" i="1" dirty="0" smtClean="0"/>
              <a:t> </a:t>
            </a:r>
            <a:r>
              <a:rPr lang="ru-RU" sz="9600" dirty="0" smtClean="0"/>
              <a:t>ограниченной ответственностью несут материальную ответственность в пределах их вкладов. Каждое общество имеет фирменное наименование, в котором указывается вид и предмет его деятельности. Общества могут от своего имени заключать договоры, приобретать имущественные и личные неимущественные права и нести обязанности, быть истцами и ответчиками в арбитраже, суде, третейском суде. Общество может состоять из двух и более участников. В их числе могут быть предприятия, учреждения, организации, государственные органы, а также граждане. Общество может создавать филиалы, действующие в качестве его обособленных подразделений, и открывать представительства на территории России. При этом филиалы и представительства не пользуются статусом юридического лица. В то же время общество может иметь дочерние и зависимые от него хозяйственные структуры с правами юридического лица.</a:t>
            </a:r>
            <a:endParaRPr lang="ru-RU" sz="7200" dirty="0" smtClean="0"/>
          </a:p>
          <a:p>
            <a:pPr>
              <a:buNone/>
            </a:pPr>
            <a:endParaRPr lang="ru-RU" sz="2500" dirty="0" smtClean="0"/>
          </a:p>
          <a:p>
            <a:pPr>
              <a:buNone/>
            </a:pPr>
            <a:endParaRPr lang="ru-RU" dirty="0" smtClean="0"/>
          </a:p>
          <a:p>
            <a:pPr>
              <a:buNone/>
            </a:pPr>
            <a:endParaRPr lang="ru-RU" dirty="0" smtClean="0"/>
          </a:p>
          <a:p>
            <a:pPr>
              <a:buNone/>
            </a:pPr>
            <a:endParaRPr lang="ru-RU"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chor="ctr">
            <a:normAutofit fontScale="47500" lnSpcReduction="20000"/>
          </a:bodyPr>
          <a:lstStyle/>
          <a:p>
            <a:pPr algn="just">
              <a:buNone/>
            </a:pPr>
            <a:r>
              <a:rPr lang="ru-RU" dirty="0" smtClean="0"/>
              <a:t>		</a:t>
            </a:r>
            <a:r>
              <a:rPr lang="ru-RU" sz="7200" dirty="0" smtClean="0"/>
              <a:t>Высшим органом общества является общее собрание. Члены общества могут участвовать в управлении в порядке, определяемом учредительными документами, получать часть прибыли (дивиденды) от деятельности общества, а также информация об этой деятельности. Участники общества обязаны вносить вклады в порядке, </a:t>
            </a:r>
            <a:br>
              <a:rPr lang="ru-RU" sz="7200" dirty="0" smtClean="0"/>
            </a:br>
            <a:r>
              <a:rPr lang="ru-RU" sz="7200" dirty="0" smtClean="0"/>
              <a:t>размере и способами, предусмотренными учредительными документами. </a:t>
            </a:r>
          </a:p>
          <a:p>
            <a:pPr algn="just">
              <a:buNone/>
            </a:pPr>
            <a:endParaRPr lang="ru-RU" sz="7200" dirty="0" smtClean="0"/>
          </a:p>
          <a:p>
            <a:pPr>
              <a:buNone/>
            </a:pPr>
            <a:endParaRPr lang="ru-RU" sz="2500" dirty="0" smtClean="0"/>
          </a:p>
          <a:p>
            <a:pPr>
              <a:buNone/>
            </a:pPr>
            <a:endParaRPr lang="ru-RU" dirty="0" smtClean="0"/>
          </a:p>
          <a:p>
            <a:pPr>
              <a:buNone/>
            </a:pPr>
            <a:endParaRPr lang="ru-RU" dirty="0" smtClean="0"/>
          </a:p>
          <a:p>
            <a:pPr>
              <a:buNone/>
            </a:pPr>
            <a:endParaRPr lang="ru-RU"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88640"/>
            <a:ext cx="8892480" cy="6669360"/>
          </a:xfrm>
        </p:spPr>
        <p:txBody>
          <a:bodyPr>
            <a:normAutofit fontScale="62500" lnSpcReduction="20000"/>
          </a:bodyPr>
          <a:lstStyle/>
          <a:p>
            <a:pPr algn="just">
              <a:buNone/>
            </a:pPr>
            <a:r>
              <a:rPr lang="ru-RU" dirty="0" smtClean="0"/>
              <a:t>		</a:t>
            </a:r>
            <a:r>
              <a:rPr lang="ru-RU" sz="4600" b="1" i="1" dirty="0" smtClean="0"/>
              <a:t>Акционерное общество</a:t>
            </a:r>
            <a:r>
              <a:rPr lang="ru-RU" sz="4600" i="1" dirty="0" smtClean="0"/>
              <a:t> </a:t>
            </a:r>
            <a:r>
              <a:rPr lang="ru-RU" sz="4600" dirty="0" smtClean="0"/>
              <a:t>(АО) </a:t>
            </a:r>
            <a:r>
              <a:rPr lang="ru-RU" sz="4600" i="1" dirty="0" smtClean="0"/>
              <a:t>представляет собой форму объединения </a:t>
            </a:r>
            <a:br>
              <a:rPr lang="ru-RU" sz="4600" i="1" dirty="0" smtClean="0"/>
            </a:br>
            <a:r>
              <a:rPr lang="ru-RU" sz="4600" i="1" dirty="0" smtClean="0"/>
              <a:t>средств производства и капитала за счет выпуска, размещения и продажи акций. </a:t>
            </a:r>
            <a:r>
              <a:rPr lang="ru-RU" sz="4600" dirty="0" smtClean="0"/>
              <a:t>Различие между артелью, товариществом, обществом ограниченной ответственностью, с одной стороны, и акционерным обществом — с другой, состоит главным образом в том, что в </a:t>
            </a:r>
            <a:r>
              <a:rPr lang="ru-RU" sz="4600" dirty="0" err="1" smtClean="0"/>
              <a:t>превом</a:t>
            </a:r>
            <a:r>
              <a:rPr lang="ru-RU" sz="4600" dirty="0" smtClean="0"/>
              <a:t>  случае объединяются люди (предприниматели) со своим имуществом для совместной работы, а во втором — объединяется прежде всего, капитал для его совместного использования. В том и другом случае  участники объединения несут ответственность за результаты его деятельности, прежде всего, своими вкладами. </a:t>
            </a:r>
            <a:endParaRPr lang="ru-RU" sz="4000" dirty="0" smtClean="0"/>
          </a:p>
          <a:p>
            <a:pPr algn="just">
              <a:buNone/>
            </a:pPr>
            <a:endParaRPr lang="ru-RU" sz="7200" dirty="0" smtClean="0"/>
          </a:p>
          <a:p>
            <a:pPr algn="just">
              <a:buNone/>
            </a:pPr>
            <a:endParaRPr lang="ru-RU" sz="7200" dirty="0" smtClean="0"/>
          </a:p>
          <a:p>
            <a:pPr>
              <a:buNone/>
            </a:pPr>
            <a:endParaRPr lang="ru-RU" sz="2500" dirty="0" smtClean="0"/>
          </a:p>
          <a:p>
            <a:pPr>
              <a:buNone/>
            </a:pPr>
            <a:endParaRPr lang="ru-RU" dirty="0" smtClean="0"/>
          </a:p>
          <a:p>
            <a:pPr>
              <a:buNone/>
            </a:pPr>
            <a:endParaRPr lang="ru-RU" dirty="0" smtClean="0"/>
          </a:p>
          <a:p>
            <a:pPr>
              <a:buNone/>
            </a:pPr>
            <a:endParaRPr lang="ru-RU"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fontScale="55000" lnSpcReduction="20000"/>
          </a:bodyPr>
          <a:lstStyle/>
          <a:p>
            <a:pPr algn="just">
              <a:buNone/>
            </a:pPr>
            <a:r>
              <a:rPr lang="ru-RU" sz="2900" dirty="0" smtClean="0"/>
              <a:t>		</a:t>
            </a:r>
            <a:r>
              <a:rPr lang="ru-RU" sz="4500" dirty="0" smtClean="0"/>
              <a:t/>
            </a:r>
            <a:br>
              <a:rPr lang="ru-RU" sz="4500" dirty="0" smtClean="0"/>
            </a:br>
            <a:r>
              <a:rPr lang="ru-RU" sz="4500" dirty="0" smtClean="0"/>
              <a:t>	Акционерное общество создается на основе добровольного соглашения юридических и физических лиц (в том числе иностранных), которые объединяют свой капитал, представленных в форме установленного ими количества ценных бумаг (акций), предназначенных для продажи. Пуская в коммерческий оборот акции, их владельцы ставят целью извлечение прибыли. Акционерное общество:</a:t>
            </a:r>
          </a:p>
          <a:p>
            <a:pPr algn="just"/>
            <a:r>
              <a:rPr lang="ru-RU" sz="4500" dirty="0" smtClean="0"/>
              <a:t> является юридическим лицом; </a:t>
            </a:r>
          </a:p>
          <a:p>
            <a:pPr algn="just"/>
            <a:r>
              <a:rPr lang="ru-RU" sz="4500" dirty="0" smtClean="0"/>
              <a:t>несет имущественную ответственность перед государством и кредиторами; </a:t>
            </a:r>
          </a:p>
          <a:p>
            <a:pPr algn="just"/>
            <a:r>
              <a:rPr lang="ru-RU" sz="4500" dirty="0" smtClean="0"/>
              <a:t>располагает имуществом, полностью обособленным от имущества  отдельных лиц, в том числе от акционеров; </a:t>
            </a:r>
          </a:p>
          <a:p>
            <a:pPr algn="just"/>
            <a:r>
              <a:rPr lang="ru-RU" sz="4500" dirty="0" smtClean="0"/>
              <a:t>владеет и управляет наличным акционерным капиталом, разбитым на части;</a:t>
            </a:r>
          </a:p>
          <a:p>
            <a:pPr algn="just"/>
            <a:r>
              <a:rPr lang="ru-RU" sz="4500" dirty="0" smtClean="0"/>
              <a:t>извлекает прибыль за счет коммерческого оборота акционерного капитала. </a:t>
            </a:r>
          </a:p>
          <a:p>
            <a:pPr algn="just">
              <a:buNone/>
            </a:pPr>
            <a:endParaRPr lang="ru-RU" sz="4000" dirty="0" smtClean="0"/>
          </a:p>
          <a:p>
            <a:pPr algn="just">
              <a:buNone/>
            </a:pPr>
            <a:endParaRPr lang="ru-RU" sz="7200" dirty="0" smtClean="0"/>
          </a:p>
          <a:p>
            <a:pPr algn="just">
              <a:buNone/>
            </a:pPr>
            <a:endParaRPr lang="ru-RU" sz="7200" dirty="0" smtClean="0"/>
          </a:p>
          <a:p>
            <a:pPr>
              <a:buNone/>
            </a:pPr>
            <a:endParaRPr lang="ru-RU" sz="2500" dirty="0" smtClean="0"/>
          </a:p>
          <a:p>
            <a:pPr>
              <a:buNone/>
            </a:pPr>
            <a:endParaRPr lang="ru-RU" dirty="0" smtClean="0"/>
          </a:p>
          <a:p>
            <a:pPr>
              <a:buNone/>
            </a:pPr>
            <a:endParaRPr lang="ru-RU" dirty="0" smtClean="0"/>
          </a:p>
          <a:p>
            <a:pPr>
              <a:buNone/>
            </a:pPr>
            <a:endParaRPr lang="ru-RU"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676456" cy="6858000"/>
          </a:xfrm>
        </p:spPr>
        <p:txBody>
          <a:bodyPr anchor="ctr">
            <a:normAutofit fontScale="25000" lnSpcReduction="20000"/>
          </a:bodyPr>
          <a:lstStyle/>
          <a:p>
            <a:pPr algn="just">
              <a:buNone/>
            </a:pPr>
            <a:r>
              <a:rPr lang="ru-RU" sz="12800" dirty="0" smtClean="0"/>
              <a:t>		Объединения акционерного типа получают следующие преимущества: </a:t>
            </a:r>
          </a:p>
          <a:p>
            <a:pPr algn="just"/>
            <a:r>
              <a:rPr lang="ru-RU" sz="12800" dirty="0" smtClean="0"/>
              <a:t>Способность привлекать дополнительные инвестиции путем выпуска акций; </a:t>
            </a:r>
          </a:p>
          <a:p>
            <a:pPr algn="just"/>
            <a:r>
              <a:rPr lang="ru-RU" sz="12800" dirty="0" smtClean="0"/>
              <a:t>ограничение имущественной ответственности партнеров-акционеров </a:t>
            </a:r>
            <a:br>
              <a:rPr lang="ru-RU" sz="12800" dirty="0" smtClean="0"/>
            </a:br>
            <a:r>
              <a:rPr lang="ru-RU" sz="12800" dirty="0" smtClean="0"/>
              <a:t> только стоимостью принадлежащих им акций;</a:t>
            </a:r>
          </a:p>
          <a:p>
            <a:pPr algn="just"/>
            <a:r>
              <a:rPr lang="ru-RU" sz="12800" dirty="0" smtClean="0"/>
              <a:t>снижение предпринимательского риска за счет роста масштабов оборота; </a:t>
            </a:r>
          </a:p>
          <a:p>
            <a:pPr algn="just"/>
            <a:r>
              <a:rPr lang="ru-RU" sz="12800" dirty="0" smtClean="0"/>
              <a:t>облегчение перелива капитальных средств из отрасли в отрасль путем продажи и покупки акций. </a:t>
            </a:r>
          </a:p>
          <a:p>
            <a:endParaRPr lang="ru-RU"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964488" cy="6858000"/>
          </a:xfrm>
        </p:spPr>
        <p:txBody>
          <a:bodyPr>
            <a:normAutofit/>
          </a:bodyPr>
          <a:lstStyle/>
          <a:p>
            <a:pPr algn="just">
              <a:buNone/>
            </a:pPr>
            <a:r>
              <a:rPr lang="ru-RU" sz="3200" dirty="0" smtClean="0"/>
              <a:t>		Акционерное общество функционирует обычно бессрочно, если </a:t>
            </a:r>
            <a:br>
              <a:rPr lang="ru-RU" sz="3200" dirty="0" smtClean="0"/>
            </a:br>
            <a:r>
              <a:rPr lang="ru-RU" sz="3200" dirty="0" smtClean="0"/>
              <a:t>его уставом не предусмотрено иное. Передача доли собственности </a:t>
            </a:r>
            <a:br>
              <a:rPr lang="ru-RU" sz="3200" dirty="0" smtClean="0"/>
            </a:br>
            <a:r>
              <a:rPr lang="ru-RU" sz="3200" dirty="0" smtClean="0"/>
              <a:t>(акций) осуществляется через продажу акций (иногда учредительные документы могут устанавливать иной порядок). Появление дополнительных владельцев акций оговаривается уставом. Функцию управления выполняет правление, которое выбирает исполнительные органы (директора, его заместителей, главного бухгалтера и др.).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457200" y="332656"/>
            <a:ext cx="8229600" cy="6264696"/>
          </a:xfrm>
        </p:spPr>
        <p:txBody>
          <a:bodyPr>
            <a:normAutofit/>
          </a:bodyPr>
          <a:lstStyle/>
          <a:p>
            <a:pPr algn="just">
              <a:buNone/>
            </a:pPr>
            <a:r>
              <a:rPr lang="ru-RU" sz="3600" i="1" dirty="0">
                <a:latin typeface="Times New Roman" pitchFamily="18" charset="0"/>
                <a:cs typeface="Times New Roman" pitchFamily="18" charset="0"/>
              </a:rPr>
              <a:t>Документы второго уровня </a:t>
            </a:r>
            <a:r>
              <a:rPr lang="ru-RU" sz="3600" dirty="0">
                <a:latin typeface="Times New Roman" pitchFamily="18" charset="0"/>
                <a:cs typeface="Times New Roman" pitchFamily="18" charset="0"/>
              </a:rPr>
              <a:t>включают Положения по отдельным участкам бухгалтерского учета (ПБУ), которые разрабатывает Министерство финансов РФ по поручению Правительства РФ. В положениях перечислены общие требования государственного регулирования бухгалтерского учета, основанные на международной практике и национальных традициях.</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892480" cy="6858000"/>
          </a:xfrm>
        </p:spPr>
        <p:txBody>
          <a:bodyPr anchor="ctr">
            <a:normAutofit fontScale="25000" lnSpcReduction="20000"/>
          </a:bodyPr>
          <a:lstStyle/>
          <a:p>
            <a:pPr algn="just">
              <a:buNone/>
            </a:pPr>
            <a:r>
              <a:rPr lang="ru-RU" sz="9600" dirty="0" smtClean="0"/>
              <a:t>		Уставный капитал АО представляет собой определенную номинальную стоимость суммы акций, приобретенных акционерами. Размер уставного капитала определяется учредителями общества  исходя из потребностей в денежных и иных средствах для начала его деятельности. Общество несет ответственность перед кредиторами в пределах не только уставного капитала, но и всей стоимости его имущества. Уставный капитал в момент учреждения общества должен состоять из оговоренного числа акций, кратного десяти, одинаковой номинальной стоимости. Вкладом участника общества могут быть денежные средства в рублях и иностранной валюте, а также здания, сооружения, оборудование и другие материальные ценности, ценные бумаги, включая изобретения, патенты, права пользования землей, водой и другими материальными ресурсами. Стоимость имущества определяется общим собранием участников. </a:t>
            </a:r>
            <a:endParaRPr lang="ru-RU" sz="11200" dirty="0" smtClean="0"/>
          </a:p>
          <a:p>
            <a:pPr algn="just"/>
            <a:endParaRPr lang="ru-RU"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964488" cy="6858000"/>
          </a:xfrm>
        </p:spPr>
        <p:txBody>
          <a:bodyPr>
            <a:normAutofit lnSpcReduction="10000"/>
          </a:bodyPr>
          <a:lstStyle/>
          <a:p>
            <a:pPr algn="just">
              <a:buNone/>
            </a:pPr>
            <a:r>
              <a:rPr lang="ru-RU" sz="2200" dirty="0" smtClean="0"/>
              <a:t>	</a:t>
            </a:r>
            <a:r>
              <a:rPr lang="ru-RU" dirty="0" smtClean="0"/>
              <a:t>	Для погашения непредвиденных затрат, а также в целях равномерного включения текущих расходов в издержки производства и обращения в обществе создается резервный фонд в размере не менее  5-20% от уставного капитала. Формирование резервного фонда осуществляется путем ежегодных отчислений, размер которых, как правило, не может быть менее 5% от суммы чистой прибыли. </a:t>
            </a:r>
          </a:p>
          <a:p>
            <a:pPr algn="just">
              <a:buNone/>
            </a:pPr>
            <a:r>
              <a:rPr lang="ru-RU" dirty="0" smtClean="0"/>
              <a:t>		Стоимость имущества АО может превосходить уставный капитал или быть равным ему. Законодательные нормы часто предусматривают необходимость превышения стоимости имущества над уставным капиталом (в противном случае может быть затруднено распределение прибыли между акционерами). Если АО в данном году понесло финансовые убытки, что привело к уменьшению стоимости имущества, то в следующем году общество должно использовать часть прибыли для выравнивания указанного в уставе соотношения. </a:t>
            </a:r>
          </a:p>
          <a:p>
            <a:pPr algn="just"/>
            <a:endParaRPr lang="ru-RU"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892480" cy="6858000"/>
          </a:xfrm>
        </p:spPr>
        <p:txBody>
          <a:bodyPr>
            <a:normAutofit fontScale="92500" lnSpcReduction="10000"/>
          </a:bodyPr>
          <a:lstStyle/>
          <a:p>
            <a:pPr algn="just">
              <a:buNone/>
            </a:pPr>
            <a:r>
              <a:rPr lang="ru-RU" sz="2600" dirty="0" smtClean="0"/>
              <a:t>		Уставный капитал АО пополняется двумя способами:</a:t>
            </a:r>
          </a:p>
          <a:p>
            <a:pPr algn="just"/>
            <a:r>
              <a:rPr lang="ru-RU" sz="2600" dirty="0" smtClean="0"/>
              <a:t>через публичную подписку на акции (распродажу); </a:t>
            </a:r>
          </a:p>
          <a:p>
            <a:pPr algn="just"/>
            <a:r>
              <a:rPr lang="ru-RU" sz="2600" dirty="0" smtClean="0"/>
              <a:t>через распределение дополнительных акций среди учредителей.</a:t>
            </a:r>
          </a:p>
          <a:p>
            <a:pPr algn="just">
              <a:buNone/>
            </a:pPr>
            <a:r>
              <a:rPr lang="ru-RU" sz="2600" dirty="0" smtClean="0"/>
              <a:t>		В первом случае образуется открытое АО, во втором — закрытое. Акции </a:t>
            </a:r>
            <a:r>
              <a:rPr lang="ru-RU" sz="2600" i="1" dirty="0" smtClean="0"/>
              <a:t>открытого акционерного общества </a:t>
            </a:r>
            <a:r>
              <a:rPr lang="ru-RU" sz="2600" dirty="0" smtClean="0"/>
              <a:t>могут переходить от одного лица к другому без согласия других акционеров. Акции </a:t>
            </a:r>
            <a:r>
              <a:rPr lang="ru-RU" sz="2600" i="1" dirty="0" smtClean="0"/>
              <a:t>закрытого акционерного общества </a:t>
            </a:r>
            <a:r>
              <a:rPr lang="ru-RU" sz="2600" dirty="0" smtClean="0"/>
              <a:t>распределяются среди его участник их передача третьим лицам осуществляется только при согласии членов общества. Число участников закрытого акционерного общества  не должно превышать нормы, установленной законом. В противном случае оно подлежит преобразованию в течение года открытое акционерное общество. Разновидностью закрытого акционерного общества могут быть так называемые народные предприятия.</a:t>
            </a:r>
          </a:p>
          <a:p>
            <a:pPr algn="just"/>
            <a:endParaRPr lang="ru-RU"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964488" cy="6858000"/>
          </a:xfrm>
        </p:spPr>
        <p:txBody>
          <a:bodyPr>
            <a:normAutofit lnSpcReduction="10000"/>
          </a:bodyPr>
          <a:lstStyle/>
          <a:p>
            <a:pPr algn="just">
              <a:buNone/>
            </a:pPr>
            <a:r>
              <a:rPr lang="ru-RU" sz="2600" dirty="0" smtClean="0"/>
              <a:t>		</a:t>
            </a:r>
            <a:r>
              <a:rPr lang="ru-RU" sz="2800" dirty="0" smtClean="0"/>
              <a:t>Для образования АО законодательство большинства стран требует  при его регистрации оплаты не всего акционерного капитала, а  только его части, но не менее 50%. Остальная часть капитальных средств может быть внесена через определенное время, как правило, в течение года. Изменение величины уставного капитала может  происходить как в сторону его увеличения, так и уменьшения. </a:t>
            </a:r>
            <a:br>
              <a:rPr lang="ru-RU" sz="2800" dirty="0" smtClean="0"/>
            </a:br>
            <a:r>
              <a:rPr lang="ru-RU" sz="2800" dirty="0" smtClean="0"/>
              <a:t>Увеличение уставного капитала достигается обычно выпуском новых акций или увеличением номинальной стоимости акций.  </a:t>
            </a:r>
            <a:br>
              <a:rPr lang="ru-RU" sz="2800" dirty="0" smtClean="0"/>
            </a:br>
            <a:r>
              <a:rPr lang="ru-RU" sz="2800" dirty="0" smtClean="0"/>
              <a:t>Уменьшение уставного капитала происходит за счет снижения номинальной стоимости акций или выкупа части акций у их владельцев с последующим их аннулированием. </a:t>
            </a:r>
          </a:p>
          <a:p>
            <a:pPr algn="just"/>
            <a:endParaRPr lang="ru-RU"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892480" cy="6858000"/>
          </a:xfrm>
        </p:spPr>
        <p:txBody>
          <a:bodyPr>
            <a:normAutofit lnSpcReduction="10000"/>
          </a:bodyPr>
          <a:lstStyle/>
          <a:p>
            <a:pPr algn="just">
              <a:buNone/>
            </a:pPr>
            <a:r>
              <a:rPr lang="ru-RU" sz="2600" dirty="0" smtClean="0"/>
              <a:t>		</a:t>
            </a:r>
            <a:r>
              <a:rPr lang="ru-RU" sz="2800" dirty="0" smtClean="0"/>
              <a:t>Акционерные общества вправе создавать на территории Российской Федерации и за рубежом филиалы и представительства. Последние наделяются основными  и оборотными средствами за счет имущества общества, которые учитываются на его отдельном балансе а также на самостоятельном балансе филиалов. Руководители филиалов и представительств действуют на основании доверенности, полученной от АО. </a:t>
            </a:r>
          </a:p>
          <a:p>
            <a:pPr algn="just">
              <a:buNone/>
            </a:pPr>
            <a:r>
              <a:rPr lang="ru-RU" sz="2800" i="1" dirty="0" smtClean="0"/>
              <a:t>		Акция — ценная бумага, свидетельствующая о внесении владельцем установленной суммы денег в капитал акционерного общества и дающая право на получение ежегодного дохода — дивиденда из прибыли  указанного общества.</a:t>
            </a:r>
            <a:endParaRPr lang="ru-RU" sz="2800" dirty="0" smtClean="0"/>
          </a:p>
          <a:p>
            <a:pPr algn="just"/>
            <a:endParaRPr lang="ru-RU"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892480" cy="6858000"/>
          </a:xfrm>
        </p:spPr>
        <p:txBody>
          <a:bodyPr>
            <a:normAutofit/>
          </a:bodyPr>
          <a:lstStyle/>
          <a:p>
            <a:pPr algn="just">
              <a:buNone/>
            </a:pPr>
            <a:r>
              <a:rPr lang="ru-RU" sz="2600" dirty="0" smtClean="0"/>
              <a:t>		</a:t>
            </a:r>
            <a:r>
              <a:rPr lang="ru-RU" sz="2800" dirty="0" smtClean="0"/>
              <a:t>Акции могут быть различных видов, но основными являются именные, акции на предъявителя, простые и привилегированные. </a:t>
            </a:r>
          </a:p>
          <a:p>
            <a:pPr algn="just">
              <a:buNone/>
            </a:pPr>
            <a:r>
              <a:rPr lang="ru-RU" sz="2800" i="1" dirty="0" smtClean="0"/>
              <a:t>		Именная акция </a:t>
            </a:r>
            <a:r>
              <a:rPr lang="ru-RU" sz="2800" dirty="0" smtClean="0"/>
              <a:t>закрепляется за акционером посредством занесения его фамилии в саму акцию и в книгу записей. Передача именной акции (прав на нее) осуществляется путем передаточной надписи и отражением ее в книге общества. </a:t>
            </a:r>
            <a:r>
              <a:rPr lang="ru-RU" sz="2800" i="1" dirty="0" smtClean="0"/>
              <a:t>Акция па предводителя </a:t>
            </a:r>
            <a:r>
              <a:rPr lang="ru-RU" sz="2800" dirty="0" smtClean="0"/>
              <a:t>подобно деньгам принадлежит ее фактическому владельцу и не закрепляется за каким-либо конкретным лицом. Свободная передача такой акции другому лицу означает автоматическую смену ее владельца. </a:t>
            </a:r>
            <a:endParaRPr lang="ru-RU"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0" y="0"/>
            <a:ext cx="8676456" cy="6858000"/>
          </a:xfrm>
        </p:spPr>
        <p:txBody>
          <a:bodyPr>
            <a:normAutofit lnSpcReduction="10000"/>
          </a:bodyPr>
          <a:lstStyle/>
          <a:p>
            <a:pPr algn="just">
              <a:buNone/>
            </a:pPr>
            <a:r>
              <a:rPr lang="ru-RU" sz="2600" dirty="0" smtClean="0"/>
              <a:t>		</a:t>
            </a:r>
            <a:r>
              <a:rPr lang="ru-RU" sz="3200" i="1" dirty="0" smtClean="0"/>
              <a:t>Простые акции </a:t>
            </a:r>
            <a:r>
              <a:rPr lang="ru-RU" sz="3200" dirty="0" smtClean="0"/>
              <a:t>позволяют получать доход в зависимости от результатов деятельности АО, а также принимать участие в управлении и голосовании на общем собрании акционеров. </a:t>
            </a:r>
            <a:r>
              <a:rPr lang="ru-RU" sz="3200" i="1" dirty="0" smtClean="0"/>
              <a:t>Привилегированные акции </a:t>
            </a:r>
            <a:r>
              <a:rPr lang="ru-RU" sz="3200" dirty="0" smtClean="0"/>
              <a:t>отличаются от простых заранее установленной суммой дохода (дивиденда) на акцию независимо от результатов работы АО, а также первоочередностью выплат возвратных сумм  при ликвидации АО или его реорганизации. Главная слабость привилегированных акций в том, что они не дают права голоса на общем собрании акционеров. </a:t>
            </a:r>
            <a:endParaRPr lang="ru-RU"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fontScale="92500"/>
          </a:bodyPr>
          <a:lstStyle/>
          <a:p>
            <a:pPr algn="just">
              <a:buNone/>
            </a:pPr>
            <a:r>
              <a:rPr lang="ru-RU" dirty="0" smtClean="0"/>
              <a:t>		</a:t>
            </a:r>
            <a:r>
              <a:rPr lang="ru-RU" sz="2800" dirty="0" smtClean="0"/>
              <a:t>Обычно акция содержит следующие реквизиты: </a:t>
            </a:r>
          </a:p>
          <a:p>
            <a:pPr algn="just"/>
            <a:r>
              <a:rPr lang="ru-RU" sz="2800" dirty="0" smtClean="0"/>
              <a:t>наименование акционерного общества и ценной бумаги; </a:t>
            </a:r>
          </a:p>
          <a:p>
            <a:pPr algn="just"/>
            <a:r>
              <a:rPr lang="ru-RU" sz="2800" dirty="0" smtClean="0"/>
              <a:t>вид акции, ее номер и дата выпуска; </a:t>
            </a:r>
          </a:p>
          <a:p>
            <a:pPr algn="just"/>
            <a:r>
              <a:rPr lang="ru-RU" sz="2800" dirty="0" smtClean="0"/>
              <a:t>номинальная стоимость, имя держателя (для именной акции); </a:t>
            </a:r>
          </a:p>
          <a:p>
            <a:pPr algn="just"/>
            <a:r>
              <a:rPr lang="ru-RU" sz="2800" dirty="0" smtClean="0"/>
              <a:t>количество выпускаемых акций; </a:t>
            </a:r>
          </a:p>
          <a:p>
            <a:pPr algn="just"/>
            <a:r>
              <a:rPr lang="ru-RU" sz="2800" dirty="0" smtClean="0"/>
              <a:t>срок уплаты дивидендов и др. </a:t>
            </a:r>
          </a:p>
          <a:p>
            <a:pPr algn="just">
              <a:buNone/>
            </a:pPr>
            <a:r>
              <a:rPr lang="ru-RU" sz="2800" dirty="0" smtClean="0"/>
              <a:t>		Взамен акций акционеру нередко выдается сертификат на все надлежащие ему акции. </a:t>
            </a:r>
            <a:r>
              <a:rPr lang="ru-RU" sz="2800" i="1" dirty="0" smtClean="0"/>
              <a:t>Сертификат акции </a:t>
            </a:r>
            <a:r>
              <a:rPr lang="ru-RU" sz="2800" dirty="0" smtClean="0"/>
              <a:t>представляет собой ценную бумагу, которая является свидетельством владения определенным числом акций общества. Сертификат содержит все необходимые реквизиты акций, которые он замещает.</a:t>
            </a:r>
            <a:endParaRPr lang="ru-RU" sz="2800" b="1"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fontScale="85000" lnSpcReduction="10000"/>
          </a:bodyPr>
          <a:lstStyle/>
          <a:p>
            <a:pPr algn="just">
              <a:buNone/>
            </a:pPr>
            <a:r>
              <a:rPr lang="ru-RU" dirty="0" smtClean="0"/>
              <a:t>		</a:t>
            </a:r>
            <a:r>
              <a:rPr lang="ru-RU" sz="2800" dirty="0" smtClean="0"/>
              <a:t>Интересы и права акционеров защищены законом. В частности, не допускается изменение вида акций, их количества и номинальной стоимости без решения общего собрания акционеров. Вопросы дополнительной эмиссии акций, изменения их номинальной стоимости, а также реорганизации и слияния обществ решаются на собрании акционеров. В процессе реорганизации не допускается размещение акций среди лиц, не являющихся акционерами реорганизуемого общества. Новые акции или иные выданные вместо них ценные бумаги  не могут  содержать какие-либо требования, ограничивающие права их владельцев. Выбор акций или иных ценных бумаг, выпускаемых акционерным обществом для обмена, может осуществляться  только по желанию владельца. Выплата держателям акций объявленных обществом дивидендов не может производиться, если на дату их выплаты акционерное общество отвечает признакам несостоятельности (банкротства). Выплата дивидендов  этих случаях должна быть отменена или отсрочена.</a:t>
            </a:r>
            <a:endParaRPr lang="ru-RU" sz="2800" b="1"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a:bodyPr>
          <a:lstStyle/>
          <a:p>
            <a:pPr algn="just">
              <a:buNone/>
            </a:pPr>
            <a:r>
              <a:rPr lang="ru-RU" dirty="0" smtClean="0"/>
              <a:t>		</a:t>
            </a:r>
            <a:endParaRPr lang="ru-RU" sz="2800" b="1" dirty="0"/>
          </a:p>
        </p:txBody>
      </p:sp>
      <p:sp>
        <p:nvSpPr>
          <p:cNvPr id="4" name="Прямоугольник 3"/>
          <p:cNvSpPr/>
          <p:nvPr/>
        </p:nvSpPr>
        <p:spPr>
          <a:xfrm>
            <a:off x="0" y="0"/>
            <a:ext cx="8892480" cy="6494085"/>
          </a:xfrm>
          <a:prstGeom prst="rect">
            <a:avLst/>
          </a:prstGeom>
        </p:spPr>
        <p:txBody>
          <a:bodyPr wrap="square">
            <a:spAutoFit/>
          </a:bodyPr>
          <a:lstStyle/>
          <a:p>
            <a:pPr algn="just"/>
            <a:r>
              <a:rPr lang="ru-RU" sz="2400" b="1" i="1" dirty="0" smtClean="0"/>
              <a:t>	</a:t>
            </a:r>
            <a:r>
              <a:rPr lang="ru-RU" sz="2800" b="1" i="1" dirty="0" smtClean="0"/>
              <a:t>Управление акционерным обществом </a:t>
            </a:r>
            <a:r>
              <a:rPr lang="ru-RU" sz="2800" dirty="0" smtClean="0"/>
              <a:t> может иметь двух- и трехзвенную структуру. Двухзвенная структура включает в себя собрание акционеров и исполнительный орган (правление, генеральный директор) При трехзвенной структуре к ним добавляется совет директоров (наблюдательный совет).</a:t>
            </a:r>
          </a:p>
          <a:p>
            <a:pPr algn="just"/>
            <a:r>
              <a:rPr lang="ru-RU" sz="2800" dirty="0" smtClean="0"/>
              <a:t>	</a:t>
            </a:r>
            <a:r>
              <a:rPr lang="ru-RU" sz="2800" i="1" dirty="0" smtClean="0"/>
              <a:t>Общее собрание акционеров </a:t>
            </a:r>
            <a:r>
              <a:rPr lang="ru-RU" sz="2800" dirty="0" smtClean="0"/>
              <a:t>является высшим органом управления обществом. Участие в нем позволяет реализовать право управления членов АО, владеющих простыми акциями. Количество принадлежащих акционеру простых акций определяет  и количество голосов на общем собрании (одна акция — один голос). </a:t>
            </a:r>
          </a:p>
          <a:p>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692696"/>
            <a:ext cx="8229600" cy="5793507"/>
          </a:xfrm>
        </p:spPr>
        <p:txBody>
          <a:bodyPr>
            <a:normAutofit/>
          </a:bodyPr>
          <a:lstStyle/>
          <a:p>
            <a:pPr algn="just">
              <a:buNone/>
            </a:pPr>
            <a:r>
              <a:rPr lang="ru-RU" sz="3600" dirty="0">
                <a:latin typeface="Times New Roman" pitchFamily="18" charset="0"/>
                <a:cs typeface="Times New Roman" pitchFamily="18" charset="0"/>
              </a:rPr>
              <a:t>Эти документы содержат основные понятия, базовые правила и приемы бухгалтерского учета. Действующие в настоящее время ПБУ раскрывают различные вопросы бухгалтерского учета: формирование учетной политики, оценку и учет активов и обязательств, определение доходов и расходов, раскрытие бухгалтерской информации в отчетности и т.д.</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a:bodyPr>
          <a:lstStyle/>
          <a:p>
            <a:pPr algn="just">
              <a:buNone/>
            </a:pPr>
            <a:r>
              <a:rPr lang="ru-RU" dirty="0" smtClean="0"/>
              <a:t>		</a:t>
            </a:r>
            <a:endParaRPr lang="ru-RU" sz="2800" b="1" dirty="0"/>
          </a:p>
        </p:txBody>
      </p:sp>
      <p:sp>
        <p:nvSpPr>
          <p:cNvPr id="4" name="Прямоугольник 3"/>
          <p:cNvSpPr/>
          <p:nvPr/>
        </p:nvSpPr>
        <p:spPr>
          <a:xfrm>
            <a:off x="251520" y="0"/>
            <a:ext cx="8640960" cy="6816289"/>
          </a:xfrm>
          <a:prstGeom prst="rect">
            <a:avLst/>
          </a:prstGeom>
        </p:spPr>
        <p:txBody>
          <a:bodyPr wrap="square">
            <a:spAutoFit/>
          </a:bodyPr>
          <a:lstStyle/>
          <a:p>
            <a:pPr algn="just"/>
            <a:r>
              <a:rPr lang="ru-RU" sz="2400" b="1" i="1" dirty="0" smtClean="0"/>
              <a:t>	</a:t>
            </a:r>
            <a:r>
              <a:rPr lang="ru-RU" sz="2800" dirty="0" smtClean="0"/>
              <a:t>Собрание  правомочно решать такие вопросы, как определение генеральной линии развития общества, изменение устава, создание филиалов дочерних предприятий, утверждение результатов деятельности АО  </a:t>
            </a:r>
            <a:br>
              <a:rPr lang="ru-RU" sz="2800" dirty="0" smtClean="0"/>
            </a:br>
            <a:r>
              <a:rPr lang="ru-RU" sz="2800" dirty="0" smtClean="0"/>
              <a:t>избрание правления, определение размера дивидендов на каждую акцию. Правомочность общего собрания определяется в различных странах по-разному, но, как правило, простым большинством </a:t>
            </a:r>
            <a:r>
              <a:rPr lang="ru-RU" sz="2800" i="1" dirty="0" smtClean="0"/>
              <a:t>при, существующих: </a:t>
            </a:r>
            <a:r>
              <a:rPr lang="ru-RU" sz="2800" dirty="0" smtClean="0"/>
              <a:t>50% голосов плюс одна акция. Наиболее важные решения могут приниматься не простым большинством голосов, а квалифицированным, например 3/4 голосов. Собрание акционеров созывается не реже одного раза в год.</a:t>
            </a:r>
            <a:endParaRPr lang="ru-RU" sz="24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92480" cy="6858000"/>
          </a:xfrm>
        </p:spPr>
        <p:txBody>
          <a:bodyPr>
            <a:normAutofit lnSpcReduction="10000"/>
          </a:bodyPr>
          <a:lstStyle/>
          <a:p>
            <a:pPr algn="just">
              <a:buNone/>
            </a:pPr>
            <a:r>
              <a:rPr lang="ru-RU" i="1" dirty="0" smtClean="0"/>
              <a:t>		</a:t>
            </a:r>
            <a:r>
              <a:rPr lang="ru-RU" sz="2800" i="1" dirty="0" smtClean="0"/>
              <a:t>Совет директоров </a:t>
            </a:r>
            <a:r>
              <a:rPr lang="ru-RU" sz="2800" dirty="0" smtClean="0"/>
              <a:t>осуществляет руководство стратегической деятельностью общества. В его компетенцию входят: </a:t>
            </a:r>
          </a:p>
          <a:p>
            <a:pPr algn="just"/>
            <a:r>
              <a:rPr lang="ru-RU" sz="2800" dirty="0" smtClean="0"/>
              <a:t>созыв общего собрания акционеров; </a:t>
            </a:r>
          </a:p>
          <a:p>
            <a:pPr algn="just"/>
            <a:r>
              <a:rPr lang="ru-RU" sz="2800" dirty="0" smtClean="0"/>
              <a:t>назначение исполнительного органа; </a:t>
            </a:r>
          </a:p>
          <a:p>
            <a:pPr algn="just"/>
            <a:r>
              <a:rPr lang="ru-RU" sz="2800" dirty="0" smtClean="0"/>
              <a:t>определение стратегии развития общества; </a:t>
            </a:r>
          </a:p>
          <a:p>
            <a:pPr algn="just"/>
            <a:r>
              <a:rPr lang="ru-RU" sz="2800" dirty="0" smtClean="0"/>
              <a:t>составление отчетов о деятельности АО и их представление общему собранию акционеров и в государственные органы и т.д. </a:t>
            </a:r>
          </a:p>
          <a:p>
            <a:pPr algn="just"/>
            <a:r>
              <a:rPr lang="ru-RU" sz="2800" dirty="0" smtClean="0"/>
              <a:t>Для текущего административного руководства обществом назначается единоличный исполнительный орган –</a:t>
            </a:r>
            <a:r>
              <a:rPr lang="ru-RU" sz="2800" i="1" dirty="0" smtClean="0"/>
              <a:t>Генеральный директор, </a:t>
            </a:r>
            <a:r>
              <a:rPr lang="ru-RU" sz="2800" dirty="0" smtClean="0"/>
              <a:t>а при необходимости коллегиальный исполнительный орган – </a:t>
            </a:r>
            <a:r>
              <a:rPr lang="ru-RU" sz="2800" i="1" dirty="0" smtClean="0"/>
              <a:t>Правление. </a:t>
            </a:r>
            <a:endParaRPr lang="ru-RU" sz="2800" dirty="0" smtClean="0"/>
          </a:p>
          <a:p>
            <a:pPr algn="just"/>
            <a:r>
              <a:rPr lang="ru-RU" sz="2800" dirty="0" smtClean="0"/>
              <a:t>Полномочия и функции исполнительного органа определяются Уставом АО. </a:t>
            </a:r>
          </a:p>
          <a:p>
            <a:endParaRPr lang="ru-RU"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a:bodyPr>
          <a:lstStyle/>
          <a:p>
            <a:pPr algn="just">
              <a:buNone/>
            </a:pPr>
            <a:r>
              <a:rPr lang="ru-RU" dirty="0" smtClean="0"/>
              <a:t>		</a:t>
            </a:r>
            <a:r>
              <a:rPr lang="ru-RU" sz="2800" dirty="0" smtClean="0"/>
              <a:t>Контроль за деятельностью исполнительного органа осуществляется </a:t>
            </a:r>
            <a:r>
              <a:rPr lang="ru-RU" sz="2800" i="1" dirty="0" smtClean="0"/>
              <a:t>ревизионной комиссией, </a:t>
            </a:r>
            <a:r>
              <a:rPr lang="ru-RU" sz="2800" dirty="0" smtClean="0"/>
              <a:t>создаваемой собранием акционеров. Причем члены правления или директор не могут быть членами  ревизионной комиссии. Ревизионная комиссия проводит ревизии по поручению Совета директоров, по собственной инициативе либо по требованию акционеров, составляя заключение по годовым отчетам и балансам. Без заключения ревизионной комиссии баланс общества не подлежит утверждению собранием акционеров. Внешняя проверка финансовой и хозяйственной деятельности общества в целом при необходимости осуществляется независимым аудиторскими службами, а в случае необходимости государственными органами в пределах их компетенции.</a:t>
            </a:r>
            <a:endParaRPr lang="ru-RU"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dirty="0" smtClean="0"/>
              <a:t>		</a:t>
            </a:r>
            <a:r>
              <a:rPr lang="ru-RU" sz="2800" dirty="0" smtClean="0"/>
              <a:t> Прекращение деятельности общества происходит путем его </a:t>
            </a:r>
            <a:r>
              <a:rPr lang="ru-RU" sz="2800" i="1" dirty="0" smtClean="0"/>
              <a:t>реорганизации </a:t>
            </a:r>
            <a:r>
              <a:rPr lang="ru-RU" sz="2800" dirty="0" smtClean="0"/>
              <a:t>(слияния, присоединения; разделения, выделения преобразования) или ликвидации. При реорганизации общества вносятся необходимые изменения в учредительные документы </a:t>
            </a:r>
            <a:br>
              <a:rPr lang="ru-RU" sz="2800" dirty="0" smtClean="0"/>
            </a:br>
            <a:r>
              <a:rPr lang="ru-RU" sz="2800" dirty="0" smtClean="0"/>
              <a:t>реестр государственной регистрации, а при его ликвидации — соответствующая запись в реестр. Реорганизация общества влечет собой переход прав и обязанностей, принадлежащих обществу, к его правопреемникам. При ликвидации общества назначается ликвидационная комиссия, к которой переходят полномочия по управлению делами общества.</a:t>
            </a:r>
            <a:endParaRPr lang="ru-RU"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60648"/>
            <a:ext cx="8820472" cy="6597352"/>
          </a:xfrm>
        </p:spPr>
        <p:txBody>
          <a:bodyPr>
            <a:normAutofit/>
          </a:bodyPr>
          <a:lstStyle/>
          <a:p>
            <a:pPr algn="just">
              <a:buNone/>
            </a:pPr>
            <a:r>
              <a:rPr lang="ru-RU" dirty="0" smtClean="0"/>
              <a:t>		 </a:t>
            </a:r>
            <a:r>
              <a:rPr lang="ru-RU" sz="2800" dirty="0" smtClean="0"/>
              <a:t>Имеющиеся у общества денежные средства, включая выручку от продажи его имущества при ликвидации, направляются в следующем порядке: </a:t>
            </a:r>
          </a:p>
          <a:p>
            <a:pPr lvl="0" algn="just"/>
            <a:r>
              <a:rPr lang="ru-RU" sz="2800" dirty="0" smtClean="0"/>
              <a:t>на</a:t>
            </a:r>
            <a:r>
              <a:rPr lang="ru-RU" sz="2800" b="1" dirty="0" smtClean="0"/>
              <a:t> </a:t>
            </a:r>
            <a:r>
              <a:rPr lang="ru-RU" sz="2800" dirty="0" smtClean="0"/>
              <a:t>расчеты с бюджетом; </a:t>
            </a:r>
          </a:p>
          <a:p>
            <a:pPr lvl="0" algn="just"/>
            <a:r>
              <a:rPr lang="ru-RU" sz="2800" dirty="0" smtClean="0"/>
              <a:t>оплату труда работников общества; </a:t>
            </a:r>
          </a:p>
          <a:p>
            <a:pPr lvl="0" algn="just"/>
            <a:r>
              <a:rPr lang="ru-RU" sz="2800" dirty="0" smtClean="0"/>
              <a:t>выплаты кредиторам; </a:t>
            </a:r>
          </a:p>
          <a:p>
            <a:pPr algn="just"/>
            <a:r>
              <a:rPr lang="ru-RU" sz="2800" dirty="0" smtClean="0"/>
              <a:t>выполнение обязательств перед держателями облигаций, выпущенных обществом.</a:t>
            </a:r>
            <a:endParaRPr lang="ru-RU" sz="28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77500" lnSpcReduction="20000"/>
          </a:bodyPr>
          <a:lstStyle/>
          <a:p>
            <a:pPr algn="just">
              <a:buNone/>
            </a:pPr>
            <a:r>
              <a:rPr lang="ru-RU" dirty="0" smtClean="0"/>
              <a:t>	</a:t>
            </a:r>
            <a:r>
              <a:rPr lang="ru-RU" sz="2800" dirty="0" smtClean="0"/>
              <a:t> 	</a:t>
            </a:r>
            <a:r>
              <a:rPr lang="ru-RU" sz="3100" dirty="0" smtClean="0"/>
              <a:t>Остальная часть денежных средств распределяется ликвидационной комиссией между участниками общества в порядке, предусмотренном законодательством и учредительными документами. Имущество, переданное обществу участниками в пользование, возвращается в прежней форме.</a:t>
            </a:r>
            <a:r>
              <a:rPr lang="ru-RU" sz="3100" b="1" i="1" dirty="0" smtClean="0"/>
              <a:t> Производственным кооперативом </a:t>
            </a:r>
            <a:r>
              <a:rPr lang="ru-RU" sz="3100" i="1" dirty="0" smtClean="0"/>
              <a:t>признается добровольное объединение граждан образованное для совместной производственной и иной хозяйственной деятельности. </a:t>
            </a:r>
            <a:r>
              <a:rPr lang="ru-RU" sz="3100" dirty="0" smtClean="0"/>
              <a:t>Создание и деятельность кооператива (артели) основано на личном трудовом и ином участии и объединении имущественных паевых взносов его членов. Кооператив является юридическим лицом — коммерческой организацией, имеет фирменное наименование. Кооператив образуется исключительно по решению его учредителей. Согласно российскому законодательству, число членов кооператива не может быть менее пяти человек. Членами кооператива могут быть граждане. Российской федерации, иностранные граждане, лица без гражданства, а также </a:t>
            </a:r>
            <a:br>
              <a:rPr lang="ru-RU" sz="3100" dirty="0" smtClean="0"/>
            </a:br>
            <a:r>
              <a:rPr lang="ru-RU" sz="3100" dirty="0" smtClean="0"/>
              <a:t>юридические лица. Последние участвуют в деятельности кооператива  через своего представителя в соответствии с уставом кооператива. </a:t>
            </a:r>
            <a:endParaRPr lang="ru-RU" sz="2800" dirty="0" smtClean="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92500" lnSpcReduction="20000"/>
          </a:bodyPr>
          <a:lstStyle/>
          <a:p>
            <a:pPr algn="just">
              <a:buNone/>
            </a:pPr>
            <a:r>
              <a:rPr lang="ru-RU" dirty="0" smtClean="0"/>
              <a:t>	</a:t>
            </a:r>
            <a:r>
              <a:rPr lang="ru-RU" sz="2800" dirty="0" smtClean="0"/>
              <a:t> 	 В уставе должно определяться фирменное наименование кооператива, включающее слова «производственный кооператив» или «артель». В нем обязательно указывается его местонахождение, а также содержатся условия, касающиеся размера паевых взносов членов кооператива. Уставом определяется характер и порядок трудового и иного участия членов кооператива в его деятельности, их ответственность за нарушение обязательств по личному трудовому и иному участию. В этом документе устанавливается порядок распределения прибыли и убытков кооператива, размер и условия субсидиарной  ответственности членов кооператива, по его долгам, определяется также состав и компетенция органов управления кооперативом и порядок принятия ими решений. Уставом регламентируется порядок выплаты стоимости пая или выдачи соответствующего имущества лицу, прекратившему членство в кооперативе, а также порядок вступления в кооператив новых членов.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gn="just">
              <a:buNone/>
            </a:pPr>
            <a:r>
              <a:rPr lang="ru-RU" sz="2800" dirty="0" smtClean="0"/>
              <a:t>	</a:t>
            </a:r>
            <a:r>
              <a:rPr lang="ru-RU" sz="3200" dirty="0" smtClean="0"/>
              <a:t> 	 Кооператив может иметь в собственности любое имущество,  за исключением отнесенного законодательством к государственной или муниципальной собственности. Имущество образуется за счет паевых взносов членов кооператива, прибыли от собственной деятельности, кредитов, иных допускаемых законодательством источников. Паевым взносом могут быть деньги, ценные бумаги и прочие материальные ценности, а также объекты интеллектуальной собственности. </a:t>
            </a:r>
          </a:p>
          <a:p>
            <a:pPr algn="just">
              <a:buNone/>
            </a:pPr>
            <a:endParaRPr lang="ru-RU" sz="2800" dirty="0"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fontScale="85000" lnSpcReduction="20000"/>
          </a:bodyPr>
          <a:lstStyle/>
          <a:p>
            <a:pPr algn="just">
              <a:buNone/>
            </a:pPr>
            <a:r>
              <a:rPr lang="ru-RU" sz="2800" dirty="0" smtClean="0"/>
              <a:t>	</a:t>
            </a:r>
            <a:r>
              <a:rPr lang="ru-RU" sz="3200" dirty="0" smtClean="0"/>
              <a:t> 	 Имущество, находящееся в собственности кооператива, делится на паи его членов в соответствии с уставом. При этом пай состоит из паевого взноса члена кооператива и соответствующей части чистых активов, за исключением неделимого фонда. Оценка паевого взноса проводится при образовании кооператива по взаимной договоренности его членов на основе сложившихся на рынке цен. При вступлении в кооператив новых членов оценка производится комиссией, назначаемой правлением кооператива. Член кооператива вправе передать свой пай или его часть другому члену кооператива, если уставом кооператива не предусмотрено иное. Передача пая влечет за собой прекращение членства в кооперативе. Передача полного пая (его части) гражданину, не являющемуся членом кооператива, допускается лишь с согласия членов кооператива.</a:t>
            </a:r>
            <a:endParaRPr lang="ru-RU" sz="2800" dirty="0" smtClean="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lnSpcReduction="10000"/>
          </a:bodyPr>
          <a:lstStyle/>
          <a:p>
            <a:pPr algn="just">
              <a:buNone/>
            </a:pPr>
            <a:r>
              <a:rPr lang="ru-RU" sz="2800" dirty="0" smtClean="0"/>
              <a:t>		 В этом случае члены кооператива обычно пользуются преимущественным правом покупки такого пая (его части). </a:t>
            </a:r>
          </a:p>
          <a:p>
            <a:pPr algn="just">
              <a:buNone/>
            </a:pPr>
            <a:r>
              <a:rPr lang="ru-RU" sz="2800" dirty="0" smtClean="0"/>
              <a:t>		Паевые взносы образуют паевой фонд кооператива, размер которого определяет минимальный размер имущества кооператива, </a:t>
            </a:r>
            <a:br>
              <a:rPr lang="ru-RU" sz="2800" dirty="0" smtClean="0"/>
            </a:br>
            <a:r>
              <a:rPr lang="ru-RU" sz="2800" dirty="0" smtClean="0"/>
              <a:t>используемого в качестве гарантии кредитов. Кооператив не вправе выпускать акции для пополнения паевого фонда и уставного капитала.</a:t>
            </a:r>
          </a:p>
          <a:p>
            <a:pPr algn="just">
              <a:buNone/>
            </a:pPr>
            <a:r>
              <a:rPr lang="ru-RU" sz="2800" b="1" i="1" dirty="0" smtClean="0"/>
              <a:t>		Холдинговая компания</a:t>
            </a:r>
            <a:r>
              <a:rPr lang="ru-RU" sz="2800" i="1" dirty="0" smtClean="0"/>
              <a:t> </a:t>
            </a:r>
            <a:r>
              <a:rPr lang="ru-RU" sz="2800" dirty="0" smtClean="0"/>
              <a:t>образуется, когда одно акционерное общество овладевает контрольными пакетами акций других </a:t>
            </a:r>
            <a:br>
              <a:rPr lang="ru-RU" sz="2800" dirty="0" smtClean="0"/>
            </a:br>
            <a:r>
              <a:rPr lang="ru-RU" sz="2800" dirty="0" smtClean="0"/>
              <a:t>акционерных фирм с целый финансового контроля за их работой и получения дохода на вложенный в акции капитал.</a:t>
            </a:r>
          </a:p>
          <a:p>
            <a:pPr>
              <a:buNone/>
            </a:pPr>
            <a:endParaRPr lang="ru-RU" sz="28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1780</TotalTime>
  <Words>54206</Words>
  <Application>Microsoft Office PowerPoint</Application>
  <PresentationFormat>Экран (4:3)</PresentationFormat>
  <Paragraphs>3528</Paragraphs>
  <Slides>648</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648</vt:i4>
      </vt:variant>
    </vt:vector>
  </HeadingPairs>
  <TitlesOfParts>
    <vt:vector size="650" baseType="lpstr">
      <vt:lpstr>Эркер</vt:lpstr>
      <vt:lpstr>Формула</vt:lpstr>
      <vt:lpstr>Министерство образования и науки РФ Федеральное государственное бюджетное образовательное учреждение высшего профессионального образования «Кузбасский государственный технический университет имени Т.Ф. Горбачева»  </vt:lpstr>
      <vt:lpstr>Рецензенты:   Тюленева Т.А. - доцент кафедры управленческого учета и анализа Лубкова Э.М. - председатель учебно-методической комиссии специальности 38.05.01 «Экономическая безопасность» </vt:lpstr>
      <vt:lpstr>Тема 1. ПРЕДМЕТ, ОБЪЕКТЫ, ЦЕЛИ И КОНЦЕПЦИИ ФИНАНСОВОГО УЧЕТА, СИСТЕМА ЕГО НОРМАТИВНОГО РЕГУЛИРОВАНИЯ.</vt:lpstr>
      <vt:lpstr>1.  Нормативное регулирование бухгалтерского учета. </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2. Цели и концепции финансового учета. Финансовый и управленческий учет.  </vt:lpstr>
      <vt:lpstr>Слайд 17</vt:lpstr>
      <vt:lpstr>Слайд 18</vt:lpstr>
      <vt:lpstr>Слайд 19</vt:lpstr>
      <vt:lpstr>Слайд 20</vt:lpstr>
      <vt:lpstr>Слайд 21</vt:lpstr>
      <vt:lpstr>Слайд 22</vt:lpstr>
      <vt:lpstr>3. Учетная политика организации. </vt:lpstr>
      <vt:lpstr>Слайд 24</vt:lpstr>
      <vt:lpstr>Слайд 25</vt:lpstr>
      <vt:lpstr>Слайд 26</vt:lpstr>
      <vt:lpstr>Слайд 27</vt:lpstr>
      <vt:lpstr>Слайд 28</vt:lpstr>
      <vt:lpstr>Слайд 29</vt:lpstr>
      <vt:lpstr>Слайд 30</vt:lpstr>
      <vt:lpstr>Слайд 31</vt:lpstr>
      <vt:lpstr>Слайд 32</vt:lpstr>
      <vt:lpstr>Тема 2. ОРГАНИЗАЦИОННО-ПРАВОВЫЕ ОСОБЕННОСТИ ПРЕДПРИЯТИЙ И ИХ ВЛИЯНИЕ НА ПОСТАНОВКУ ФИНАНСОВОГО УЧЕТА В ОРГАНИЗАЦИЯХ.</vt:lpstr>
      <vt:lpstr>1. Общие вопросы организации бухгалтерского учета на предприятиях.</vt:lpstr>
      <vt:lpstr>Слайд 35</vt:lpstr>
      <vt:lpstr>Слайд 36</vt:lpstr>
      <vt:lpstr>Слайд 37</vt:lpstr>
      <vt:lpstr>Слайд 38</vt:lpstr>
      <vt:lpstr>Слайд 39</vt:lpstr>
      <vt:lpstr>Слайд 40</vt:lpstr>
      <vt:lpstr>Слайд 41</vt:lpstr>
      <vt:lpstr>Слайд 42</vt:lpstr>
      <vt:lpstr>2. Организация бухгалтерского учета на предприятиях различных организационно-правовых форм.</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Слайд 73</vt:lpstr>
      <vt:lpstr>Слайд 74</vt:lpstr>
      <vt:lpstr>Слайд 75</vt:lpstr>
      <vt:lpstr>Слайд 76</vt:lpstr>
      <vt:lpstr>Слайд 77</vt:lpstr>
      <vt:lpstr>Слайд 78</vt:lpstr>
      <vt:lpstr>Слайд 79</vt:lpstr>
      <vt:lpstr>Слайд 80</vt:lpstr>
      <vt:lpstr>Слайд 81</vt:lpstr>
      <vt:lpstr>Слайд 82</vt:lpstr>
      <vt:lpstr>Слайд 83</vt:lpstr>
      <vt:lpstr>Слайд 84</vt:lpstr>
      <vt:lpstr>Слайд 85</vt:lpstr>
      <vt:lpstr>Слайд 86</vt:lpstr>
      <vt:lpstr>Слайд 87</vt:lpstr>
      <vt:lpstr>Слайд 88</vt:lpstr>
      <vt:lpstr>Слайд 89</vt:lpstr>
      <vt:lpstr>Слайд 90</vt:lpstr>
      <vt:lpstr>Слайд 91</vt:lpstr>
      <vt:lpstr>Слайд 92</vt:lpstr>
      <vt:lpstr>Слайд 93</vt:lpstr>
      <vt:lpstr>Слайд 94</vt:lpstr>
      <vt:lpstr>Слайд 95</vt:lpstr>
      <vt:lpstr>Слайд 96</vt:lpstr>
      <vt:lpstr>Слайд 97</vt:lpstr>
      <vt:lpstr>Слайд 98</vt:lpstr>
      <vt:lpstr>Слайд 99</vt:lpstr>
      <vt:lpstr>Слайд 100</vt:lpstr>
      <vt:lpstr>Слайд 101</vt:lpstr>
      <vt:lpstr>Слайд 102</vt:lpstr>
      <vt:lpstr>Слайд 103</vt:lpstr>
      <vt:lpstr>Слайд 104</vt:lpstr>
      <vt:lpstr>Слайд 105</vt:lpstr>
      <vt:lpstr>Слайд 106</vt:lpstr>
      <vt:lpstr>Слайд 107</vt:lpstr>
      <vt:lpstr>Слайд 108</vt:lpstr>
      <vt:lpstr>Слайд 109</vt:lpstr>
      <vt:lpstr>Слайд 110</vt:lpstr>
      <vt:lpstr>Слайд 111</vt:lpstr>
      <vt:lpstr>Слайд 112</vt:lpstr>
      <vt:lpstr>Слайд 113</vt:lpstr>
      <vt:lpstr>Слайд 114</vt:lpstr>
      <vt:lpstr>Слайд 115</vt:lpstr>
      <vt:lpstr>Слайд 116</vt:lpstr>
      <vt:lpstr>Слайд 117</vt:lpstr>
      <vt:lpstr>Слайд 118</vt:lpstr>
      <vt:lpstr>Тема 3. УЧЕТ ВЛОЖЕНИЙ ВО ВНЕОБОРОТНЫЕ АКТИВЫ. </vt:lpstr>
      <vt:lpstr>1.Понятие, классификация и задачи учета долгосрочных инвестиций.   </vt:lpstr>
      <vt:lpstr>Слайд 121</vt:lpstr>
      <vt:lpstr>2.Источники финансирования долгосрочных инвестиций. Оценка долгосрочных инвестиций.  </vt:lpstr>
      <vt:lpstr>Слайд 123</vt:lpstr>
      <vt:lpstr>Слайд 124</vt:lpstr>
      <vt:lpstr>Слайд 125</vt:lpstr>
      <vt:lpstr>Слайд 126</vt:lpstr>
      <vt:lpstr>Слайд 127</vt:lpstr>
      <vt:lpstr>Слайд 128</vt:lpstr>
      <vt:lpstr>Слайд 129</vt:lpstr>
      <vt:lpstr>Слайд 130</vt:lpstr>
      <vt:lpstr>3.Учет операций по приобретению земельных участков и объектов природопользования. </vt:lpstr>
      <vt:lpstr>Слайд 132</vt:lpstr>
      <vt:lpstr>4.Учет затрат по строительству объектов. </vt:lpstr>
      <vt:lpstr>Слайд 134</vt:lpstr>
      <vt:lpstr>Слайд 135</vt:lpstr>
      <vt:lpstr>Слайд 136</vt:lpstr>
      <vt:lpstr>Слайд 137</vt:lpstr>
      <vt:lpstr>Слайд 138</vt:lpstr>
      <vt:lpstr>Слайд 139</vt:lpstr>
      <vt:lpstr>Слайд 140</vt:lpstr>
      <vt:lpstr>5.Учет приобретения основных средств и нематериальных активов. </vt:lpstr>
      <vt:lpstr>Слайд 142</vt:lpstr>
      <vt:lpstr>Слайд 143</vt:lpstr>
      <vt:lpstr>Слайд 144</vt:lpstr>
      <vt:lpstr>Слайд 145</vt:lpstr>
      <vt:lpstr>6.Раскрытие информации о долгосрочных инвестициях в бухгалтерской отчетности. </vt:lpstr>
      <vt:lpstr>Тема 4. УЧЕТ ОСНОВНЫХ СРЕДСТВ. </vt:lpstr>
      <vt:lpstr>Слайд 148</vt:lpstr>
      <vt:lpstr>1. Понятие, классификация и задачи учета основных средств. </vt:lpstr>
      <vt:lpstr>Слайд 150</vt:lpstr>
      <vt:lpstr>Слайд 151</vt:lpstr>
      <vt:lpstr>Слайд 152</vt:lpstr>
      <vt:lpstr>Слайд 153</vt:lpstr>
      <vt:lpstr>Слайд 154</vt:lpstr>
      <vt:lpstr>Слайд 155</vt:lpstr>
      <vt:lpstr>2. Документальное оформление операций по движению основных средств. </vt:lpstr>
      <vt:lpstr>Слайд 157</vt:lpstr>
      <vt:lpstr>Слайд 158</vt:lpstr>
      <vt:lpstr>Слайд 159</vt:lpstr>
      <vt:lpstr>Слайд 160</vt:lpstr>
      <vt:lpstr>Слайд 161</vt:lpstr>
      <vt:lpstr>Слайд 162</vt:lpstr>
      <vt:lpstr>Слайд 163</vt:lpstr>
      <vt:lpstr>Слайд 164</vt:lpstr>
      <vt:lpstr>Слайд 165</vt:lpstr>
      <vt:lpstr>Слайд 166</vt:lpstr>
      <vt:lpstr>Слайд 167</vt:lpstr>
      <vt:lpstr>Слайд 168</vt:lpstr>
      <vt:lpstr>3. Аналитический и синтетический учет основных средств. </vt:lpstr>
      <vt:lpstr>Слайд 170</vt:lpstr>
      <vt:lpstr>Слайд 171</vt:lpstr>
      <vt:lpstr>4. Оценка основных средств. </vt:lpstr>
      <vt:lpstr>Слайд 173</vt:lpstr>
      <vt:lpstr>Слайд 174</vt:lpstr>
      <vt:lpstr>Слайд 175</vt:lpstr>
      <vt:lpstr>Слайд 176</vt:lpstr>
      <vt:lpstr>Слайд 177</vt:lpstr>
      <vt:lpstr>5. Учет поступления основных средств. </vt:lpstr>
      <vt:lpstr>Слайд 179</vt:lpstr>
      <vt:lpstr>Слайд 180</vt:lpstr>
      <vt:lpstr>Слайд 181</vt:lpstr>
      <vt:lpstr>Слайд 182</vt:lpstr>
      <vt:lpstr>6. Порядок начисления и учет амортизации основных средств.</vt:lpstr>
      <vt:lpstr>Слайд 184</vt:lpstr>
      <vt:lpstr>Слайд 185</vt:lpstr>
      <vt:lpstr>Слайд 186</vt:lpstr>
      <vt:lpstr>Слайд 187</vt:lpstr>
      <vt:lpstr>Слайд 188</vt:lpstr>
      <vt:lpstr>Слайд 189</vt:lpstr>
      <vt:lpstr>Слайд 190</vt:lpstr>
      <vt:lpstr>Слайд 191</vt:lpstr>
      <vt:lpstr>Слайд 192</vt:lpstr>
      <vt:lpstr>Слайд 193</vt:lpstr>
      <vt:lpstr>7. Учет выбытия основных средств. </vt:lpstr>
      <vt:lpstr>Слайд 195</vt:lpstr>
      <vt:lpstr>Слайд 196</vt:lpstr>
      <vt:lpstr>Слайд 197</vt:lpstr>
      <vt:lpstr>Слайд 198</vt:lpstr>
      <vt:lpstr>Слайд 199</vt:lpstr>
      <vt:lpstr>8. Учет операций по ремонту основных средств. </vt:lpstr>
      <vt:lpstr>Слайд 201</vt:lpstr>
      <vt:lpstr>Слайд 202</vt:lpstr>
      <vt:lpstr>Слайд 203</vt:lpstr>
      <vt:lpstr>Слайд 204</vt:lpstr>
      <vt:lpstr>Слайд 205</vt:lpstr>
      <vt:lpstr>9. Аренда основных средств. </vt:lpstr>
      <vt:lpstr>Слайд 207</vt:lpstr>
      <vt:lpstr>Слайд 208</vt:lpstr>
      <vt:lpstr>Слайд 209</vt:lpstr>
      <vt:lpstr>Слайд 210</vt:lpstr>
      <vt:lpstr>Слайд 211</vt:lpstr>
      <vt:lpstr>Слайд 212</vt:lpstr>
      <vt:lpstr>Слайд 213</vt:lpstr>
      <vt:lpstr>Слайд 214</vt:lpstr>
      <vt:lpstr>Слайд 215</vt:lpstr>
      <vt:lpstr>Слайд 216</vt:lpstr>
      <vt:lpstr>Слайд 217</vt:lpstr>
      <vt:lpstr>Слайд 218</vt:lpstr>
      <vt:lpstr>Слайд 219</vt:lpstr>
      <vt:lpstr>10.Инвентаризация основных средств.</vt:lpstr>
      <vt:lpstr>Слайд 221</vt:lpstr>
      <vt:lpstr>Слайд 222</vt:lpstr>
      <vt:lpstr>Слайд 223</vt:lpstr>
      <vt:lpstr>Слайд 224</vt:lpstr>
      <vt:lpstr>Тема 5. УЧЕТ НЕМАТЕРИАЛЬНЫХ АКТИВОВ. </vt:lpstr>
      <vt:lpstr>1. Понятия, классификация и оценка нематериальных активов </vt:lpstr>
      <vt:lpstr>Слайд 227</vt:lpstr>
      <vt:lpstr>Слайд 228</vt:lpstr>
      <vt:lpstr>Слайд 229</vt:lpstr>
      <vt:lpstr>Слайд 230</vt:lpstr>
      <vt:lpstr>Слайд 231</vt:lpstr>
      <vt:lpstr>Слайд 232</vt:lpstr>
      <vt:lpstr>Слайд 233</vt:lpstr>
      <vt:lpstr>2. Учет поступления нематериальных активов.  </vt:lpstr>
      <vt:lpstr>Слайд 235</vt:lpstr>
      <vt:lpstr>Слайд 236</vt:lpstr>
      <vt:lpstr>Слайд 237</vt:lpstr>
      <vt:lpstr>3. Порядок начисления и учет амортизации нематериальных активов. </vt:lpstr>
      <vt:lpstr>Слайд 239</vt:lpstr>
      <vt:lpstr>Слайд 240</vt:lpstr>
      <vt:lpstr>Слайд 241</vt:lpstr>
      <vt:lpstr>4.Учет выбытия нематериальных активов.</vt:lpstr>
      <vt:lpstr>Слайд 243</vt:lpstr>
      <vt:lpstr>Слайд 244</vt:lpstr>
      <vt:lpstr>Слайд 245</vt:lpstr>
      <vt:lpstr>Тема 6. УЧЕТ МАТЕРИАЛЬНО-ПРОИЗВОДСТВЕННЫХ ЗАПАСОВ</vt:lpstr>
      <vt:lpstr>Слайд 247</vt:lpstr>
      <vt:lpstr>1. Понятие, классификация, оценка материально-производственных запасов.</vt:lpstr>
      <vt:lpstr>Слайд 249</vt:lpstr>
      <vt:lpstr>Слайд 250</vt:lpstr>
      <vt:lpstr>Слайд 251</vt:lpstr>
      <vt:lpstr>Слайд 252</vt:lpstr>
      <vt:lpstr>Слайд 253</vt:lpstr>
      <vt:lpstr>Слайд 254</vt:lpstr>
      <vt:lpstr>2.Документальное оформление операции по движению материалов</vt:lpstr>
      <vt:lpstr>Слайд 256</vt:lpstr>
      <vt:lpstr>Слайд 257</vt:lpstr>
      <vt:lpstr>Слайд 258</vt:lpstr>
      <vt:lpstr>3. Учет заготовления материальных ценностей.</vt:lpstr>
      <vt:lpstr>Слайд 260</vt:lpstr>
      <vt:lpstr>Слайд 261</vt:lpstr>
      <vt:lpstr>Слайд 262</vt:lpstr>
      <vt:lpstr>Слайд 263</vt:lpstr>
      <vt:lpstr>4. Учет расчетов с поставщиками.</vt:lpstr>
      <vt:lpstr>Слайд 265</vt:lpstr>
      <vt:lpstr>Слайд 266</vt:lpstr>
      <vt:lpstr>Слайд 267</vt:lpstr>
      <vt:lpstr>5.Учет отпуска материальных ценностей в производство.</vt:lpstr>
      <vt:lpstr>Слайд 269</vt:lpstr>
      <vt:lpstr>6.Учет продажи и прочего выбытия материалов.</vt:lpstr>
      <vt:lpstr>Слайд 271</vt:lpstr>
      <vt:lpstr>Слайд 272</vt:lpstr>
      <vt:lpstr>Слайд 273</vt:lpstr>
      <vt:lpstr>7.Инвентаризация и переоценка материалов.</vt:lpstr>
      <vt:lpstr>Слайд 275</vt:lpstr>
      <vt:lpstr>Слайд 276</vt:lpstr>
      <vt:lpstr>Слайд 277</vt:lpstr>
      <vt:lpstr>Слайд 278</vt:lpstr>
      <vt:lpstr>Тема 7. УЧЕТ РАСХОДОВ ПО ОБЫЧНЫМ ВИДАМ ДЕЯТЕЛЬНОСТИ </vt:lpstr>
      <vt:lpstr>1.Организация учета затрат на производство и продажу. </vt:lpstr>
      <vt:lpstr>Слайд 281</vt:lpstr>
      <vt:lpstr>Слайд 282</vt:lpstr>
      <vt:lpstr>Слайд 283</vt:lpstr>
      <vt:lpstr>Слайд 284</vt:lpstr>
      <vt:lpstr>Слайд 285</vt:lpstr>
      <vt:lpstr>Слайд 286</vt:lpstr>
      <vt:lpstr>Слайд 287</vt:lpstr>
      <vt:lpstr>Слайд 288</vt:lpstr>
      <vt:lpstr>2.Учет затрат основного производства. </vt:lpstr>
      <vt:lpstr>Слайд 290</vt:lpstr>
      <vt:lpstr>Слайд 291</vt:lpstr>
      <vt:lpstr>3.Учет затрат вспомогательного производства. </vt:lpstr>
      <vt:lpstr>Слайд 293</vt:lpstr>
      <vt:lpstr>4.Учет и распределение накладных расходов. </vt:lpstr>
      <vt:lpstr>Слайд 295</vt:lpstr>
      <vt:lpstr>Слайд 296</vt:lpstr>
      <vt:lpstr>Слайд 297</vt:lpstr>
      <vt:lpstr>Слайд 298</vt:lpstr>
      <vt:lpstr>Слайд 299</vt:lpstr>
      <vt:lpstr>Слайд 300</vt:lpstr>
      <vt:lpstr>5. Учет брака продукции. </vt:lpstr>
      <vt:lpstr>Слайд 302</vt:lpstr>
      <vt:lpstr>6.Учет расходов будущих периодов и резервов предстоящих расходов. </vt:lpstr>
      <vt:lpstr>Слайд 304</vt:lpstr>
      <vt:lpstr>Слайд 305</vt:lpstr>
      <vt:lpstr>Тема 8. УЧЕТ ГОТОВОЙ ПРОДУКЦИИ И ОПЕРАЦИЙ ПО ЕЕ ПРОДАЖЕ </vt:lpstr>
      <vt:lpstr>1.Организация учета и оценка готовой продукции. </vt:lpstr>
      <vt:lpstr>Слайд 308</vt:lpstr>
      <vt:lpstr>Слайд 309</vt:lpstr>
      <vt:lpstr>Слайд 310</vt:lpstr>
      <vt:lpstr>2.Аналитический и синтетический учет готовой продукции. </vt:lpstr>
      <vt:lpstr>Слайд 312</vt:lpstr>
      <vt:lpstr>Слайд 313</vt:lpstr>
      <vt:lpstr>Слайд 314</vt:lpstr>
      <vt:lpstr>Слайд 315</vt:lpstr>
      <vt:lpstr>Слайд 316</vt:lpstr>
      <vt:lpstr>Слайд 317</vt:lpstr>
      <vt:lpstr>Слайд 318</vt:lpstr>
      <vt:lpstr>Слайд 319</vt:lpstr>
      <vt:lpstr>Слайд 320</vt:lpstr>
      <vt:lpstr>4.Учет коммерческих расходов. </vt:lpstr>
      <vt:lpstr>Слайд 322</vt:lpstr>
      <vt:lpstr>Слайд 323</vt:lpstr>
      <vt:lpstr>5.Учет операций по продаже готовой продукции.</vt:lpstr>
      <vt:lpstr>Слайд 325</vt:lpstr>
      <vt:lpstr>Слайд 326</vt:lpstr>
      <vt:lpstr>Слайд 327</vt:lpstr>
      <vt:lpstr>6.Инвентаризация готовой продукции. </vt:lpstr>
      <vt:lpstr>Слайд 329</vt:lpstr>
      <vt:lpstr>Слайд 330</vt:lpstr>
      <vt:lpstr>Слайд 331</vt:lpstr>
      <vt:lpstr>Слайд 332</vt:lpstr>
      <vt:lpstr>7. Особенности учета товаров в торговых организациях. </vt:lpstr>
      <vt:lpstr>Слайд 334</vt:lpstr>
      <vt:lpstr>Слайд 335</vt:lpstr>
      <vt:lpstr>7.2. Синтетический и аналитический учет товаров. </vt:lpstr>
      <vt:lpstr>Слайд 337</vt:lpstr>
      <vt:lpstr>Слайд 338</vt:lpstr>
      <vt:lpstr>Слайд 339</vt:lpstr>
      <vt:lpstr>Слайд 340</vt:lpstr>
      <vt:lpstr>Слайд 341</vt:lpstr>
      <vt:lpstr>Слайд 342</vt:lpstr>
      <vt:lpstr>7.3. Учет торговой наценки. </vt:lpstr>
      <vt:lpstr>Слайд 344</vt:lpstr>
      <vt:lpstr>Слайд 345</vt:lpstr>
      <vt:lpstr>7.4. Учет издержек обращения. </vt:lpstr>
      <vt:lpstr>Слайд 347</vt:lpstr>
      <vt:lpstr>Слайд 348</vt:lpstr>
      <vt:lpstr>7.5. Учет реализации товаров.</vt:lpstr>
      <vt:lpstr>Слайд 350</vt:lpstr>
      <vt:lpstr>Слайд 351</vt:lpstr>
      <vt:lpstr> Тема 9. УЧЕТ ДЕНЕЖНЫХ СРЕДСТВ.  </vt:lpstr>
      <vt:lpstr>1.Задачи учета денежных средств </vt:lpstr>
      <vt:lpstr>Слайд 354</vt:lpstr>
      <vt:lpstr>2.Учет кассовых операций </vt:lpstr>
      <vt:lpstr>2.1 Ведение кассовых операций.  </vt:lpstr>
      <vt:lpstr>Слайд 357</vt:lpstr>
      <vt:lpstr>Слайд 358</vt:lpstr>
      <vt:lpstr>2.2 Обеспечение сохранности денежных средств. </vt:lpstr>
      <vt:lpstr>2.3 Документальное оформление движения наличных денежных средств. </vt:lpstr>
      <vt:lpstr>Слайд 361</vt:lpstr>
      <vt:lpstr>2.4 Синтетический и аналитический учет кассовых операций. </vt:lpstr>
      <vt:lpstr>Слайд 363</vt:lpstr>
      <vt:lpstr>2.5 Ревизия кассы. </vt:lpstr>
      <vt:lpstr>Слайд 365</vt:lpstr>
      <vt:lpstr>2.6.Особенности учета операций с наличной валютой. </vt:lpstr>
      <vt:lpstr>Слайд 367</vt:lpstr>
      <vt:lpstr>2.7 Учет денежных документов.</vt:lpstr>
      <vt:lpstr>Слайд 369</vt:lpstr>
      <vt:lpstr>Слайд 370</vt:lpstr>
      <vt:lpstr>2.8.Корреспонденция счетов по счету 50 «Касса». </vt:lpstr>
      <vt:lpstr>Слайд 372</vt:lpstr>
      <vt:lpstr>3.Учет операций по расчетному счету </vt:lpstr>
      <vt:lpstr>Слайд 374</vt:lpstr>
      <vt:lpstr>Слайд 375</vt:lpstr>
      <vt:lpstr>Слайд 376</vt:lpstr>
      <vt:lpstr>3.2 Документарное оформление операций по расчетному счету. </vt:lpstr>
      <vt:lpstr>Слайд 378</vt:lpstr>
      <vt:lpstr>Слайд 379</vt:lpstr>
      <vt:lpstr>3.3 Бухгалтерская обработка выписок банка. </vt:lpstr>
      <vt:lpstr>Слайд 381</vt:lpstr>
      <vt:lpstr>3.4 Корреспонденция счетов по счету 51 «Расчетные счета». </vt:lpstr>
      <vt:lpstr>Слайд 383</vt:lpstr>
      <vt:lpstr>4.Учет операций на прочих счетах в банках и переводов в пути</vt:lpstr>
      <vt:lpstr>Слайд 385</vt:lpstr>
      <vt:lpstr>4.2 Учет аккредитивов. </vt:lpstr>
      <vt:lpstr>4.3 Учет расчетных чеков. </vt:lpstr>
      <vt:lpstr>Слайд 388</vt:lpstr>
      <vt:lpstr>4.4 Учет депозитных счетов и прочих счетов в банке. </vt:lpstr>
      <vt:lpstr>Слайд 390</vt:lpstr>
      <vt:lpstr>Слайд 391</vt:lpstr>
      <vt:lpstr>Слайд 392</vt:lpstr>
      <vt:lpstr>4.5. Учет денежных средств в пути.</vt:lpstr>
      <vt:lpstr>5.Особенности учета операций на валютных счетах. </vt:lpstr>
      <vt:lpstr>Слайд 395</vt:lpstr>
      <vt:lpstr>Слайд 396</vt:lpstr>
      <vt:lpstr>Слайд 397</vt:lpstr>
      <vt:lpstr>Слайд 398</vt:lpstr>
      <vt:lpstr>Слайд 399</vt:lpstr>
      <vt:lpstr>Слайд 400</vt:lpstr>
      <vt:lpstr>Слайд 401</vt:lpstr>
      <vt:lpstr>Слайд 402</vt:lpstr>
      <vt:lpstr>Слайд 403</vt:lpstr>
      <vt:lpstr>Слайд 404</vt:lpstr>
      <vt:lpstr>5.2. Корреспонденция счетов по счету 52 «Валютные счета». </vt:lpstr>
      <vt:lpstr>Схемы операций по продаже и покупке валюты </vt:lpstr>
      <vt:lpstr>Схема операций по покупке валюты</vt:lpstr>
      <vt:lpstr>Тема 10. УЧЕТ ФИНАНСОВЫХ ВЛОЖЕНИЙ </vt:lpstr>
      <vt:lpstr>1.Понятия, классификация и оценка финансовых вложений. </vt:lpstr>
      <vt:lpstr>Слайд 410</vt:lpstr>
      <vt:lpstr>Слайд 411</vt:lpstr>
      <vt:lpstr>Слайд 412</vt:lpstr>
      <vt:lpstr>Слайд 413</vt:lpstr>
      <vt:lpstr>Слайд 414</vt:lpstr>
      <vt:lpstr>Слайд 415</vt:lpstr>
      <vt:lpstr>Слайд 416</vt:lpstr>
      <vt:lpstr>Слайд 417</vt:lpstr>
      <vt:lpstr>Слайд 418</vt:lpstr>
      <vt:lpstr>2.Учет вкладов в уставный капитал других организаций. </vt:lpstr>
      <vt:lpstr>Слайд 420</vt:lpstr>
      <vt:lpstr>3.Учет финансовых вложений в ценные бумаги.</vt:lpstr>
      <vt:lpstr>Слайд 422</vt:lpstr>
      <vt:lpstr>Слайд 423</vt:lpstr>
      <vt:lpstr>Слайд 424</vt:lpstr>
      <vt:lpstr>Слайд 425</vt:lpstr>
      <vt:lpstr>Слайд 426</vt:lpstr>
      <vt:lpstr>4.Учет финансовых вложений в займы. </vt:lpstr>
      <vt:lpstr> 5.Вклады по договору простого товарищества, как особый вид финансовых вложений.</vt:lpstr>
      <vt:lpstr>Слайд 429</vt:lpstr>
      <vt:lpstr>Слайд 430</vt:lpstr>
      <vt:lpstr>Схема учетных записей по договору простого  товарищества на обособленном балансе: </vt:lpstr>
      <vt:lpstr>Схема учетных записей по договору простого  товарищества на балансе каждого участника договора: </vt:lpstr>
      <vt:lpstr>6.Инвентаризация финансовых вложений.</vt:lpstr>
      <vt:lpstr>Слайд 434</vt:lpstr>
      <vt:lpstr>Тема 11. УЧЕТ  КАПИТАЛА. </vt:lpstr>
      <vt:lpstr>1.Понятие капитала, составляющие собственного капитала. </vt:lpstr>
      <vt:lpstr>Слайд 437</vt:lpstr>
      <vt:lpstr>2.Уставный капитал, его формирование и учет. </vt:lpstr>
      <vt:lpstr>Слайд 439</vt:lpstr>
      <vt:lpstr>Слайд 440</vt:lpstr>
      <vt:lpstr>Слайд 441</vt:lpstr>
      <vt:lpstr>Слайд 442</vt:lpstr>
      <vt:lpstr>2.1. Особенности учета расчетов по выделенному имуществу и распределению доходов на унитарном предприятии. </vt:lpstr>
      <vt:lpstr>Слайд 444</vt:lpstr>
      <vt:lpstr>Слайд 445</vt:lpstr>
      <vt:lpstr>Слайд 446</vt:lpstr>
      <vt:lpstr>Слайд 447</vt:lpstr>
      <vt:lpstr>Слайд 448</vt:lpstr>
      <vt:lpstr>3.Добавочный капитал, его формирование и учет. </vt:lpstr>
      <vt:lpstr>Слайд 450</vt:lpstr>
      <vt:lpstr>4.Резервный капитал, его формирование и учет.</vt:lpstr>
      <vt:lpstr>5.Учет нераспределенной прибыли и непокрытого убытка. </vt:lpstr>
      <vt:lpstr>Слайд 453</vt:lpstr>
      <vt:lpstr>Слайд 454</vt:lpstr>
      <vt:lpstr>6.Учет государственной помощи. </vt:lpstr>
      <vt:lpstr>Слайд 456</vt:lpstr>
      <vt:lpstr>Тема 12. УЧЕТ ОБЯЗАТЕЛЬСТВ ПО ЗАЙМАМ И КРЕДИТАМ. </vt:lpstr>
      <vt:lpstr>1.Понятие кредитов и займов. Их отличительные особенности. </vt:lpstr>
      <vt:lpstr>Слайд 459</vt:lpstr>
      <vt:lpstr>Слайд 460</vt:lpstr>
      <vt:lpstr>2.Учет кредитов  банков. </vt:lpstr>
      <vt:lpstr>Слайд 462</vt:lpstr>
      <vt:lpstr>Слайд 463</vt:lpstr>
      <vt:lpstr>Слайд 464</vt:lpstr>
      <vt:lpstr>3.Учет полученных займов. </vt:lpstr>
      <vt:lpstr>Слайд 466</vt:lpstr>
      <vt:lpstr>Слайд 467</vt:lpstr>
      <vt:lpstr>Слайд 468</vt:lpstr>
      <vt:lpstr>Тема 13. УЧЕТ РАСЧЕТОВ С ПОДОТЧЕТНЫМИ  ЛИЦАМИ.</vt:lpstr>
      <vt:lpstr>1.Учет расчетов с подотчетными лицами внутри страны. </vt:lpstr>
      <vt:lpstr>Слайд 471</vt:lpstr>
      <vt:lpstr>Слайд 472</vt:lpstr>
      <vt:lpstr>Слайд 473</vt:lpstr>
      <vt:lpstr>Слайд 474</vt:lpstr>
      <vt:lpstr>Слайд 475</vt:lpstr>
      <vt:lpstr>Слайд 476</vt:lpstr>
      <vt:lpstr>Слайд 477</vt:lpstr>
      <vt:lpstr>Корреспонденция счетов по счету 71  «Расчеты с подотчетными лицами»</vt:lpstr>
      <vt:lpstr>Слайд 479</vt:lpstr>
      <vt:lpstr>Слайд 480</vt:lpstr>
      <vt:lpstr>2.Учет расчетов с подотчетными лицами по заграничным командировкам.   </vt:lpstr>
      <vt:lpstr>Слайд 482</vt:lpstr>
      <vt:lpstr>Слайд 483</vt:lpstr>
      <vt:lpstr>Слайд 484</vt:lpstr>
      <vt:lpstr>Слайд 485</vt:lpstr>
      <vt:lpstr>Слайд 486</vt:lpstr>
      <vt:lpstr>Тема 14. УЧЕТ РАСЧЕТОВ С ПЕРСОНАЛОМ ПО ОПЛАТЕ ТРУДА. </vt:lpstr>
      <vt:lpstr>1.Организация учета расчетов по оплате труда и социальному страхованию. </vt:lpstr>
      <vt:lpstr>Слайд 489</vt:lpstr>
      <vt:lpstr>Слайд 490</vt:lpstr>
      <vt:lpstr>2.Виды, формы и системы оплаты труда. </vt:lpstr>
      <vt:lpstr>Слайд 492</vt:lpstr>
      <vt:lpstr>Слайд 493</vt:lpstr>
      <vt:lpstr>Слайд 494</vt:lpstr>
      <vt:lpstr>Слайд 495</vt:lpstr>
      <vt:lpstr>3.Документация по учету расчетов по оплате труда и численности работников. </vt:lpstr>
      <vt:lpstr>Слайд 497</vt:lpstr>
      <vt:lpstr>Слайд 498</vt:lpstr>
      <vt:lpstr>Слайд 499</vt:lpstr>
      <vt:lpstr>Слайд 500</vt:lpstr>
      <vt:lpstr>Слайд 501</vt:lpstr>
      <vt:lpstr>Слайд 502</vt:lpstr>
      <vt:lpstr>Слайд 503</vt:lpstr>
      <vt:lpstr>Слайд 504</vt:lpstr>
      <vt:lpstr>Слайд 505</vt:lpstr>
      <vt:lpstr>Слайд 506</vt:lpstr>
      <vt:lpstr>Слайд 507</vt:lpstr>
      <vt:lpstr>Слайд 508</vt:lpstr>
      <vt:lpstr>Слайд 509</vt:lpstr>
      <vt:lpstr>Слайд 510</vt:lpstr>
      <vt:lpstr>Слайд 511</vt:lpstr>
      <vt:lpstr>Слайд 512</vt:lpstr>
      <vt:lpstr>Слайд 513</vt:lpstr>
      <vt:lpstr>Слайд 514</vt:lpstr>
      <vt:lpstr>Слайд 515</vt:lpstr>
      <vt:lpstr>Слайд 516</vt:lpstr>
      <vt:lpstr>Слайд 517</vt:lpstr>
      <vt:lpstr>Слайд 518</vt:lpstr>
      <vt:lpstr>Слайд 519</vt:lpstr>
      <vt:lpstr>Слайд 520</vt:lpstr>
      <vt:lpstr>Слайд 521</vt:lpstr>
      <vt:lpstr>Слайд 522</vt:lpstr>
      <vt:lpstr>4.Порядок расчета оплаты труда. </vt:lpstr>
      <vt:lpstr>Слайд 524</vt:lpstr>
      <vt:lpstr>Слайд 525</vt:lpstr>
      <vt:lpstr>Слайд 526</vt:lpstr>
      <vt:lpstr>Слайд 527</vt:lpstr>
      <vt:lpstr>Слайд 528</vt:lpstr>
      <vt:lpstr>Слайд 529</vt:lpstr>
      <vt:lpstr>Слайд 530</vt:lpstr>
      <vt:lpstr>Слайд 531</vt:lpstr>
      <vt:lpstr>Слайд 532</vt:lpstr>
      <vt:lpstr>Слайд 533</vt:lpstr>
      <vt:lpstr>Слайд 534</vt:lpstr>
      <vt:lpstr>Слайд 535</vt:lpstr>
      <vt:lpstr>Слайд 536</vt:lpstr>
      <vt:lpstr>Слайд 537</vt:lpstr>
      <vt:lpstr>Слайд 538</vt:lpstr>
      <vt:lpstr>Слайд 539</vt:lpstr>
      <vt:lpstr>Слайд 540</vt:lpstr>
      <vt:lpstr>Слайд 541</vt:lpstr>
      <vt:lpstr>Слайд 542</vt:lpstr>
      <vt:lpstr>5.Расчет удержаний из заработной платы. </vt:lpstr>
      <vt:lpstr>Слайд 544</vt:lpstr>
      <vt:lpstr>Слайд 545</vt:lpstr>
      <vt:lpstr>Слайд 546</vt:lpstr>
      <vt:lpstr>Слайд 547</vt:lpstr>
      <vt:lpstr>Слайд 548</vt:lpstr>
      <vt:lpstr>Слайд 549</vt:lpstr>
      <vt:lpstr>Слайд 550</vt:lpstr>
      <vt:lpstr>Слайд 551</vt:lpstr>
      <vt:lpstr>Слайд 552</vt:lpstr>
      <vt:lpstr>Слайд 553</vt:lpstr>
      <vt:lpstr>6.Синтетический и аналитический учет расчетов с персоналом по оплате труда. </vt:lpstr>
      <vt:lpstr>Корреспонденция счетов по счету 70 «Расчеты с персоналом по оплате труда» </vt:lpstr>
      <vt:lpstr>Слайд 556</vt:lpstr>
      <vt:lpstr>Слайд 557</vt:lpstr>
      <vt:lpstr>7.Учет расчетов по социальному страхованию и обеспечению. </vt:lpstr>
      <vt:lpstr>Слайд 559</vt:lpstr>
      <vt:lpstr>Слайд 560</vt:lpstr>
      <vt:lpstr>Слайд 561</vt:lpstr>
      <vt:lpstr>Тема 15. УЧЕТ ТЕКУЩИХ РАСЧЕТНЫХ ОПЕРАЦИЙ</vt:lpstr>
      <vt:lpstr>1.Понятие дебиторской и кредиторской задолженности. Сроки расчета исковой давности. </vt:lpstr>
      <vt:lpstr>Слайд 564</vt:lpstr>
      <vt:lpstr>Слайд 565</vt:lpstr>
      <vt:lpstr>2.Учет расчетов с поставщиками и подрядчиками. </vt:lpstr>
      <vt:lpstr>3.Учет расчетов с покупателями и заказчиками.</vt:lpstr>
      <vt:lpstr>Слайд 568</vt:lpstr>
      <vt:lpstr>4.Учет расчетов с использованием векселей. </vt:lpstr>
      <vt:lpstr>Слайд 570</vt:lpstr>
      <vt:lpstr>5.Учет резервов по сомнительным долгам. </vt:lpstr>
      <vt:lpstr>Слайд 572</vt:lpstr>
      <vt:lpstr>6.Учет расчетов с бюджетом по налогам и сборам. </vt:lpstr>
      <vt:lpstr>Слайд 574</vt:lpstr>
      <vt:lpstr>Слайд 575</vt:lpstr>
      <vt:lpstr>Слайд 576</vt:lpstr>
      <vt:lpstr>7.Учет расчетов с персоналом по прочим операциям. </vt:lpstr>
      <vt:lpstr>Слайд 578</vt:lpstr>
      <vt:lpstr>8.Учет расчетов с учредителями и акционерами. </vt:lpstr>
      <vt:lpstr>Слайд 580</vt:lpstr>
      <vt:lpstr>9.Учет расчетов с государственными и муниципальными органами. </vt:lpstr>
      <vt:lpstr>10.Учет расчетов с разными дебиторами и кредиторами.</vt:lpstr>
      <vt:lpstr>Слайд 583</vt:lpstr>
      <vt:lpstr>Слайд 584</vt:lpstr>
      <vt:lpstr>Слайд 585</vt:lpstr>
      <vt:lpstr>11.Учет операций по доверительному управлению имуществом. </vt:lpstr>
      <vt:lpstr>Слайд 587</vt:lpstr>
      <vt:lpstr>Слайд 588</vt:lpstr>
      <vt:lpstr>Слайд 589</vt:lpstr>
      <vt:lpstr>Слайд 590</vt:lpstr>
      <vt:lpstr>Слайд 591</vt:lpstr>
      <vt:lpstr>Слайд 592</vt:lpstr>
      <vt:lpstr>12.Учет расчетов с дочерними или зависимыми обществами. </vt:lpstr>
      <vt:lpstr>13.Учет внутрихозяйственных расчетов. </vt:lpstr>
      <vt:lpstr>Слайд 595</vt:lpstr>
      <vt:lpstr>Тема 16. УЧЕТ ФИНАНСОВЫХ РЕЗУЛЬТАТОВ</vt:lpstr>
      <vt:lpstr>1.Учет формирования финансового результата организации. </vt:lpstr>
      <vt:lpstr>Слайд 598</vt:lpstr>
      <vt:lpstr>Слайд 599</vt:lpstr>
      <vt:lpstr>Слайд 600</vt:lpstr>
      <vt:lpstr>Слайд 601</vt:lpstr>
      <vt:lpstr>Слайд 602</vt:lpstr>
      <vt:lpstr>Слайд 603</vt:lpstr>
      <vt:lpstr>Слайд 604</vt:lpstr>
      <vt:lpstr>Слайд 605</vt:lpstr>
      <vt:lpstr>Слайд 606</vt:lpstr>
      <vt:lpstr>Слайд 607</vt:lpstr>
      <vt:lpstr>2.Учет использования прибыли (учет расчетов по налогу на прибыль).</vt:lpstr>
      <vt:lpstr>Слайд 609</vt:lpstr>
      <vt:lpstr>Слайд 610</vt:lpstr>
      <vt:lpstr>Слайд 611</vt:lpstr>
      <vt:lpstr>Слайд 612</vt:lpstr>
      <vt:lpstr>Слайд 613</vt:lpstr>
      <vt:lpstr>Слайд 614</vt:lpstr>
      <vt:lpstr>Слайд 615</vt:lpstr>
      <vt:lpstr>Слайд 616</vt:lpstr>
      <vt:lpstr>Слайд 617</vt:lpstr>
      <vt:lpstr>Слайд 618</vt:lpstr>
      <vt:lpstr>3.Учет нераспределенной прибыли/непокрытого убытка. </vt:lpstr>
      <vt:lpstr>Слайд 620</vt:lpstr>
      <vt:lpstr>Тема 17. УЧЕТ ОТДЕЛЬНЫХ ОПЕРАЦИЙ НА ЗАБАЛАНСОВЫХ СЧЕТАХ </vt:lpstr>
      <vt:lpstr>Учет отдельных операций на забалансовых счетах. </vt:lpstr>
      <vt:lpstr>1.Учет арендованных основных средств по договору текущей аренды. </vt:lpstr>
      <vt:lpstr>2.Учет лизинговых операций. </vt:lpstr>
      <vt:lpstr>Слайд 625</vt:lpstr>
      <vt:lpstr>3.Учет товарно-материальных ценностей, принятых на ответственное хранение, переработку и на комиссию</vt:lpstr>
      <vt:lpstr>Слайд 627</vt:lpstr>
      <vt:lpstr>4.Учет оборудования для монтажа. </vt:lpstr>
      <vt:lpstr>5.Учет бланков строгой отчетности. </vt:lpstr>
      <vt:lpstr>6.Учет и сроки списания в убыток задолженности неплатежеспособных дебиторов. </vt:lpstr>
      <vt:lpstr>7.Учет обеспечения обязательств полученных и выданных. </vt:lpstr>
      <vt:lpstr>8.Учет износа основных средств. </vt:lpstr>
      <vt:lpstr>Слайд 633</vt:lpstr>
      <vt:lpstr>Тема 18. МЕЖДУНАРОДНЫЕ МОДЕЛИ УЧЕТА. </vt:lpstr>
      <vt:lpstr>1. Гармонизация экономики и процессы международной гармонизации учета и финансовой отчетности. </vt:lpstr>
      <vt:lpstr>Слайд 636</vt:lpstr>
      <vt:lpstr>Слайд 637</vt:lpstr>
      <vt:lpstr>Слайд 638</vt:lpstr>
      <vt:lpstr>Слайд 639</vt:lpstr>
      <vt:lpstr>Слайд 640</vt:lpstr>
      <vt:lpstr>Слайд 641</vt:lpstr>
      <vt:lpstr>2. Система международных стандартов учета и финансовой отчетности.</vt:lpstr>
      <vt:lpstr>Слайд 643</vt:lpstr>
      <vt:lpstr>Слайд 644</vt:lpstr>
      <vt:lpstr>Слайд 645</vt:lpstr>
      <vt:lpstr>Слайд 646</vt:lpstr>
      <vt:lpstr>Слайд 647</vt:lpstr>
      <vt:lpstr>Слайд 648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1. ПРЕДМЕТ, ОБЪЕКТЫ, ЦЕЛИ И КОНЦЕПЦИИ ФИНАНСОВОГО УЧЕТА, СИСТЕМА ЕГО НОРМАТИВНОГО РЕГУЛИРОВАНИЯ.</dc:title>
  <dc:creator>Яна)</dc:creator>
  <cp:lastModifiedBy>1</cp:lastModifiedBy>
  <cp:revision>225</cp:revision>
  <dcterms:created xsi:type="dcterms:W3CDTF">2012-11-11T08:40:55Z</dcterms:created>
  <dcterms:modified xsi:type="dcterms:W3CDTF">2014-11-19T08:49:43Z</dcterms:modified>
</cp:coreProperties>
</file>