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37" r:id="rId2"/>
    <p:sldMasterId id="2147483860" r:id="rId3"/>
  </p:sldMasterIdLst>
  <p:notesMasterIdLst>
    <p:notesMasterId r:id="rId33"/>
  </p:notesMasterIdLst>
  <p:sldIdLst>
    <p:sldId id="381" r:id="rId4"/>
    <p:sldId id="314" r:id="rId5"/>
    <p:sldId id="374" r:id="rId6"/>
    <p:sldId id="388" r:id="rId7"/>
    <p:sldId id="389" r:id="rId8"/>
    <p:sldId id="380" r:id="rId9"/>
    <p:sldId id="332" r:id="rId10"/>
    <p:sldId id="371" r:id="rId11"/>
    <p:sldId id="372" r:id="rId12"/>
    <p:sldId id="318" r:id="rId13"/>
    <p:sldId id="319" r:id="rId14"/>
    <p:sldId id="346" r:id="rId15"/>
    <p:sldId id="322" r:id="rId16"/>
    <p:sldId id="342" r:id="rId17"/>
    <p:sldId id="379" r:id="rId18"/>
    <p:sldId id="273" r:id="rId19"/>
    <p:sldId id="274" r:id="rId20"/>
    <p:sldId id="390" r:id="rId21"/>
    <p:sldId id="387" r:id="rId22"/>
    <p:sldId id="280" r:id="rId23"/>
    <p:sldId id="357" r:id="rId24"/>
    <p:sldId id="384" r:id="rId25"/>
    <p:sldId id="385" r:id="rId26"/>
    <p:sldId id="383" r:id="rId27"/>
    <p:sldId id="386" r:id="rId28"/>
    <p:sldId id="305" r:id="rId29"/>
    <p:sldId id="351" r:id="rId30"/>
    <p:sldId id="353" r:id="rId31"/>
    <p:sldId id="35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CC"/>
    <a:srgbClr val="3670F2"/>
    <a:srgbClr val="0000FF"/>
    <a:srgbClr val="FF3300"/>
    <a:srgbClr val="FF33CC"/>
    <a:srgbClr val="00CC66"/>
    <a:srgbClr val="FCFDFE"/>
    <a:srgbClr val="F4F7FA"/>
    <a:srgbClr val="DEE7F2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62" autoAdjust="0"/>
    <p:restoredTop sz="97112" autoAdjust="0"/>
  </p:normalViewPr>
  <p:slideViewPr>
    <p:cSldViewPr>
      <p:cViewPr varScale="1">
        <p:scale>
          <a:sx n="68" d="100"/>
          <a:sy n="68" d="100"/>
        </p:scale>
        <p:origin x="-4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96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20FBE0-719D-49E5-A436-8B2CCEA7A35B}" type="datetimeFigureOut">
              <a:rPr lang="ru-RU"/>
              <a:pPr>
                <a:defRPr/>
              </a:pPr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190740-B3BA-46F8-952D-F52C18C5B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90740-B3BA-46F8-952D-F52C18C5BC2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5A6C3D-784D-44CF-995F-1E7205B634E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5C40-2DF8-44ED-AF7E-8FAD36858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52F5-8C3E-4181-B5B4-7DA6F0CDE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006D-A1A6-4AE7-BC98-A2F63DAB7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3147-2013-44D6-A679-4918FA33B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2F6B-6768-4B56-B3EA-AAA4DE232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EDF5-7ABD-48B7-A7AF-4F5A4F9AF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B107-267E-4275-9D70-38E2A5C99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4EE4-98F4-4C1C-9C82-DD993AAE6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288E-1590-40A9-983F-F07AA79C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331D-9167-48DD-B903-3D8650D22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C436-B52E-401F-B518-14205EBE3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1B4D6-7AC3-44FE-8110-CBB18263B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C9946-E6DE-4BD6-ADF6-E0F3FE5D9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BE7D-D5DB-487B-AFA1-B68E54AF8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DE18-93A8-4A92-BC80-8EB6A3D08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ED04-297E-40A6-8BF6-495B41672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B851-9E9E-43EE-8B34-4F15D3C4B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996B-30A8-4FB2-8812-62EA23DAD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9CC8-DB23-4F69-8A42-47906043A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B7DE-F065-49C6-B221-AAAA06CDD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A9C1-4A5C-4C32-9A7B-B020EB1AE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CC97-9FE6-42E7-9305-5E65FBE27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EF4E-D88B-41B1-95E6-3749F4230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DB84-9AAB-486D-8196-5BD22E935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176A-6484-4D63-ACF3-C352A4147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6BC0-CE57-4295-B3D4-8B6DBAD40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D5F2-D420-4A94-B988-B8A7A662C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DC3E-A76B-4876-82DE-C10024839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FF5B-B335-4ED1-AF06-FEDC6D99F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D55B-FCA3-47EE-AD32-91AC08BBF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2D81-917E-4668-B5CF-2EA46DCA1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A050A-7F4F-44D1-878D-049E35B12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3538-2C05-42DD-8350-AE9AA12F1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5A9E35-FED8-4A36-8FC1-E91C62698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0" r:id="rId2"/>
    <p:sldLayoutId id="2147483869" r:id="rId3"/>
    <p:sldLayoutId id="2147483868" r:id="rId4"/>
    <p:sldLayoutId id="2147483867" r:id="rId5"/>
    <p:sldLayoutId id="2147483866" r:id="rId6"/>
    <p:sldLayoutId id="2147483865" r:id="rId7"/>
    <p:sldLayoutId id="2147483864" r:id="rId8"/>
    <p:sldLayoutId id="2147483863" r:id="rId9"/>
    <p:sldLayoutId id="2147483862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F495CC-2BB9-4B5F-84F3-F73C2FB3A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1" r:id="rId2"/>
    <p:sldLayoutId id="2147483880" r:id="rId3"/>
    <p:sldLayoutId id="2147483879" r:id="rId4"/>
    <p:sldLayoutId id="2147483878" r:id="rId5"/>
    <p:sldLayoutId id="2147483877" r:id="rId6"/>
    <p:sldLayoutId id="2147483876" r:id="rId7"/>
    <p:sldLayoutId id="2147483875" r:id="rId8"/>
    <p:sldLayoutId id="2147483874" r:id="rId9"/>
    <p:sldLayoutId id="2147483873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4E2B5AF-88D3-437D-8AE8-6D58E1D44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2" r:id="rId2"/>
    <p:sldLayoutId id="2147483891" r:id="rId3"/>
    <p:sldLayoutId id="2147483890" r:id="rId4"/>
    <p:sldLayoutId id="2147483889" r:id="rId5"/>
    <p:sldLayoutId id="2147483888" r:id="rId6"/>
    <p:sldLayoutId id="2147483887" r:id="rId7"/>
    <p:sldLayoutId id="2147483886" r:id="rId8"/>
    <p:sldLayoutId id="2147483885" r:id="rId9"/>
    <p:sldLayoutId id="2147483884" r:id="rId10"/>
    <p:sldLayoutId id="2147483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kuzstu.ru/meto.php?n=70344&amp;type=autoref:com" TargetMode="External"/><Relationship Id="rId2" Type="http://schemas.openxmlformats.org/officeDocument/2006/relationships/hyperlink" Target="http://library.kuzstu.ru/meto.php?n=40045&amp;type=dissertat:common" TargetMode="Externa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a-moscow.ru/catalogue/4831/345920/" TargetMode="External"/><Relationship Id="rId2" Type="http://schemas.openxmlformats.org/officeDocument/2006/relationships/hyperlink" Target="http://library.kuzstu.ru/meto.php?n=91737&amp;type=utchposob:common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0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БИБЛИОГРАФИЧЕСКОЕ ОПИСАНИЕ СОСТАВЛЯЕТСЯ </a:t>
            </a:r>
            <a:br>
              <a:rPr lang="ru-RU" sz="20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НА ОСНОВЕ РЕГЛАМЕНТИРУЮЩИХ СТАНДАРТОВ : </a:t>
            </a:r>
            <a:br>
              <a:rPr lang="ru-RU" sz="20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/>
              <a:t/>
            </a:r>
            <a:br>
              <a:rPr lang="ru-RU" sz="9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ГОСТ Р 7.0.100-2018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Библиографическая запись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Библиографическое описание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Общие требования и правила составления».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ГОСТ 7.80-2000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Библиографическая запись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Заголовок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Общие требования и правила составления».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ГОСТ 7.0.12-2011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Библиографическая запись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 Сокращение слов и словосочетаний на русском языке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Общие требования и правила».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u="sng" smtClean="0">
                <a:latin typeface="Times New Roman" pitchFamily="18" charset="0"/>
                <a:cs typeface="Times New Roman" pitchFamily="18" charset="0"/>
              </a:rPr>
              <a:t>ГОСТ 7.11–2004</a:t>
            </a:r>
            <a:r>
              <a:rPr lang="ru-RU" sz="2400" u="sng" smtClean="0">
                <a:latin typeface="Times New Roman" pitchFamily="18" charset="0"/>
                <a:cs typeface="Times New Roman" pitchFamily="18" charset="0"/>
              </a:rPr>
              <a:t> (ИСО 832:1994)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«Библиографическая запись.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Сокращение слов и словосочетаний на иностранных европейских языках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81000"/>
            <a:ext cx="7772400" cy="533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0000FF"/>
                </a:solidFill>
              </a:rPr>
              <a:t>Записываем сведения</a:t>
            </a:r>
            <a:r>
              <a:rPr lang="ru-RU" sz="3200" b="1" smtClean="0">
                <a:solidFill>
                  <a:srgbClr val="FF0000"/>
                </a:solidFill>
              </a:rPr>
              <a:t> </a:t>
            </a:r>
            <a:r>
              <a:rPr lang="ru-RU" sz="2800" b="1" smtClean="0">
                <a:solidFill>
                  <a:srgbClr val="0000FF"/>
                </a:solidFill>
              </a:rPr>
              <a:t>об издании:</a:t>
            </a: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endParaRPr lang="ru-RU" sz="3200" b="1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7391400" cy="1905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Зварыгин, В. И. Буровые станки и бурение скважин : учебное пособие / В. И. Зварыгин ; Сибирский феде-ральный университет. – </a:t>
            </a:r>
            <a:r>
              <a:rPr lang="ru-RU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2-е изд., стер.</a:t>
            </a:r>
            <a:r>
              <a:rPr lang="ru-RU" sz="2000" b="1" smtClean="0">
                <a:latin typeface="Arial" charset="0"/>
                <a:cs typeface="Arial" charset="0"/>
              </a:rPr>
              <a:t> – Москва : Инфра-М, 2019. – 255 с. - (Высшее образование : Специа-литет). – </a:t>
            </a:r>
            <a:r>
              <a:rPr lang="en-US" sz="2000" b="1" smtClean="0">
                <a:latin typeface="Arial" charset="0"/>
                <a:cs typeface="Arial" charset="0"/>
              </a:rPr>
              <a:t>ISBN</a:t>
            </a:r>
            <a:r>
              <a:rPr lang="ru-RU" sz="2000" b="1" smtClean="0">
                <a:latin typeface="Arial" charset="0"/>
                <a:cs typeface="Arial" charset="0"/>
              </a:rPr>
              <a:t> 978-5-16013-295-2. – Текст : непосредст-венный.  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24200"/>
            <a:ext cx="2401888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819400"/>
            <a:ext cx="6553200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3838"/>
            <a:ext cx="7772400" cy="11477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smtClean="0"/>
              <a:t>Записываем сведения о </a:t>
            </a:r>
            <a:r>
              <a:rPr lang="ru-RU" sz="2600" b="1" smtClean="0">
                <a:solidFill>
                  <a:srgbClr val="FF33CC"/>
                </a:solidFill>
              </a:rPr>
              <a:t>месте публикации,</a:t>
            </a:r>
            <a:r>
              <a:rPr lang="ru-RU" sz="2600" b="1" smtClean="0"/>
              <a:t> </a:t>
            </a:r>
            <a:r>
              <a:rPr lang="ru-RU" sz="2600" b="1" smtClean="0">
                <a:solidFill>
                  <a:srgbClr val="00B050"/>
                </a:solidFill>
              </a:rPr>
              <a:t>физической характеристике, </a:t>
            </a:r>
            <a:r>
              <a:rPr lang="ru-RU" sz="2600" b="1" smtClean="0">
                <a:solidFill>
                  <a:srgbClr val="0000FF"/>
                </a:solidFill>
              </a:rPr>
              <a:t>заглавии серии 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4419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smtClean="0">
                <a:latin typeface="Arial" charset="0"/>
                <a:cs typeface="Arial" charset="0"/>
              </a:rPr>
              <a:t>Зварыгин, В. И. Буровые станки и бурение скважин : учебное пособие / В. И. Зварыгин ; Сибирский федеральный универ-ситет. – 2-е изд., стер. – </a:t>
            </a:r>
            <a:r>
              <a:rPr lang="ru-RU" sz="2000" b="1" smtClean="0">
                <a:solidFill>
                  <a:srgbClr val="FF33CC"/>
                </a:solidFill>
                <a:latin typeface="Arial" charset="0"/>
                <a:cs typeface="Arial" charset="0"/>
              </a:rPr>
              <a:t>Москва : Инфра-М, 2019</a:t>
            </a:r>
            <a:r>
              <a:rPr lang="ru-RU" sz="2000" b="1" smtClean="0">
                <a:latin typeface="Arial" charset="0"/>
                <a:cs typeface="Arial" charset="0"/>
              </a:rPr>
              <a:t>. – </a:t>
            </a:r>
            <a:r>
              <a:rPr lang="ru-RU" sz="20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255 с.</a:t>
            </a:r>
            <a:r>
              <a:rPr lang="ru-RU" sz="2000" b="1" smtClean="0">
                <a:latin typeface="Arial" charset="0"/>
                <a:cs typeface="Arial" charset="0"/>
              </a:rPr>
              <a:t> - (</a:t>
            </a:r>
            <a:r>
              <a:rPr lang="ru-RU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Высшее образование : Специалитет</a:t>
            </a:r>
            <a:r>
              <a:rPr lang="ru-RU" sz="2000" b="1" smtClean="0">
                <a:latin typeface="Arial" charset="0"/>
                <a:cs typeface="Arial" charset="0"/>
              </a:rPr>
              <a:t>). – </a:t>
            </a:r>
            <a:r>
              <a:rPr lang="en-US" sz="2000" b="1" smtClean="0">
                <a:latin typeface="Arial" charset="0"/>
                <a:cs typeface="Arial" charset="0"/>
              </a:rPr>
              <a:t>ISBN</a:t>
            </a:r>
            <a:r>
              <a:rPr lang="ru-RU" sz="2000" b="1" smtClean="0">
                <a:latin typeface="Arial" charset="0"/>
                <a:cs typeface="Arial" charset="0"/>
              </a:rPr>
              <a:t> 978-5-16013-295-2. – Текст : непосредственный. 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24200"/>
            <a:ext cx="2401888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6800" y="2971800"/>
            <a:ext cx="65532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2000" b="1" smtClean="0">
                <a:solidFill>
                  <a:srgbClr val="0000FF"/>
                </a:solidFill>
              </a:rPr>
              <a:t>БИБЛИОГРАФИЧЕСКОЕ ОПИСАНИЕ </a:t>
            </a:r>
            <a:br>
              <a:rPr lang="ru-RU" sz="2000" b="1" smtClean="0">
                <a:solidFill>
                  <a:srgbClr val="0000FF"/>
                </a:solidFill>
              </a:rPr>
            </a:br>
            <a:r>
              <a:rPr lang="ru-RU" sz="2000" b="1" smtClean="0">
                <a:solidFill>
                  <a:srgbClr val="0000FF"/>
                </a:solidFill>
              </a:rPr>
              <a:t>НА КНИГИ ОДНОГО, ДВУХ, ТРЕХ АВТОРОВ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91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/>
              <a:t>1. </a:t>
            </a:r>
            <a:r>
              <a:rPr lang="ru-RU" sz="2000" b="1" smtClean="0">
                <a:solidFill>
                  <a:srgbClr val="0000FF"/>
                </a:solidFill>
              </a:rPr>
              <a:t>Гончаров, П. П.</a:t>
            </a:r>
            <a:r>
              <a:rPr lang="ru-RU" sz="2000" smtClean="0"/>
              <a:t> Правовое регулирование создания недвижимого горного имущества : монография / </a:t>
            </a:r>
            <a:r>
              <a:rPr lang="ru-RU" sz="2000" b="1" smtClean="0">
                <a:solidFill>
                  <a:srgbClr val="0000FF"/>
                </a:solidFill>
              </a:rPr>
              <a:t>П. П. Гончаров</a:t>
            </a:r>
            <a:r>
              <a:rPr lang="ru-RU" sz="2000" smtClean="0"/>
              <a:t>. – Москва : Проспект, 2018. – 304 с. - Библиогр.: с. 275-297. - </a:t>
            </a:r>
            <a:r>
              <a:rPr lang="en-US" sz="2000" smtClean="0"/>
              <a:t>ISBN</a:t>
            </a:r>
            <a:r>
              <a:rPr lang="ru-RU" sz="2000" smtClean="0"/>
              <a:t> 978-5-392-28168-8. - Текст : непосредственный.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2. </a:t>
            </a:r>
            <a:r>
              <a:rPr lang="ru-RU" sz="2000" b="1" smtClean="0">
                <a:solidFill>
                  <a:srgbClr val="0000FF"/>
                </a:solidFill>
              </a:rPr>
              <a:t>Гусев, В. Г. </a:t>
            </a:r>
            <a:r>
              <a:rPr lang="ru-RU" sz="2000" smtClean="0"/>
              <a:t>Электроника и микропроцессорная техника : учебник / </a:t>
            </a:r>
            <a:r>
              <a:rPr lang="ru-RU" sz="2000" b="1" smtClean="0">
                <a:solidFill>
                  <a:srgbClr val="0000FF"/>
                </a:solidFill>
              </a:rPr>
              <a:t>В. Г. Гусев, Ю. М. Гусев</a:t>
            </a:r>
            <a:r>
              <a:rPr lang="ru-RU" sz="2000" smtClean="0"/>
              <a:t>. – 6-е изд., стер. - Москва : КноРус, 2018. – 698 с. - (Бакалавриат). – Библиогр.: с. 786-787. - </a:t>
            </a:r>
            <a:r>
              <a:rPr lang="en-US" sz="2000" smtClean="0"/>
              <a:t>ISBN </a:t>
            </a:r>
            <a:r>
              <a:rPr lang="ru-RU" sz="2000" smtClean="0"/>
              <a:t>978-5-406-06106-0. - Текст : непосредственный.</a:t>
            </a:r>
          </a:p>
          <a:p>
            <a:pPr marL="0" indent="0">
              <a:buFont typeface="Arial" charset="0"/>
              <a:buNone/>
            </a:pPr>
            <a:r>
              <a:rPr lang="ru-RU" sz="2000" smtClean="0"/>
              <a:t>3. </a:t>
            </a:r>
            <a:r>
              <a:rPr lang="ru-RU" sz="2000" b="1" smtClean="0">
                <a:solidFill>
                  <a:srgbClr val="0000FF"/>
                </a:solidFill>
              </a:rPr>
              <a:t>Безпалов, В. В. </a:t>
            </a:r>
            <a:r>
              <a:rPr lang="ru-RU" sz="2000" smtClean="0"/>
              <a:t>Теория и практика управления развитием региональ-ных экономических систем : [коллективная] монография  / </a:t>
            </a:r>
            <a:r>
              <a:rPr lang="ru-RU" sz="2000" b="1" smtClean="0">
                <a:solidFill>
                  <a:srgbClr val="0000FF"/>
                </a:solidFill>
              </a:rPr>
              <a:t>В. В. Безпа-лов, С. А. Лочан, Д. С. Петросян</a:t>
            </a:r>
            <a:r>
              <a:rPr lang="ru-RU" sz="2000" smtClean="0"/>
              <a:t>. - Москва : Русайнс, 2018. – 236 с. - Библиогр.: с. 217-222. – </a:t>
            </a:r>
            <a:r>
              <a:rPr lang="en-US" sz="2000" smtClean="0"/>
              <a:t>ISBN</a:t>
            </a:r>
            <a:r>
              <a:rPr lang="ru-RU" sz="2000" smtClean="0"/>
              <a:t> 978-5-436-50738-5. - Текст : непосредствен-ный.                                                            </a:t>
            </a:r>
          </a:p>
          <a:p>
            <a:pPr marL="0" indent="0" algn="ctr">
              <a:buFont typeface="Arial" charset="0"/>
              <a:buNone/>
            </a:pPr>
            <a:r>
              <a:rPr lang="ru-RU" sz="2000" b="1" i="1" smtClean="0">
                <a:solidFill>
                  <a:srgbClr val="FF0000"/>
                </a:solidFill>
              </a:rPr>
              <a:t>Запомните!</a:t>
            </a:r>
          </a:p>
          <a:p>
            <a:pPr marL="0" indent="0" algn="just">
              <a:buFont typeface="Arial" charset="0"/>
              <a:buNone/>
            </a:pPr>
            <a:r>
              <a:rPr lang="ru-RU" sz="1800" smtClean="0">
                <a:solidFill>
                  <a:srgbClr val="000000"/>
                </a:solidFill>
              </a:rPr>
              <a:t>    </a:t>
            </a:r>
            <a:r>
              <a:rPr lang="ru-RU" sz="1600" b="1" u="sng" smtClean="0">
                <a:solidFill>
                  <a:srgbClr val="FF0000"/>
                </a:solidFill>
              </a:rPr>
              <a:t>В СВЕДЕНИЯХ ОБ ОТВЕТСТВЕННОСТИ</a:t>
            </a:r>
            <a:r>
              <a:rPr lang="ru-RU" sz="1600" smtClean="0">
                <a:solidFill>
                  <a:srgbClr val="FF0000"/>
                </a:solidFill>
              </a:rPr>
              <a:t>,  </a:t>
            </a:r>
            <a:r>
              <a:rPr lang="ru-RU" sz="1600" b="1" smtClean="0">
                <a:solidFill>
                  <a:srgbClr val="FF0000"/>
                </a:solidFill>
              </a:rPr>
              <a:t>за косой чертой ( / )</a:t>
            </a:r>
            <a:r>
              <a:rPr lang="ru-RU" sz="1600" smtClean="0">
                <a:solidFill>
                  <a:srgbClr val="000000"/>
                </a:solidFill>
              </a:rPr>
              <a:t>: </a:t>
            </a:r>
            <a:r>
              <a:rPr lang="ru-RU" sz="1600" b="1" smtClean="0"/>
              <a:t>указывают</a:t>
            </a:r>
            <a:r>
              <a:rPr lang="ru-RU" sz="1600" smtClean="0"/>
              <a:t> имена одного, двух, трех или четырех авторов ; имена редакторов, составителей, переводчиков </a:t>
            </a:r>
            <a:r>
              <a:rPr lang="ru-RU" sz="1600" b="1" u="sng" smtClean="0">
                <a:solidFill>
                  <a:srgbClr val="FF3300"/>
                </a:solidFill>
              </a:rPr>
              <a:t>или организации</a:t>
            </a:r>
            <a:r>
              <a:rPr lang="ru-RU" sz="1600" smtClean="0"/>
              <a:t>, которая принимает ответственность за данную публикацию ;</a:t>
            </a:r>
            <a:r>
              <a:rPr lang="ru-RU" sz="1600" b="1" smtClean="0"/>
              <a:t> При наличии информации </a:t>
            </a:r>
            <a:r>
              <a:rPr lang="ru-RU" sz="1600" b="1" smtClean="0">
                <a:solidFill>
                  <a:srgbClr val="FF3300"/>
                </a:solidFill>
              </a:rPr>
              <a:t>о пяти и более авторах приводят </a:t>
            </a:r>
            <a:r>
              <a:rPr lang="ru-RU" sz="1600" b="1" u="sng" smtClean="0">
                <a:solidFill>
                  <a:srgbClr val="FF3300"/>
                </a:solidFill>
              </a:rPr>
              <a:t>имена первых трёх авторов </a:t>
            </a:r>
            <a:r>
              <a:rPr lang="ru-RU" sz="1600" b="1" smtClean="0"/>
              <a:t>и в квадратных скобках сокращение «</a:t>
            </a:r>
            <a:r>
              <a:rPr lang="en-US" sz="1600" b="1" smtClean="0"/>
              <a:t>[</a:t>
            </a:r>
            <a:r>
              <a:rPr lang="ru-RU" sz="1600" b="1" smtClean="0"/>
              <a:t>и др.</a:t>
            </a:r>
            <a:r>
              <a:rPr lang="en-US" sz="1600" b="1" smtClean="0"/>
              <a:t>]</a:t>
            </a:r>
            <a:r>
              <a:rPr lang="ru-RU" sz="1600" b="1" smtClean="0"/>
              <a:t>».</a:t>
            </a:r>
          </a:p>
          <a:p>
            <a:pPr marL="0" indent="0">
              <a:buFont typeface="Arial" charset="0"/>
              <a:buNone/>
            </a:pPr>
            <a:r>
              <a:rPr lang="ru-RU" sz="1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382000" cy="788987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smtClean="0">
                <a:solidFill>
                  <a:srgbClr val="0000FF"/>
                </a:solidFill>
              </a:rPr>
              <a:t>Образец книги, написанной коллективом авторов </a:t>
            </a:r>
            <a:endParaRPr lang="ru-RU" sz="2000" b="1" smtClean="0">
              <a:solidFill>
                <a:srgbClr val="0000FF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84263"/>
            <a:ext cx="2800350" cy="249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227138"/>
            <a:ext cx="3657600" cy="527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200" y="2979738"/>
            <a:ext cx="4775200" cy="365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3048000" y="2590800"/>
            <a:ext cx="938213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400425" y="869950"/>
            <a:ext cx="1247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/>
              <a:t>Название</a:t>
            </a:r>
          </a:p>
          <a:p>
            <a:pPr algn="ctr"/>
            <a:r>
              <a:rPr lang="ru-RU"/>
              <a:t>серии</a:t>
            </a:r>
          </a:p>
          <a:p>
            <a:endParaRPr lang="ru-RU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 flipH="1">
            <a:off x="1219200" y="1524000"/>
            <a:ext cx="236220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6280150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3171825" y="1995488"/>
            <a:ext cx="16287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Авторский коллектив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5" name="Line 16"/>
          <p:cNvSpPr>
            <a:spLocks noChangeShapeType="1"/>
          </p:cNvSpPr>
          <p:nvPr/>
        </p:nvSpPr>
        <p:spPr bwMode="auto">
          <a:xfrm>
            <a:off x="4572000" y="1524000"/>
            <a:ext cx="137160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6675" y="1030288"/>
            <a:ext cx="6308725" cy="253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Пример библиографического описания </a:t>
            </a:r>
          </a:p>
          <a:p>
            <a:pPr algn="ctr"/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на книгу 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четырех</a:t>
            </a:r>
            <a:r>
              <a:rPr lang="ru-RU" sz="2000" b="1" i="1">
                <a:solidFill>
                  <a:srgbClr val="FF0000"/>
                </a:solidFill>
                <a:latin typeface="Calibri" pitchFamily="34" charset="0"/>
              </a:rPr>
              <a:t> авторов:</a:t>
            </a:r>
          </a:p>
          <a:p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Социальная психология</a:t>
            </a:r>
            <a:r>
              <a:rPr lang="ru-RU" sz="2000" b="1">
                <a:latin typeface="Calibri" pitchFamily="34" charset="0"/>
              </a:rPr>
              <a:t> : учебное пособие для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вузов / А. Н. Сухов, М. Г. Гераськина, А. М. Лафуткин, А. В. Чечкова ; под редакцией  А. Н. Сухова. – 7-е изд., перераб. и доп. – Москва : ЮНИТИ-ДАНА, 2012. – 615 с. – </a:t>
            </a:r>
            <a:r>
              <a:rPr lang="en-US" sz="2000" b="1">
                <a:latin typeface="Calibri" pitchFamily="34" charset="0"/>
              </a:rPr>
              <a:t>ISBN 978-5-238</a:t>
            </a:r>
            <a:r>
              <a:rPr lang="ru-RU" sz="2000" b="1">
                <a:latin typeface="Calibri" pitchFamily="34" charset="0"/>
              </a:rPr>
              <a:t>-</a:t>
            </a:r>
            <a:r>
              <a:rPr lang="en-US" sz="2000" b="1">
                <a:latin typeface="Calibri" pitchFamily="34" charset="0"/>
              </a:rPr>
              <a:t>02192-8</a:t>
            </a:r>
            <a:r>
              <a:rPr lang="ru-RU" sz="2000" b="1">
                <a:latin typeface="Calibri" pitchFamily="34" charset="0"/>
              </a:rPr>
              <a:t>. – Текст : непосредствен-ный.</a:t>
            </a:r>
          </a:p>
        </p:txBody>
      </p:sp>
      <p:pic>
        <p:nvPicPr>
          <p:cNvPr id="103426" name="img_1" descr="boo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9125"/>
            <a:ext cx="2205038" cy="2743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img_3" descr="books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185738" y="3505200"/>
            <a:ext cx="4267200" cy="31416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2514600" y="304800"/>
            <a:ext cx="6400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latin typeface="+mj-lt"/>
                <a:cs typeface="Arial" charset="0"/>
              </a:rPr>
              <a:t>      </a:t>
            </a:r>
            <a:r>
              <a:rPr lang="ru-RU" b="1" dirty="0" smtClean="0">
                <a:latin typeface="+mj-lt"/>
                <a:cs typeface="Arial" charset="0"/>
              </a:rPr>
              <a:t>КНИЖНЫЕ ИЗДАНИЯ</a:t>
            </a:r>
            <a:r>
              <a:rPr lang="ru-RU" b="1" dirty="0" smtClean="0">
                <a:latin typeface="+mj-lt"/>
              </a:rPr>
              <a:t> ЧЕТЫРЕХ И БОЛЕЕ АВТОРОВ ОПИСЫВАЮТ ПОД ЗАГЛАВИЕМ.</a:t>
            </a:r>
          </a:p>
        </p:txBody>
      </p:sp>
      <p:pic>
        <p:nvPicPr>
          <p:cNvPr id="103427" name="img_2" descr="books"/>
          <p:cNvPicPr>
            <a:picLocks noChangeAspect="1" noChangeArrowheads="1"/>
          </p:cNvPicPr>
          <p:nvPr/>
        </p:nvPicPr>
        <p:blipFill rotWithShape="1">
          <a:blip r:embed="rId5"/>
          <a:srcRect t="8460" b="6644"/>
          <a:stretch/>
        </p:blipFill>
        <p:spPr bwMode="auto">
          <a:xfrm>
            <a:off x="4038600" y="3429000"/>
            <a:ext cx="3733800" cy="3352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39725" y="381000"/>
            <a:ext cx="3775075" cy="1219200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66CC"/>
                </a:solidFill>
                <a:latin typeface="Arial" charset="0"/>
                <a:cs typeface="Arial" charset="0"/>
              </a:rPr>
              <a:t>БИБЛИОГРАФИЧЕСКОЕ ОПИСАНИЕ </a:t>
            </a:r>
            <a:br>
              <a:rPr lang="ru-RU" sz="1800" dirty="0" smtClean="0">
                <a:solidFill>
                  <a:srgbClr val="0066CC"/>
                </a:solidFill>
                <a:latin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66CC"/>
                </a:solidFill>
                <a:latin typeface="Arial" charset="0"/>
                <a:cs typeface="Arial" charset="0"/>
              </a:rPr>
              <a:t>НА КНИЖНЫЕ ИЗДАНИЯ</a:t>
            </a:r>
            <a:br>
              <a:rPr lang="ru-RU" sz="1800" dirty="0" smtClean="0">
                <a:solidFill>
                  <a:srgbClr val="0066CC"/>
                </a:solidFill>
                <a:latin typeface="Arial" charset="0"/>
                <a:cs typeface="Arial" charset="0"/>
              </a:rPr>
            </a:br>
            <a:r>
              <a:rPr lang="ru-RU" sz="1800" dirty="0" smtClean="0">
                <a:solidFill>
                  <a:srgbClr val="0066CC"/>
                </a:solidFill>
                <a:latin typeface="Arial" charset="0"/>
                <a:cs typeface="Arial" charset="0"/>
              </a:rPr>
              <a:t>ПЯТИ И БОЛЕЕ АВТОРОВ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419600" y="533400"/>
            <a:ext cx="4648200" cy="5715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smtClean="0">
                <a:latin typeface="Arial" charset="0"/>
                <a:cs typeface="Arial" charset="0"/>
              </a:rPr>
              <a:t>    </a:t>
            </a:r>
            <a:endParaRPr lang="ru-RU" sz="1800" b="1" i="1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18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При наличии информации о пяти и более авторах </a:t>
            </a:r>
            <a:r>
              <a:rPr lang="ru-RU" sz="1800" b="1" i="1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приводят имена первых трех </a:t>
            </a:r>
            <a:r>
              <a:rPr lang="ru-RU" sz="1800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и в квадратных скобках сокращение </a:t>
            </a:r>
            <a:r>
              <a:rPr lang="en-US" sz="1800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[</a:t>
            </a:r>
            <a:r>
              <a:rPr lang="ru-RU" sz="1800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и др.</a:t>
            </a:r>
            <a:r>
              <a:rPr lang="en-US" sz="1800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]</a:t>
            </a:r>
            <a:r>
              <a:rPr lang="ru-RU" sz="1800" b="1" i="1" smtClean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>
              <a:buFont typeface="Arial" charset="0"/>
              <a:buNone/>
            </a:pPr>
            <a:endParaRPr lang="ru-RU" sz="18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2000" b="1" smtClean="0"/>
              <a:t>Экологические свойства автомобиль-ных эксплуатационных материалов </a:t>
            </a:r>
            <a:r>
              <a:rPr lang="ru-RU" sz="2000" smtClean="0"/>
              <a:t>: учебное пособие для вузов / Сибирский федеральный университет ; </a:t>
            </a:r>
            <a:r>
              <a:rPr lang="ru-RU" sz="2000" b="1" smtClean="0">
                <a:solidFill>
                  <a:srgbClr val="0000FF"/>
                </a:solidFill>
              </a:rPr>
              <a:t>А. И. Гру-шевский, А. С. Кашура, И. М. Блянкин-штейн [и др.]</a:t>
            </a:r>
            <a:r>
              <a:rPr lang="ru-RU" sz="2000" smtClean="0"/>
              <a:t>. - Москва : Инфра-М, 2018. – 217 с. – (Высшее образование : Бакалавриат). – </a:t>
            </a:r>
            <a:r>
              <a:rPr lang="en-US" sz="2000" smtClean="0"/>
              <a:t>ISBN </a:t>
            </a:r>
            <a:r>
              <a:rPr lang="ru-RU" sz="2000" smtClean="0"/>
              <a:t>978-516-01313-44. – Текст : непосредственный.</a:t>
            </a:r>
          </a:p>
          <a:p>
            <a:pPr marL="0" indent="0">
              <a:buFont typeface="Arial" charset="0"/>
              <a:buNone/>
            </a:pPr>
            <a:endParaRPr lang="ru-RU" sz="1600" smtClean="0"/>
          </a:p>
        </p:txBody>
      </p:sp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2275" y="1676400"/>
            <a:ext cx="2622550" cy="3224213"/>
          </a:xfrm>
          <a:noFill/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2487">
            <a:off x="574675" y="2968625"/>
            <a:ext cx="376555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E75D41"/>
                </a:solidFill>
              </a:rPr>
              <a:t>     </a:t>
            </a:r>
            <a:r>
              <a:rPr lang="ru-RU" sz="2400" b="1" dirty="0" smtClean="0">
                <a:solidFill>
                  <a:srgbClr val="3670F2"/>
                </a:solidFill>
              </a:rPr>
              <a:t>При составлении библиографического описания соблюдают </a:t>
            </a:r>
            <a:r>
              <a:rPr lang="ru-RU" sz="2400" b="1" u="sng" dirty="0" smtClean="0">
                <a:solidFill>
                  <a:srgbClr val="3670F2"/>
                </a:solidFill>
              </a:rPr>
              <a:t>знаки предписанной пунктуации </a:t>
            </a:r>
            <a:r>
              <a:rPr lang="ru-RU" sz="2400" b="1" dirty="0" smtClean="0">
                <a:solidFill>
                  <a:srgbClr val="3670F2"/>
                </a:solidFill>
              </a:rPr>
              <a:t>: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09600" y="1219200"/>
            <a:ext cx="81105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200" b="1">
                <a:latin typeface="Arial" charset="0"/>
              </a:rPr>
              <a:t>     </a:t>
            </a:r>
            <a:r>
              <a:rPr lang="ru-RU" b="1">
                <a:latin typeface="Arial" charset="0"/>
              </a:rPr>
              <a:t>Башмаков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,</a:t>
            </a:r>
            <a:r>
              <a:rPr lang="ru-RU" b="1">
                <a:latin typeface="Arial" charset="0"/>
              </a:rPr>
              <a:t> М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.</a:t>
            </a:r>
            <a:r>
              <a:rPr lang="ru-RU" b="1">
                <a:latin typeface="Arial" charset="0"/>
              </a:rPr>
              <a:t> И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.</a:t>
            </a:r>
            <a:r>
              <a:rPr lang="ru-RU" b="1">
                <a:latin typeface="Arial" charset="0"/>
              </a:rPr>
              <a:t> Математика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.</a:t>
            </a:r>
            <a:r>
              <a:rPr lang="ru-RU" b="1">
                <a:latin typeface="Arial" charset="0"/>
              </a:rPr>
              <a:t> Сборник задач профильной направленности 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ru-RU" b="1">
                <a:latin typeface="Arial" charset="0"/>
              </a:rPr>
              <a:t> учебное пособие для СПО 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/</a:t>
            </a:r>
            <a:r>
              <a:rPr lang="ru-RU" b="1">
                <a:latin typeface="Arial" charset="0"/>
              </a:rPr>
              <a:t> М. И. Башмаков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. – </a:t>
            </a:r>
            <a:r>
              <a:rPr lang="ru-RU" b="1">
                <a:latin typeface="Arial" charset="0"/>
              </a:rPr>
              <a:t>2-е изд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.,</a:t>
            </a:r>
            <a:r>
              <a:rPr lang="ru-RU" b="1">
                <a:latin typeface="Arial" charset="0"/>
              </a:rPr>
              <a:t> стер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. </a:t>
            </a:r>
            <a:r>
              <a:rPr lang="ru-RU" b="1">
                <a:solidFill>
                  <a:srgbClr val="FF3300"/>
                </a:solidFill>
              </a:rPr>
              <a:t>–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b="1">
                <a:latin typeface="Arial" charset="0"/>
              </a:rPr>
              <a:t>Москва 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ru-RU" b="1">
                <a:latin typeface="Arial" charset="0"/>
              </a:rPr>
              <a:t> Академия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,</a:t>
            </a:r>
            <a:r>
              <a:rPr lang="ru-RU" b="1">
                <a:latin typeface="Arial" charset="0"/>
              </a:rPr>
              <a:t> 2018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. – </a:t>
            </a:r>
            <a:r>
              <a:rPr lang="ru-RU" b="1">
                <a:latin typeface="Arial" charset="0"/>
              </a:rPr>
              <a:t>208 с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. – (</a:t>
            </a:r>
            <a:r>
              <a:rPr lang="ru-RU" b="1">
                <a:latin typeface="Arial" charset="0"/>
              </a:rPr>
              <a:t>Профессио-нальное образование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ru-RU" b="1">
                <a:latin typeface="Arial" charset="0"/>
              </a:rPr>
              <a:t> Общеобразовательные дисциплины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). – </a:t>
            </a:r>
            <a:r>
              <a:rPr lang="en-US" b="1">
                <a:latin typeface="Arial" charset="0"/>
              </a:rPr>
              <a:t>ISBN</a:t>
            </a:r>
            <a:r>
              <a:rPr lang="ru-RU" b="1">
                <a:latin typeface="Arial" charset="0"/>
              </a:rPr>
              <a:t> </a:t>
            </a:r>
            <a:r>
              <a:rPr lang="ru-RU" b="1">
                <a:latin typeface="Arial" charset="0"/>
                <a:cs typeface="Arial" charset="0"/>
              </a:rPr>
              <a:t>978-5-446-86567-3</a:t>
            </a:r>
            <a:r>
              <a:rPr lang="ru-RU" b="1">
                <a:solidFill>
                  <a:srgbClr val="FF3300"/>
                </a:solidFill>
                <a:latin typeface="Arial" charset="0"/>
                <a:cs typeface="Arial" charset="0"/>
              </a:rPr>
              <a:t>.</a:t>
            </a:r>
            <a:r>
              <a:rPr lang="ru-RU" b="1">
                <a:solidFill>
                  <a:srgbClr val="FF3300"/>
                </a:solidFill>
              </a:rPr>
              <a:t> 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– </a:t>
            </a:r>
            <a:r>
              <a:rPr lang="ru-RU" b="1">
                <a:latin typeface="Arial" charset="0"/>
              </a:rPr>
              <a:t>Текст 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ru-RU" b="1">
                <a:latin typeface="Arial" charset="0"/>
              </a:rPr>
              <a:t> непосредственный</a:t>
            </a:r>
            <a:r>
              <a:rPr lang="ru-RU" b="1">
                <a:solidFill>
                  <a:srgbClr val="FF3300"/>
                </a:solidFill>
                <a:latin typeface="Arial" charset="0"/>
              </a:rPr>
              <a:t>.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b="1">
                <a:solidFill>
                  <a:srgbClr val="FF0000"/>
                </a:solidFill>
                <a:latin typeface="Arial" charset="0"/>
              </a:rPr>
              <a:t>.</a:t>
            </a:r>
            <a:endParaRPr lang="ru-RU" sz="24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819400" y="30480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200" b="1">
                <a:latin typeface="Arial" charset="0"/>
              </a:rPr>
              <a:t> </a:t>
            </a:r>
            <a:r>
              <a:rPr lang="ru-RU" sz="2000" i="1">
                <a:solidFill>
                  <a:srgbClr val="FF0000"/>
                </a:solidFill>
                <a:latin typeface="Arial" charset="0"/>
              </a:rPr>
              <a:t>Области БО разделяются точкой и тире.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i="1">
                <a:solidFill>
                  <a:srgbClr val="FF0000"/>
                </a:solidFill>
              </a:rPr>
              <a:t> </a:t>
            </a:r>
            <a:r>
              <a:rPr lang="ru-RU" sz="2000" i="1">
                <a:solidFill>
                  <a:srgbClr val="FF0000"/>
                </a:solidFill>
                <a:latin typeface="Arial" charset="0"/>
                <a:cs typeface="Arial" charset="0"/>
              </a:rPr>
              <a:t>В конце БО ставится точка.</a:t>
            </a:r>
            <a:endParaRPr lang="ru-RU" sz="2000" i="1" u="sng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304800" y="4114800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200" b="1" i="1">
                <a:solidFill>
                  <a:srgbClr val="0000FF"/>
                </a:solidFill>
                <a:latin typeface="Arial" charset="0"/>
              </a:rPr>
              <a:t>ПРОБЕЛЫ в БО</a:t>
            </a:r>
            <a:endParaRPr lang="ru-RU" sz="2200" i="1">
              <a:solidFill>
                <a:srgbClr val="0000FF"/>
              </a:solidFill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2200" b="1" i="1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ru-RU" sz="2200" b="1" i="1">
                <a:solidFill>
                  <a:srgbClr val="0000FF"/>
                </a:solidFill>
                <a:latin typeface="Arial" charset="0"/>
                <a:cs typeface="Arial" charset="0"/>
              </a:rPr>
              <a:t>не делают перед точкой и запятой, а только после них</a:t>
            </a:r>
            <a:r>
              <a:rPr lang="ru-RU" sz="2200" i="1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  <a:r>
              <a:rPr lang="ru-RU" sz="2200" i="1">
                <a:solidFill>
                  <a:srgbClr val="E75D41"/>
                </a:solidFill>
                <a:latin typeface="Arial" charset="0"/>
                <a:cs typeface="Arial" charset="0"/>
              </a:rPr>
              <a:t> </a:t>
            </a:r>
            <a:r>
              <a:rPr lang="ru-RU" sz="2200" i="1">
                <a:latin typeface="Arial" charset="0"/>
                <a:cs typeface="Arial" charset="0"/>
              </a:rPr>
              <a:t>Пробелы в скобках (круглых и квадратных) рассматривают как единый знак, поэтому пробел применяется перед первой скобкой, а последующий пробел - после закрывающейся скобки.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4638"/>
            <a:ext cx="7696200" cy="411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rgbClr val="E75D41"/>
                </a:solidFill>
              </a:rPr>
              <a:t> </a:t>
            </a:r>
            <a:r>
              <a:rPr lang="ru-RU" sz="2000" b="1" dirty="0" smtClean="0">
                <a:solidFill>
                  <a:srgbClr val="0066CC"/>
                </a:solidFill>
                <a:latin typeface="Times New Roman" pitchFamily="18" charset="0"/>
              </a:rPr>
              <a:t>ПРАВИЛА  СОКРАЩЕНИЯ  СЛОВ  И  СЛОВОСОЧЕТАНИЙ</a:t>
            </a:r>
            <a:endParaRPr lang="ru-RU" sz="2000" b="1" dirty="0" smtClean="0">
              <a:solidFill>
                <a:srgbClr val="0066CC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685800"/>
            <a:ext cx="80010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700" smtClean="0">
                <a:latin typeface="Arial" charset="0"/>
              </a:rPr>
              <a:t>    </a:t>
            </a:r>
            <a:endParaRPr lang="ru-RU" sz="700" b="1" smtClean="0">
              <a:solidFill>
                <a:srgbClr val="FF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900" b="1" smtClean="0">
                <a:solidFill>
                  <a:srgbClr val="FF33CC"/>
                </a:solidFill>
              </a:rPr>
              <a:t>          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ПРИ НЕОБХОДИМОСТИ В БИБЛИОГРАФИЧЕСКОМ ОПИСАНИИ МОЖНО ПРИМЕНЯТЬ СОКРАЩЕНИЯ СЛОВ И СЛОВОСОЧЕТА-НИЙ, ПРИМЕНЯЯ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ГОСТ Р 7.0.12-2011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Библиографическая запись. Сокращение слов и словосочетаний на русском языке. Общие требования и правила.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Главным условием сокращения слов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является однозначность их пони-мания и обеспечение расшифровки сокращенных слов.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u="sng" smtClean="0">
                <a:latin typeface="Times New Roman" pitchFamily="18" charset="0"/>
                <a:cs typeface="Times New Roman" pitchFamily="18" charset="0"/>
              </a:rPr>
              <a:t>Например :</a:t>
            </a:r>
            <a:r>
              <a:rPr lang="ru-RU" sz="1800" b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и другие – </a:t>
            </a:r>
            <a:r>
              <a:rPr lang="en-US" sz="1800" b="1" i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b="1" i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en-US" sz="1800" b="1" i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b="1" i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;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ru-RU" sz="1800" b="1" i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                            Издание двенадцатое – Изд. 12-е ;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ru-RU" sz="1800" b="1" i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                                 Второе издание, стереотипное – 2-е изд., стер.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00050" y="3505200"/>
            <a:ext cx="853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u="sng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ЦИФРЫ И ЧИСЛИТЕЛЬНЫЕ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dirty="0">
                <a:latin typeface="+mn-lt"/>
              </a:rPr>
              <a:t>       Римские цифры и цифры,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приведенные буквами кириллического алфавита,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      а также числительные в словесной форме</a:t>
            </a:r>
            <a:r>
              <a:rPr lang="ru-RU" dirty="0">
                <a:latin typeface="+mn-lt"/>
                <a:cs typeface="Times New Roman" pitchFamily="18" charset="0"/>
              </a:rPr>
              <a:t>, заменяют </a:t>
            </a:r>
            <a:r>
              <a:rPr lang="ru-RU" b="1" dirty="0">
                <a:latin typeface="+mn-lt"/>
                <a:cs typeface="Times New Roman" pitchFamily="18" charset="0"/>
              </a:rPr>
              <a:t>арабскими цифрами</a:t>
            </a:r>
            <a:r>
              <a:rPr lang="ru-RU" dirty="0">
                <a:latin typeface="+mn-lt"/>
                <a:cs typeface="Times New Roman" pitchFamily="18" charset="0"/>
              </a:rPr>
              <a:t>. Порядковые числительные приводят с наращением окончаний по правилам грамматики языка (но: количественные числительные приводят без наращения окончаний).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dirty="0">
                <a:solidFill>
                  <a:srgbClr val="4343FF"/>
                </a:solidFill>
                <a:latin typeface="+mn-lt"/>
              </a:rPr>
              <a:t>          </a:t>
            </a:r>
            <a:r>
              <a:rPr lang="ru-RU" u="sng" dirty="0">
                <a:solidFill>
                  <a:srgbClr val="4343FF"/>
                </a:solidFill>
                <a:latin typeface="+mn-lt"/>
              </a:rPr>
              <a:t>Например</a:t>
            </a:r>
            <a:r>
              <a:rPr lang="ru-RU" dirty="0">
                <a:solidFill>
                  <a:srgbClr val="4343FF"/>
                </a:solidFill>
                <a:latin typeface="+mn-lt"/>
              </a:rPr>
              <a:t> :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+mn-lt"/>
              </a:rPr>
              <a:t>Выпуск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I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V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– </a:t>
            </a:r>
            <a:r>
              <a:rPr lang="ru-RU" b="1" dirty="0" err="1">
                <a:solidFill>
                  <a:srgbClr val="0000FF"/>
                </a:solidFill>
                <a:latin typeface="+mn-lt"/>
              </a:rPr>
              <a:t>Вып</a:t>
            </a:r>
            <a:r>
              <a:rPr lang="ru-RU" b="1" dirty="0">
                <a:solidFill>
                  <a:srgbClr val="0000FF"/>
                </a:solidFill>
                <a:latin typeface="+mn-lt"/>
              </a:rPr>
              <a:t>. 4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rgbClr val="FF3300"/>
                </a:solidFill>
                <a:latin typeface="+mn-lt"/>
              </a:rPr>
              <a:t>                                </a:t>
            </a:r>
            <a:r>
              <a:rPr lang="ru-RU" b="1" dirty="0">
                <a:solidFill>
                  <a:schemeClr val="accent2"/>
                </a:solidFill>
                <a:latin typeface="+mn-lt"/>
              </a:rPr>
              <a:t>В трех книгах / в пяти томах</a:t>
            </a:r>
            <a:r>
              <a:rPr lang="ru-RU" b="1" dirty="0">
                <a:latin typeface="+mn-lt"/>
              </a:rPr>
              <a:t> </a:t>
            </a:r>
            <a:r>
              <a:rPr lang="ru-RU" dirty="0">
                <a:latin typeface="+mn-lt"/>
              </a:rPr>
              <a:t>– </a:t>
            </a:r>
            <a:r>
              <a:rPr lang="ru-RU" b="1" dirty="0">
                <a:solidFill>
                  <a:srgbClr val="0000FF"/>
                </a:solidFill>
                <a:latin typeface="+mn-lt"/>
              </a:rPr>
              <a:t>в 3 книгах / в 5 томах</a:t>
            </a:r>
            <a:endParaRPr lang="ru-RU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rgbClr val="FF3300"/>
                </a:solidFill>
                <a:latin typeface="+mn-lt"/>
              </a:rPr>
              <a:t>                               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Издание пятое </a:t>
            </a:r>
            <a:r>
              <a:rPr lang="ru-RU" b="1" dirty="0">
                <a:latin typeface="+mn-lt"/>
              </a:rPr>
              <a:t>–</a:t>
            </a:r>
            <a:r>
              <a:rPr lang="ru-RU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+mn-lt"/>
              </a:rPr>
              <a:t>Изд. 5-е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914400" y="2133600"/>
            <a:ext cx="7315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первое слово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каждой области библиографического описания начинается  с прописной буквы. Внутри области с прописных букв начинаются только имена собственные, первые слова заглавий, цитат.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Гусев, В. Г. Электроника и микропроцессорная техника : учебник / В. Г. Гусев, Ю. М. Гусев. – 6-е изд., стер. - Москва 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КноРус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2018. – 698 с. - (Бакалавриат). 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ISBN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978-5-406-06106-0. - Текст : непосредственный.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33400" y="304800"/>
            <a:ext cx="8077200" cy="121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Прописные и строчные буквы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 anchor="t"/>
          <a:lstStyle/>
          <a:p>
            <a:r>
              <a:rPr lang="ru-RU" sz="1600" b="1" smtClean="0">
                <a:solidFill>
                  <a:srgbClr val="0000FF"/>
                </a:solidFill>
                <a:latin typeface="Arial" charset="0"/>
              </a:rPr>
              <a:t>МНОГОЧАСТНЫЕ</a:t>
            </a:r>
            <a:r>
              <a:rPr lang="ru-RU" sz="1600" smtClean="0"/>
              <a:t> </a:t>
            </a:r>
            <a:r>
              <a:rPr lang="ru-RU" sz="1600" b="1" smtClean="0">
                <a:solidFill>
                  <a:srgbClr val="FF33CC"/>
                </a:solidFill>
                <a:latin typeface="Arial" charset="0"/>
              </a:rPr>
              <a:t>(</a:t>
            </a:r>
            <a:r>
              <a:rPr lang="ru-RU" sz="1600" b="1" smtClean="0">
                <a:solidFill>
                  <a:srgbClr val="FF33CC"/>
                </a:solidFill>
                <a:latin typeface="Arial" charset="0"/>
                <a:cs typeface="Arial" charset="0"/>
              </a:rPr>
              <a:t>МНОГОТОМНЫЕ) РЕСУРСЫ : </a:t>
            </a:r>
            <a:br>
              <a:rPr lang="ru-RU" sz="1600" b="1" smtClean="0">
                <a:solidFill>
                  <a:srgbClr val="FF33CC"/>
                </a:solidFill>
                <a:latin typeface="Arial" charset="0"/>
                <a:cs typeface="Arial" charset="0"/>
              </a:rPr>
            </a:br>
            <a:r>
              <a:rPr lang="ru-RU" sz="1600" b="1" smtClean="0">
                <a:solidFill>
                  <a:srgbClr val="FF33CC"/>
                </a:solidFill>
                <a:latin typeface="Arial" charset="0"/>
                <a:cs typeface="Arial" charset="0"/>
              </a:rPr>
              <a:t>БИБЛИОГРАФИЧЕСКАЯ ЗАПИСЬ НА ОТДЕЛЬНЫЙ ТОМ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04800" y="4876800"/>
            <a:ext cx="8229600" cy="1524000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r>
              <a:rPr lang="ru-RU" sz="1800" b="1" smtClean="0">
                <a:solidFill>
                  <a:srgbClr val="FF3300"/>
                </a:solidFill>
                <a:cs typeface="Arial" charset="0"/>
              </a:rPr>
              <a:t>Белонучкин, В. Е.</a:t>
            </a:r>
            <a:r>
              <a:rPr lang="ru-RU" sz="1800" b="1" smtClean="0">
                <a:solidFill>
                  <a:srgbClr val="898989"/>
                </a:solidFill>
                <a:cs typeface="Arial" charset="0"/>
              </a:rPr>
              <a:t> </a:t>
            </a:r>
            <a:r>
              <a:rPr lang="ru-RU" sz="1800" b="1" smtClean="0">
                <a:cs typeface="Arial" charset="0"/>
              </a:rPr>
              <a:t>Курс общей физики. Основы физики : в 2 томах. Т. 2. Квантовая и статистическая физика и термодинамика : учебное пособие</a:t>
            </a:r>
            <a:r>
              <a:rPr lang="en-US" sz="1800" b="1" smtClean="0">
                <a:cs typeface="Arial" charset="0"/>
              </a:rPr>
              <a:t> </a:t>
            </a:r>
            <a:r>
              <a:rPr lang="ru-RU" sz="1800" b="1" smtClean="0">
                <a:cs typeface="Arial" charset="0"/>
              </a:rPr>
              <a:t>/ </a:t>
            </a:r>
            <a:r>
              <a:rPr lang="ru-RU" sz="1800" b="1" smtClean="0">
                <a:solidFill>
                  <a:srgbClr val="FF0000"/>
                </a:solidFill>
                <a:cs typeface="Arial" charset="0"/>
              </a:rPr>
              <a:t>В. Е. Белонучкин, Д. А. Заикин, Ю. М. Ципенюк ; под редак</a:t>
            </a:r>
            <a:r>
              <a:rPr 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-</a:t>
            </a:r>
            <a:r>
              <a:rPr lang="ru-RU" sz="1800" b="1" smtClean="0">
                <a:solidFill>
                  <a:srgbClr val="FF0000"/>
                </a:solidFill>
                <a:cs typeface="Arial" charset="0"/>
              </a:rPr>
              <a:t>цией Ю. М. Ципенюка. </a:t>
            </a:r>
            <a:r>
              <a:rPr lang="ru-RU" sz="1800" b="1" smtClean="0">
                <a:cs typeface="Arial" charset="0"/>
              </a:rPr>
              <a:t>– 2-е изд., испр. - Москва : Физматлит, 2007. – 608 с. – (Физтеховский учебник). – </a:t>
            </a:r>
            <a:r>
              <a:rPr lang="en-US" sz="1800" b="1" smtClean="0">
                <a:cs typeface="Arial" charset="0"/>
              </a:rPr>
              <a:t>ISBN </a:t>
            </a:r>
            <a:r>
              <a:rPr lang="ru-RU" sz="1800" b="1" smtClean="0"/>
              <a:t>9785922107549. - </a:t>
            </a:r>
            <a:r>
              <a:rPr lang="ru-RU" sz="1800" b="1" smtClean="0">
                <a:cs typeface="Arial" charset="0"/>
              </a:rPr>
              <a:t>Текст : непосредственный.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993775"/>
            <a:ext cx="29718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990600"/>
            <a:ext cx="31242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6" name="Прямая со стрелкой 5"/>
          <p:cNvCxnSpPr>
            <a:stCxn id="73738" idx="1"/>
          </p:cNvCxnSpPr>
          <p:nvPr/>
        </p:nvCxnSpPr>
        <p:spPr>
          <a:xfrm flipH="1">
            <a:off x="5943600" y="1403350"/>
            <a:ext cx="1219200" cy="222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5" name="Прямоугольник 6"/>
          <p:cNvSpPr>
            <a:spLocks noChangeArrowheads="1"/>
          </p:cNvSpPr>
          <p:nvPr/>
        </p:nvSpPr>
        <p:spPr bwMode="auto">
          <a:xfrm>
            <a:off x="7162800" y="2563813"/>
            <a:ext cx="137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Название</a:t>
            </a:r>
          </a:p>
          <a:p>
            <a:r>
              <a:rPr lang="ru-RU">
                <a:solidFill>
                  <a:srgbClr val="0000FF"/>
                </a:solidFill>
              </a:rPr>
              <a:t>тома</a:t>
            </a:r>
          </a:p>
        </p:txBody>
      </p:sp>
      <p:sp>
        <p:nvSpPr>
          <p:cNvPr id="73736" name="Line 7"/>
          <p:cNvSpPr>
            <a:spLocks noChangeShapeType="1"/>
          </p:cNvSpPr>
          <p:nvPr/>
        </p:nvSpPr>
        <p:spPr bwMode="auto">
          <a:xfrm flipH="1">
            <a:off x="5867400" y="1447800"/>
            <a:ext cx="1295400" cy="479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7" name="Line 7"/>
          <p:cNvSpPr>
            <a:spLocks noChangeShapeType="1"/>
          </p:cNvSpPr>
          <p:nvPr/>
        </p:nvSpPr>
        <p:spPr bwMode="auto">
          <a:xfrm flipH="1" flipV="1">
            <a:off x="5181600" y="2590800"/>
            <a:ext cx="2133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Прямоугольник 10"/>
          <p:cNvSpPr>
            <a:spLocks noChangeArrowheads="1"/>
          </p:cNvSpPr>
          <p:nvPr/>
        </p:nvSpPr>
        <p:spPr bwMode="auto">
          <a:xfrm>
            <a:off x="7162800" y="10795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Название</a:t>
            </a:r>
          </a:p>
          <a:p>
            <a:r>
              <a:rPr lang="ru-RU">
                <a:solidFill>
                  <a:srgbClr val="0000FF"/>
                </a:solidFill>
              </a:rPr>
              <a:t>книги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57200"/>
            <a:ext cx="8763000" cy="121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                </a:t>
            </a:r>
            <a:r>
              <a:rPr lang="ru-RU" sz="1800" b="1" dirty="0" smtClean="0">
                <a:solidFill>
                  <a:srgbClr val="0066CC"/>
                </a:solidFill>
                <a:latin typeface="Times New Roman" pitchFamily="18" charset="0"/>
              </a:rPr>
              <a:t>БИБЛИОГРАФИЧЕСКОЕ ОПИСАНИЕ </a:t>
            </a:r>
            <a:r>
              <a:rPr lang="ru-RU" sz="1800" b="1" dirty="0" smtClean="0">
                <a:latin typeface="Times New Roman" pitchFamily="18" charset="0"/>
              </a:rPr>
              <a:t>содержит библиографические сведения о ресурсе, которые приведены по определенным правилам, устанавливающим наполнение и порядок следования областей и элементов, и предназначены для идентификации и общей характеристики ресурса.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latin typeface="Times New Roman" pitchFamily="18" charset="0"/>
              </a:rPr>
              <a:t> Состоит из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</a:rPr>
              <a:t>ЗАГОЛОВКА</a:t>
            </a:r>
            <a:r>
              <a:rPr lang="ru-RU" sz="1800" b="1" dirty="0" smtClean="0">
                <a:latin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CC3300"/>
                </a:solidFill>
                <a:latin typeface="Times New Roman" pitchFamily="18" charset="0"/>
              </a:rPr>
              <a:t>ЗАГЛАВИЯ</a:t>
            </a:r>
            <a:r>
              <a:rPr lang="ru-RU" sz="1800" b="1" dirty="0" smtClean="0">
                <a:latin typeface="Times New Roman" pitchFamily="18" charset="0"/>
              </a:rPr>
              <a:t> и </a:t>
            </a: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ЭЛЕМЕНТОВ, объединенных в области.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                                 </a:t>
            </a:r>
            <a:endParaRPr lang="ru-RU" sz="1800" b="1" dirty="0" smtClean="0">
              <a:latin typeface="Times New Roman" pitchFamily="18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33400" y="2667000"/>
            <a:ext cx="8001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200" b="1" dirty="0"/>
              <a:t>  </a:t>
            </a:r>
            <a:r>
              <a:rPr lang="ru-RU" sz="2200" b="1" dirty="0">
                <a:latin typeface="Arial" charset="0"/>
              </a:rPr>
              <a:t> </a:t>
            </a:r>
            <a:r>
              <a:rPr lang="ru-RU" sz="2000" b="1" dirty="0">
                <a:solidFill>
                  <a:srgbClr val="009900"/>
                </a:solidFill>
                <a:latin typeface="Arial" charset="0"/>
              </a:rPr>
              <a:t>Башмаков, М. И. </a:t>
            </a:r>
            <a:r>
              <a:rPr lang="ru-RU" sz="2000" b="1" dirty="0">
                <a:solidFill>
                  <a:srgbClr val="CC3300"/>
                </a:solidFill>
                <a:latin typeface="Arial" charset="0"/>
              </a:rPr>
              <a:t>Математика. Сборник задач профильной направленности : учебное пособие для СПО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Arial" charset="0"/>
              </a:rPr>
              <a:t>/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Arial" charset="0"/>
              </a:rPr>
              <a:t>М. И. Башмаков.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 – 2-е изд., стер. </a:t>
            </a:r>
            <a:r>
              <a:rPr lang="ru-RU" sz="2000" b="1" dirty="0">
                <a:solidFill>
                  <a:srgbClr val="0000FF"/>
                </a:solidFill>
              </a:rPr>
              <a:t>–</a:t>
            </a: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Москва : Академия, 2018. – 208 с. – (Профессиональное образование: </a:t>
            </a:r>
            <a:r>
              <a:rPr lang="ru-RU" sz="2000" b="1" dirty="0" err="1">
                <a:solidFill>
                  <a:srgbClr val="0000FF"/>
                </a:solidFill>
                <a:latin typeface="Arial" charset="0"/>
              </a:rPr>
              <a:t>Общеобра-зовательные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 дисциплины). –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ISBN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978-5-446-86567-3.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– Текст : непосредственный.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конце библиографического описания прописывается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ОБЛАСТЬ ВИДА СОДЕРЖАНИЯ и СРЕДСТВА ДОСТУПА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(обязательный элемент описания):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книгу или статью из книги / журнала 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 : непосредственный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электронное издание 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Текст : электронный</a:t>
            </a: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H="1">
            <a:off x="1219200" y="2209800"/>
            <a:ext cx="838200" cy="549275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3429000" y="2133600"/>
            <a:ext cx="685800" cy="63341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534400" cy="58674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ru-RU" sz="2000" smtClean="0"/>
              <a:t>     </a:t>
            </a:r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r>
              <a:rPr lang="ru-RU" sz="1800" smtClean="0"/>
              <a:t>       </a:t>
            </a:r>
            <a:r>
              <a:rPr lang="ru-RU" sz="1800" b="1" smtClean="0"/>
              <a:t>Анохин, Н. Н. Строительная механика в примерах и задачах </a:t>
            </a:r>
            <a:r>
              <a:rPr lang="ru-RU" sz="1800" smtClean="0"/>
              <a:t>: учебное пособие : </a:t>
            </a:r>
            <a:r>
              <a:rPr lang="ru-RU" sz="1800" b="1" smtClean="0">
                <a:solidFill>
                  <a:srgbClr val="FF0000"/>
                </a:solidFill>
              </a:rPr>
              <a:t>в 3 частях </a:t>
            </a:r>
            <a:r>
              <a:rPr lang="ru-RU" sz="1800" smtClean="0"/>
              <a:t>/ Н. Н. Анохин. - 2-е изд., испр. и доп. - Москва : АСВ, 2007-2018. –</a:t>
            </a:r>
            <a:r>
              <a:rPr lang="en-US" sz="1800" smtClean="0"/>
              <a:t> </a:t>
            </a:r>
            <a:r>
              <a:rPr lang="ru-RU" sz="1800" b="1" smtClean="0">
                <a:solidFill>
                  <a:srgbClr val="FF0000"/>
                </a:solidFill>
              </a:rPr>
              <a:t>3 ч.</a:t>
            </a:r>
            <a:r>
              <a:rPr lang="ru-RU" sz="1800" smtClean="0"/>
              <a:t> - – Текст : непосредственный.</a:t>
            </a:r>
            <a:endParaRPr lang="en-US" sz="1800" smtClean="0"/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1800" smtClean="0"/>
              <a:t>       </a:t>
            </a:r>
            <a:r>
              <a:rPr lang="ru-RU" sz="1800" b="1" smtClean="0"/>
              <a:t>Индивидуальные задания по высшей математике  </a:t>
            </a:r>
            <a:r>
              <a:rPr lang="ru-RU" sz="1800" smtClean="0"/>
              <a:t>: учебное пособие : </a:t>
            </a:r>
            <a:r>
              <a:rPr lang="ru-RU" sz="1800" b="1" smtClean="0">
                <a:solidFill>
                  <a:srgbClr val="FF0000"/>
                </a:solidFill>
              </a:rPr>
              <a:t>в 4 частях </a:t>
            </a:r>
            <a:r>
              <a:rPr lang="ru-RU" sz="1800" smtClean="0"/>
              <a:t>/ под общей редакцией А. П. Рябушко. – 7-е изд. – Минск : Вышэйшая школа, 2013. – </a:t>
            </a:r>
            <a:r>
              <a:rPr lang="ru-RU" sz="1800" b="1" smtClean="0">
                <a:solidFill>
                  <a:srgbClr val="FF0000"/>
                </a:solidFill>
              </a:rPr>
              <a:t>4 ч</a:t>
            </a:r>
            <a:r>
              <a:rPr lang="ru-RU" sz="1800" smtClean="0"/>
              <a:t>. – Текст : непосредственный.</a:t>
            </a:r>
            <a:br>
              <a:rPr lang="ru-RU" sz="18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ru-RU" sz="2000" smtClean="0"/>
              <a:t>        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r>
              <a:rPr lang="ru-RU" sz="2000" smtClean="0"/>
              <a:t>      </a:t>
            </a:r>
            <a:r>
              <a:rPr lang="ru-RU" sz="1800" b="1" smtClean="0"/>
              <a:t>Анохин, Н. Н. Строительная механика в примерах и задачах</a:t>
            </a:r>
            <a:r>
              <a:rPr lang="ru-RU" sz="1800" smtClean="0"/>
              <a:t>. </a:t>
            </a:r>
            <a:r>
              <a:rPr lang="ru-RU" sz="1800" b="1" smtClean="0">
                <a:solidFill>
                  <a:srgbClr val="FF0000"/>
                </a:solidFill>
              </a:rPr>
              <a:t>В 3 частях</a:t>
            </a:r>
            <a:r>
              <a:rPr lang="ru-RU" sz="1800" smtClean="0"/>
              <a:t>. </a:t>
            </a:r>
            <a:r>
              <a:rPr lang="ru-RU" sz="1800" b="1" smtClean="0">
                <a:solidFill>
                  <a:srgbClr val="FF0000"/>
                </a:solidFill>
              </a:rPr>
              <a:t>Ч. 3. </a:t>
            </a:r>
            <a:r>
              <a:rPr lang="ru-RU" sz="1800" smtClean="0"/>
              <a:t>Динамика сооружений :  учебное пособие /Н. Н. Анохин. - 2-е изд., испр. и доп. - Москва : АСВ, 2018. - 344 с. – </a:t>
            </a:r>
            <a:r>
              <a:rPr lang="en-US" sz="1800" smtClean="0"/>
              <a:t>ISBN </a:t>
            </a:r>
            <a:r>
              <a:rPr lang="ru-RU" sz="1800" smtClean="0"/>
              <a:t>9785432301741.</a:t>
            </a:r>
            <a:r>
              <a:rPr lang="en-US" sz="1800" smtClean="0"/>
              <a:t> - </a:t>
            </a:r>
            <a:r>
              <a:rPr lang="ru-RU" sz="1800" smtClean="0"/>
              <a:t>Текст : непосредственный.</a:t>
            </a:r>
            <a:endParaRPr lang="en-US" sz="1800" smtClean="0"/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endParaRPr lang="ru-RU" sz="1800" smtClean="0"/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r>
              <a:rPr lang="ru-RU" sz="1800" b="1" smtClean="0"/>
              <a:t>       Индивидуальные задания по высшей математике </a:t>
            </a:r>
            <a:r>
              <a:rPr lang="en-US" sz="1800" smtClean="0"/>
              <a:t>[</a:t>
            </a:r>
            <a:r>
              <a:rPr lang="ru-RU" sz="1800" smtClean="0"/>
              <a:t>Текст</a:t>
            </a:r>
            <a:r>
              <a:rPr lang="en-US" sz="1800" smtClean="0"/>
              <a:t>]</a:t>
            </a:r>
            <a:r>
              <a:rPr lang="ru-RU" sz="1800" smtClean="0"/>
              <a:t>. </a:t>
            </a:r>
            <a:r>
              <a:rPr lang="ru-RU" sz="1800" b="1" smtClean="0">
                <a:solidFill>
                  <a:srgbClr val="FF0000"/>
                </a:solidFill>
              </a:rPr>
              <a:t>В 4 частях. Ч. 1. </a:t>
            </a:r>
            <a:r>
              <a:rPr lang="ru-RU" sz="1800" smtClean="0"/>
              <a:t>Линейная и векторная алгебра. Аналитическая геометрия. Дифференциальное исчисление функций одной переменной : учебное пособие / А. П. Рябушко, В. В. Бархатов, В. В. Державец, И. Ю. Юруть</a:t>
            </a:r>
            <a:r>
              <a:rPr lang="en-US" sz="1800" smtClean="0"/>
              <a:t> </a:t>
            </a:r>
            <a:r>
              <a:rPr lang="ru-RU" sz="1800" smtClean="0"/>
              <a:t> ; под общей редакцией А. П. Рябушко. – </a:t>
            </a:r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r>
              <a:rPr lang="ru-RU" sz="1800" smtClean="0"/>
              <a:t>      7-е изд. – Минск : Вышэйшая школа, 2013. – 304 с. </a:t>
            </a:r>
            <a:r>
              <a:rPr lang="en-US" sz="1800" smtClean="0"/>
              <a:t>– ISBN </a:t>
            </a:r>
            <a:r>
              <a:rPr lang="ru-RU" sz="1800" smtClean="0"/>
              <a:t>978-985-06222-11. - Текст : непосредственный.</a:t>
            </a:r>
            <a:endParaRPr lang="en-US" sz="1800" smtClean="0"/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endParaRPr lang="ru-RU" sz="1800" smtClean="0"/>
          </a:p>
          <a:p>
            <a:pPr eaLnBrk="1" hangingPunct="1">
              <a:lnSpc>
                <a:spcPct val="85000"/>
              </a:lnSpc>
              <a:buFont typeface="Arial" charset="0"/>
              <a:buNone/>
            </a:pP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   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endParaRPr lang="ru-RU" sz="2000" smtClean="0"/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ru-RU" sz="1800" smtClean="0"/>
              <a:t>    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ru-RU" sz="1800" smtClean="0"/>
              <a:t>     </a:t>
            </a:r>
            <a:endParaRPr lang="ru-RU" sz="2000" smtClean="0"/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ru-RU" sz="1400" smtClean="0"/>
              <a:t>    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ru-RU" sz="1400" smtClean="0"/>
              <a:t>    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09575" y="327183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ru-RU" sz="2000">
                <a:solidFill>
                  <a:srgbClr val="009900"/>
                </a:solidFill>
              </a:rPr>
              <a:t>Отдельный том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28600" y="561975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endParaRPr lang="ru-RU" sz="2000">
              <a:solidFill>
                <a:srgbClr val="0099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ru-RU" sz="2000">
                <a:solidFill>
                  <a:srgbClr val="009900"/>
                </a:solidFill>
              </a:rPr>
              <a:t>Документ в целом</a:t>
            </a: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914400" y="204788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Многочастные монографические ресурсы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514600"/>
            <a:ext cx="3230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48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     Сборник научных трудов Новосибирского государственного техничес-</a:t>
            </a:r>
          </a:p>
          <a:p>
            <a:pPr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     кого университета</a:t>
            </a:r>
            <a:r>
              <a:rPr lang="ru-RU" sz="1800" smtClean="0">
                <a:latin typeface="Arial" charset="0"/>
                <a:cs typeface="Arial" charset="0"/>
              </a:rPr>
              <a:t>. Выпуск 2 (92), 2018 / Новосибирский государственный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Arial" charset="0"/>
                <a:cs typeface="Arial" charset="0"/>
              </a:rPr>
              <a:t>     технический университет ; главный редактор А. Г. Вострецов ; редколлегия: 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Arial" charset="0"/>
                <a:cs typeface="Arial" charset="0"/>
              </a:rPr>
              <a:t>     Ю. Е. Воскобойников [и др.]. - Новосибирск : НГТУ, 2018 – 124 с. - Текст : непосредственный.</a:t>
            </a:r>
          </a:p>
          <a:p>
            <a:pPr>
              <a:buFont typeface="Arial" charset="0"/>
              <a:buNone/>
            </a:pPr>
            <a:r>
              <a:rPr lang="ru-RU" sz="2000" b="1" smtClean="0">
                <a:latin typeface="Arial" charset="0"/>
              </a:rPr>
              <a:t>     </a:t>
            </a:r>
            <a:r>
              <a:rPr lang="ru-RU" sz="2000" b="1" smtClean="0"/>
              <a:t>Инновации – основа комплексного развития угольной отрасли в регио</a:t>
            </a:r>
            <a:r>
              <a:rPr lang="ru-RU" sz="2000" b="1" smtClean="0">
                <a:latin typeface="Arial" charset="0"/>
              </a:rPr>
              <a:t>-</a:t>
            </a:r>
            <a:r>
              <a:rPr lang="ru-RU" sz="2000" b="1" smtClean="0"/>
              <a:t>нах</a:t>
            </a:r>
            <a:r>
              <a:rPr lang="ru-RU" sz="2000" b="1" smtClean="0">
                <a:latin typeface="Arial" charset="0"/>
              </a:rPr>
              <a:t> </a:t>
            </a:r>
            <a:r>
              <a:rPr lang="ru-RU" sz="2000" b="1" smtClean="0"/>
              <a:t>России и странах СНГ</a:t>
            </a:r>
            <a:r>
              <a:rPr lang="ru-RU" sz="2000" smtClean="0"/>
              <a:t> : </a:t>
            </a:r>
            <a:r>
              <a:rPr lang="ru-RU" sz="2000" smtClean="0">
                <a:solidFill>
                  <a:srgbClr val="FF0000"/>
                </a:solidFill>
              </a:rPr>
              <a:t>материалы II Международной научно-практи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ru-RU" sz="2000" smtClean="0">
                <a:solidFill>
                  <a:srgbClr val="FF0000"/>
                </a:solidFill>
              </a:rPr>
              <a:t>ческой конференции, 17 апреля 2009 г., г. Прокопьевск </a:t>
            </a:r>
            <a:r>
              <a:rPr lang="ru-RU" sz="2000" smtClean="0"/>
              <a:t>/ Кузбасский государственный технический  университет, Филиал в г. Прокопьевске. – Прокопьевск, 2009. – 401 с. </a:t>
            </a:r>
            <a:r>
              <a:rPr lang="ru-RU" sz="2000" smtClean="0">
                <a:latin typeface="Arial" charset="0"/>
                <a:cs typeface="Arial" charset="0"/>
              </a:rPr>
              <a:t>- Текст : непосредственный.</a:t>
            </a:r>
          </a:p>
          <a:p>
            <a:pPr eaLnBrk="1" hangingPunct="1">
              <a:buFontTx/>
              <a:buNone/>
            </a:pP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52400" y="1524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0000"/>
              </a:lnSpc>
            </a:pPr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Сборники различных материалов</a:t>
            </a:r>
          </a:p>
        </p:txBody>
      </p:sp>
      <p:pic>
        <p:nvPicPr>
          <p:cNvPr id="22532" name="Picture 8" descr="иннов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26016">
            <a:off x="4221163" y="3935413"/>
            <a:ext cx="1649412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0767">
            <a:off x="5507038" y="3925888"/>
            <a:ext cx="15843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6157">
            <a:off x="2620963" y="3989388"/>
            <a:ext cx="159861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95778">
            <a:off x="1209675" y="4108450"/>
            <a:ext cx="14255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5334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CC"/>
                </a:solidFill>
              </a:rPr>
              <a:t>НЕОПУБЛИКОВАННЫЕ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638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i="1" dirty="0" smtClean="0">
                <a:solidFill>
                  <a:srgbClr val="0000FF"/>
                </a:solidFill>
              </a:rPr>
              <a:t>Диссертация</a:t>
            </a:r>
          </a:p>
          <a:p>
            <a:pPr marL="0" indent="0">
              <a:buFont typeface="Arial" charset="0"/>
              <a:buNone/>
            </a:pPr>
            <a:r>
              <a:rPr lang="ru-RU" sz="1600" b="1" dirty="0" err="1" smtClean="0">
                <a:solidFill>
                  <a:srgbClr val="FF0000"/>
                </a:solidFill>
              </a:rPr>
              <a:t>Ютяев</a:t>
            </a:r>
            <a:r>
              <a:rPr lang="ru-RU" sz="1600" b="1" dirty="0" smtClean="0">
                <a:solidFill>
                  <a:srgbClr val="FF0000"/>
                </a:solidFill>
              </a:rPr>
              <a:t>, Е. П.</a:t>
            </a:r>
            <a:r>
              <a:rPr lang="ru-RU" sz="1600" b="1" dirty="0" smtClean="0"/>
              <a:t> Обоснование технологии интенсивной подземной разработки </a:t>
            </a:r>
            <a:r>
              <a:rPr lang="ru-RU" sz="1600" b="1" dirty="0" err="1" smtClean="0"/>
              <a:t>высокогазоносных</a:t>
            </a:r>
            <a:r>
              <a:rPr lang="ru-RU" sz="1600" b="1" dirty="0" smtClean="0"/>
              <a:t> угольных пластов </a:t>
            </a:r>
            <a:r>
              <a:rPr lang="ru-RU" sz="1600" dirty="0" smtClean="0"/>
              <a:t>: специальность 25.00.22 «Геотехнология (подземная, открытая и строительная)», 25.00.20 «</a:t>
            </a:r>
            <a:r>
              <a:rPr lang="ru-RU" sz="1600" dirty="0" err="1" smtClean="0"/>
              <a:t>Геомеханика</a:t>
            </a:r>
            <a:r>
              <a:rPr lang="ru-RU" sz="1600" dirty="0" smtClean="0"/>
              <a:t>, разрушение горных пород, рудничная </a:t>
            </a:r>
            <a:r>
              <a:rPr lang="ru-RU" sz="1600" dirty="0" err="1" smtClean="0"/>
              <a:t>аэрогазодинамика</a:t>
            </a:r>
            <a:r>
              <a:rPr lang="ru-RU" sz="1600" dirty="0" smtClean="0"/>
              <a:t> и горная теплофизика» : </a:t>
            </a:r>
            <a:r>
              <a:rPr lang="ru-RU" sz="1600" b="1" dirty="0" smtClean="0"/>
              <a:t>диссертация </a:t>
            </a:r>
            <a:r>
              <a:rPr lang="ru-RU" sz="1600" dirty="0" smtClean="0"/>
              <a:t>на соискание ученой степени доктора технических наук / </a:t>
            </a:r>
            <a:r>
              <a:rPr lang="ru-RU" sz="1600" b="1" dirty="0" err="1" smtClean="0">
                <a:solidFill>
                  <a:srgbClr val="FF0000"/>
                </a:solidFill>
              </a:rPr>
              <a:t>Ютяев</a:t>
            </a:r>
            <a:r>
              <a:rPr lang="ru-RU" sz="1600" b="1" dirty="0" smtClean="0">
                <a:solidFill>
                  <a:srgbClr val="FF0000"/>
                </a:solidFill>
              </a:rPr>
              <a:t> Евгений Петрович </a:t>
            </a:r>
            <a:r>
              <a:rPr lang="ru-RU" sz="1600" dirty="0" smtClean="0"/>
              <a:t>; Кузбасский государственный </a:t>
            </a:r>
            <a:r>
              <a:rPr lang="ru-RU" sz="1600" dirty="0" err="1" smtClean="0"/>
              <a:t>техни</a:t>
            </a:r>
            <a:r>
              <a:rPr lang="ru-RU" sz="1600" dirty="0" err="1" smtClean="0">
                <a:latin typeface="Arial" charset="0"/>
              </a:rPr>
              <a:t>-</a:t>
            </a:r>
            <a:r>
              <a:rPr lang="ru-RU" sz="1600" dirty="0" err="1" smtClean="0"/>
              <a:t>ческий</a:t>
            </a:r>
            <a:r>
              <a:rPr lang="ru-RU" sz="1600" dirty="0" smtClean="0"/>
              <a:t> университет им. Т. Ф. Горбачева, филиал в г. Прокопьевске, АО "СУЭК-Кузбасс". - Кемерово : </a:t>
            </a:r>
            <a:r>
              <a:rPr lang="ru-RU" sz="1600" dirty="0" err="1" smtClean="0"/>
              <a:t>Издат</a:t>
            </a:r>
            <a:r>
              <a:rPr lang="ru-RU" sz="1600" dirty="0" smtClean="0"/>
              <a:t>. центр КузГТУ, 2018. - 461 с. - Библиогр.: с. 377-402. - </a:t>
            </a:r>
            <a:r>
              <a:rPr lang="en-US" sz="1600" dirty="0" smtClean="0"/>
              <a:t>URL</a:t>
            </a:r>
            <a:r>
              <a:rPr lang="ru-RU" sz="1600" dirty="0" smtClean="0"/>
              <a:t>: </a:t>
            </a:r>
            <a:r>
              <a:rPr lang="ru-RU" sz="1600" u="sng" dirty="0" smtClean="0">
                <a:hlinkClick r:id="rId2"/>
              </a:rPr>
              <a:t>http://library.kuzstu.ru/meto.php?n=40045&amp;type=dissertat:common</a:t>
            </a:r>
            <a:r>
              <a:rPr lang="ru-RU" sz="1600" dirty="0" smtClean="0"/>
              <a:t> (дата обращения: 22.03.2019). – Текст : непосредственный + Текст : электронный. </a:t>
            </a:r>
          </a:p>
          <a:p>
            <a:pPr marL="0" indent="0">
              <a:buFont typeface="Arial" charset="0"/>
              <a:buNone/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2000" b="1" i="1" dirty="0" smtClean="0">
                <a:solidFill>
                  <a:srgbClr val="0000FF"/>
                </a:solidFill>
              </a:rPr>
              <a:t>Автореферат диссертации</a:t>
            </a:r>
          </a:p>
          <a:p>
            <a:pPr marL="0" indent="0">
              <a:buFont typeface="Arial" charset="0"/>
              <a:buNone/>
            </a:pPr>
            <a:r>
              <a:rPr lang="ru-RU" sz="1600" b="1" dirty="0" err="1" smtClean="0">
                <a:solidFill>
                  <a:srgbClr val="FF0000"/>
                </a:solidFill>
              </a:rPr>
              <a:t>Ютяев</a:t>
            </a:r>
            <a:r>
              <a:rPr lang="ru-RU" sz="1600" b="1" dirty="0" smtClean="0">
                <a:solidFill>
                  <a:srgbClr val="FF0000"/>
                </a:solidFill>
              </a:rPr>
              <a:t>, Е. П.</a:t>
            </a:r>
            <a:r>
              <a:rPr lang="ru-RU" sz="1600" dirty="0" smtClean="0"/>
              <a:t> Обоснование технологии интенсивной подземной разработки </a:t>
            </a:r>
            <a:r>
              <a:rPr lang="ru-RU" sz="1600" dirty="0" err="1" smtClean="0"/>
              <a:t>высокогазонос-ных</a:t>
            </a:r>
            <a:r>
              <a:rPr lang="ru-RU" sz="1600" dirty="0" smtClean="0"/>
              <a:t> угольных пластов : специальность 25.00.22 «Геотехнология (подземная, открытая и строительная)», 25.00.20 «</a:t>
            </a:r>
            <a:r>
              <a:rPr lang="ru-RU" sz="1600" dirty="0" err="1" smtClean="0"/>
              <a:t>Геомеханика</a:t>
            </a:r>
            <a:r>
              <a:rPr lang="ru-RU" sz="1600" dirty="0" smtClean="0"/>
              <a:t>, разрушение горных пород, рудничная </a:t>
            </a:r>
            <a:r>
              <a:rPr lang="ru-RU" sz="1600" dirty="0" err="1" smtClean="0"/>
              <a:t>аэрогазо</a:t>
            </a:r>
            <a:r>
              <a:rPr lang="ru-RU" sz="1600" dirty="0" smtClean="0"/>
              <a:t>-</a:t>
            </a:r>
          </a:p>
          <a:p>
            <a:pPr marL="0" indent="0">
              <a:buFont typeface="Arial" charset="0"/>
              <a:buNone/>
            </a:pPr>
            <a:r>
              <a:rPr lang="ru-RU" sz="1600" dirty="0" smtClean="0"/>
              <a:t>динамика и горная теплофизика» : </a:t>
            </a:r>
            <a:r>
              <a:rPr lang="ru-RU" sz="1600" b="1" dirty="0" smtClean="0"/>
              <a:t>автореферат диссертации </a:t>
            </a:r>
            <a:r>
              <a:rPr lang="ru-RU" sz="1600" dirty="0" smtClean="0"/>
              <a:t>на соискание ученой степени доктора технических наук / </a:t>
            </a:r>
            <a:r>
              <a:rPr lang="ru-RU" sz="1600" b="1" dirty="0" err="1" smtClean="0">
                <a:solidFill>
                  <a:srgbClr val="FF0000"/>
                </a:solidFill>
              </a:rPr>
              <a:t>Ютяев</a:t>
            </a:r>
            <a:r>
              <a:rPr lang="ru-RU" sz="1600" b="1" dirty="0" smtClean="0">
                <a:solidFill>
                  <a:srgbClr val="FF0000"/>
                </a:solidFill>
              </a:rPr>
              <a:t> Евгений Петрович </a:t>
            </a:r>
            <a:r>
              <a:rPr lang="ru-RU" sz="1600" dirty="0" smtClean="0"/>
              <a:t>; Кузбасский государственный </a:t>
            </a:r>
            <a:r>
              <a:rPr lang="ru-RU" sz="1600" dirty="0" err="1" smtClean="0"/>
              <a:t>техни-ческий</a:t>
            </a:r>
            <a:r>
              <a:rPr lang="ru-RU" sz="1600" dirty="0" smtClean="0"/>
              <a:t> университет им. Т. Ф. Горбачева. - Кемерово : </a:t>
            </a:r>
            <a:r>
              <a:rPr lang="ru-RU" sz="1600" dirty="0" err="1" smtClean="0"/>
              <a:t>Издат</a:t>
            </a:r>
            <a:r>
              <a:rPr lang="ru-RU" sz="1600" dirty="0" smtClean="0"/>
              <a:t>. центр КузГТУ, 2019. – 45 с. – Библиогр.: с. 38-45. – </a:t>
            </a:r>
            <a:r>
              <a:rPr lang="ru-RU" sz="1600" b="1" u="sng" dirty="0" smtClean="0">
                <a:solidFill>
                  <a:srgbClr val="FF0000"/>
                </a:solidFill>
              </a:rPr>
              <a:t>Место защиты: Кузбасс. гос. техн. ун-т им. Т. Ф. Горбачева</a:t>
            </a:r>
            <a:r>
              <a:rPr lang="ru-RU" sz="1600" dirty="0" smtClean="0"/>
              <a:t>. - </a:t>
            </a:r>
            <a:r>
              <a:rPr lang="en-US" sz="1600" dirty="0" smtClean="0"/>
              <a:t>URL</a:t>
            </a:r>
            <a:r>
              <a:rPr lang="ru-RU" sz="1600" dirty="0" smtClean="0"/>
              <a:t>: </a:t>
            </a:r>
            <a:r>
              <a:rPr lang="ru-RU" sz="1600" u="sng" dirty="0" smtClean="0">
                <a:hlinkClick r:id="rId3"/>
              </a:rPr>
              <a:t>http://library.kuzstu.ru/meto.php?n=70344&amp;type=autoref:com</a:t>
            </a:r>
            <a:r>
              <a:rPr lang="ru-RU" sz="1600" dirty="0" smtClean="0"/>
              <a:t> (дата обращения: 22.03.2019). –  Текст : непосредственный + Текст : электронный.</a:t>
            </a:r>
          </a:p>
          <a:p>
            <a:pPr marL="0" indent="0"/>
            <a:endParaRPr lang="ru-RU" sz="1600" dirty="0" smtClean="0"/>
          </a:p>
          <a:p>
            <a:pPr marL="0" indent="0">
              <a:buFont typeface="Arial" charset="0"/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66CC"/>
                </a:solidFill>
                <a:latin typeface="Arial" charset="0"/>
              </a:rPr>
              <a:t>ДРУГИЕ ВИДЫ РЕСУРСОВ</a:t>
            </a:r>
            <a:endParaRPr lang="ru-RU" sz="2400" dirty="0" smtClean="0">
              <a:solidFill>
                <a:srgbClr val="0066CC"/>
              </a:solidFill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04800" y="1066800"/>
            <a:ext cx="84582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ru-RU" b="1" dirty="0">
                <a:solidFill>
                  <a:srgbClr val="FF33CC"/>
                </a:solidFill>
                <a:latin typeface="Arial" charset="0"/>
              </a:rPr>
              <a:t>СТАНДАРТЫ</a:t>
            </a:r>
            <a:endParaRPr lang="ru-RU" b="1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b="1" i="1" u="sng" dirty="0">
                <a:solidFill>
                  <a:srgbClr val="0000FF"/>
                </a:solidFill>
                <a:latin typeface="Calibri" pitchFamily="34" charset="0"/>
              </a:rPr>
              <a:t>ЗАПИСЬ ПОД ЗАГОЛОВКОМ</a:t>
            </a:r>
          </a:p>
          <a:p>
            <a:r>
              <a:rPr lang="ru-RU" b="1" u="sng" dirty="0">
                <a:solidFill>
                  <a:srgbClr val="FF0000"/>
                </a:solidFill>
                <a:latin typeface="Calibri" pitchFamily="34" charset="0"/>
              </a:rPr>
              <a:t>ГОСТ 21.501-2018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. Система проектной документации для строительства (СПДС). Правила выполнения рабочей документации архитектурных и конструктивных решений</a:t>
            </a:r>
            <a:r>
              <a:rPr lang="ru-RU" dirty="0">
                <a:latin typeface="Calibri" pitchFamily="34" charset="0"/>
              </a:rPr>
              <a:t> : национальный стандарт Российской Федерации : издание официальное : утвержден и введен в действие Приказом Федерального агентства по техническому регулированию и метрологии от 18 декабря 2018 г. № 1121-ст : введен впервые : дата введения 2019-06-01 : взамен ГОСТ 21.501-2011  / разработан АО "Центр технического и сметного нормирования в строительстве". - Москва : </a:t>
            </a:r>
            <a:r>
              <a:rPr lang="ru-RU" dirty="0" err="1">
                <a:latin typeface="Calibri" pitchFamily="34" charset="0"/>
              </a:rPr>
              <a:t>Стандарт-информ</a:t>
            </a:r>
            <a:r>
              <a:rPr lang="ru-RU" dirty="0">
                <a:latin typeface="Calibri" pitchFamily="34" charset="0"/>
              </a:rPr>
              <a:t> , 2019. - 56 с. – (Межгосударственный стандарт). - Текст : </a:t>
            </a:r>
            <a:r>
              <a:rPr lang="ru-RU" dirty="0" err="1">
                <a:latin typeface="Calibri" pitchFamily="34" charset="0"/>
              </a:rPr>
              <a:t>непосредствен-ный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endParaRPr lang="ru-RU" dirty="0">
              <a:latin typeface="Calibri" pitchFamily="34" charset="0"/>
            </a:endParaRPr>
          </a:p>
          <a:p>
            <a:r>
              <a:rPr lang="ru-RU" b="1" i="1" u="sng" dirty="0">
                <a:solidFill>
                  <a:srgbClr val="0000FF"/>
                </a:solidFill>
                <a:latin typeface="Calibri" pitchFamily="34" charset="0"/>
              </a:rPr>
              <a:t>ЗАПИСЬ ПОД ЗАГЛАВИЕМ</a:t>
            </a:r>
          </a:p>
          <a:p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Система проектной документации для строительства : (СПДС). Правила </a:t>
            </a:r>
            <a:r>
              <a:rPr lang="ru-RU" b="1" dirty="0" err="1">
                <a:solidFill>
                  <a:srgbClr val="FF0000"/>
                </a:solidFill>
                <a:latin typeface="Calibri" pitchFamily="34" charset="0"/>
              </a:rPr>
              <a:t>выполне-ния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 рабочей документации архитектурных и конструктивных решений : </a:t>
            </a:r>
            <a:r>
              <a:rPr lang="ru-RU" b="1" u="sng" dirty="0">
                <a:solidFill>
                  <a:srgbClr val="FF0000"/>
                </a:solidFill>
                <a:latin typeface="Calibri" pitchFamily="34" charset="0"/>
              </a:rPr>
              <a:t>ГОСТ 21.501-2018</a:t>
            </a:r>
            <a:r>
              <a:rPr lang="ru-RU" dirty="0">
                <a:latin typeface="Calibri" pitchFamily="34" charset="0"/>
              </a:rPr>
              <a:t> : национальный стандарт Российской Федерации : дата введения 2019-06-01 / разработан АО "Центр технического и сметного нормирования в </a:t>
            </a:r>
            <a:r>
              <a:rPr lang="ru-RU" dirty="0" err="1">
                <a:latin typeface="Calibri" pitchFamily="34" charset="0"/>
              </a:rPr>
              <a:t>строитель-стве</a:t>
            </a:r>
            <a:r>
              <a:rPr lang="ru-RU" dirty="0">
                <a:latin typeface="Calibri" pitchFamily="34" charset="0"/>
              </a:rPr>
              <a:t>". - Москва : </a:t>
            </a:r>
            <a:r>
              <a:rPr lang="ru-RU" dirty="0" err="1">
                <a:latin typeface="Calibri" pitchFamily="34" charset="0"/>
              </a:rPr>
              <a:t>Стандартинформ</a:t>
            </a:r>
            <a:r>
              <a:rPr lang="ru-RU" dirty="0">
                <a:latin typeface="Calibri" pitchFamily="34" charset="0"/>
              </a:rPr>
              <a:t>, 2019. - 56 с. – (Межгосударственный стандарт). - Текст : непосредственный.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</a:rPr>
              <a:t/>
            </a:r>
            <a:br>
              <a:rPr lang="ru-RU" b="1" smtClean="0">
                <a:solidFill>
                  <a:srgbClr val="0000FF"/>
                </a:solidFill>
              </a:rPr>
            </a:br>
            <a:r>
              <a:rPr lang="ru-RU" sz="2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Правила</a:t>
            </a:r>
            <a:r>
              <a:rPr lang="ru-RU" b="1" smtClean="0">
                <a:solidFill>
                  <a:srgbClr val="0000FF"/>
                </a:solidFill>
              </a:rPr>
              <a:t/>
            </a:r>
            <a:br>
              <a:rPr lang="ru-RU" b="1" smtClean="0">
                <a:solidFill>
                  <a:srgbClr val="0000FF"/>
                </a:solidFill>
              </a:rPr>
            </a:br>
            <a:endParaRPr 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57200" y="941388"/>
            <a:ext cx="8229600" cy="5638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Правила дорожного движения с примерами и комментариями. 2018 </a:t>
            </a:r>
            <a:r>
              <a:rPr lang="ru-RU" sz="1800" smtClean="0">
                <a:latin typeface="Arial" charset="0"/>
                <a:cs typeface="Arial" charset="0"/>
              </a:rPr>
              <a:t>: по состоянию на 01.01.2018 : [утверждены Советом Министров – Прави-тельством Российской Федерации 23.10.1993]. - Санкт-Петербург : Питер, 2018 – 160 с. – (Автошкола). - ISBN 978-5446-10570-0. - Текст : Непосред-ственный.</a:t>
            </a:r>
          </a:p>
          <a:p>
            <a:pPr marL="0" indent="0">
              <a:buFont typeface="Arial" charset="0"/>
              <a:buNone/>
            </a:pPr>
            <a:endParaRPr lang="ru-RU"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1800" b="1" smtClean="0">
                <a:latin typeface="Arial" charset="0"/>
                <a:cs typeface="Arial" charset="0"/>
              </a:rPr>
              <a:t>Федеральные нормы и правила в области промышленной безопас-ности </a:t>
            </a:r>
            <a:r>
              <a:rPr lang="ru-RU" sz="1800" smtClean="0">
                <a:latin typeface="Arial" charset="0"/>
                <a:cs typeface="Arial" charset="0"/>
              </a:rPr>
              <a:t>"Инструкция по локализации и ликвидации последствий аварий на опасных производственных объектах, на которых ведутся горные работы". - 2-е изд., испр. - Москва : НТЦ ПБ, 2018. – 68 с. – (Нормативные докумен-ты в сфере деятельности Федеральной службы по экологическому, техно-логическому и атомному надзору ; сер. 06, вып. 9) (Серия 06, Документы по безопасности, надзорной и разрешительной деятельности в горноруд-ной промышленности ; вып. 9). - ISBN 978-5968-70828-1. - Текст : непосредственный.</a:t>
            </a:r>
          </a:p>
          <a:p>
            <a:pPr marL="0" indent="0">
              <a:buFont typeface="Arial" charset="0"/>
              <a:buNone/>
            </a:pPr>
            <a:endParaRPr lang="ru-RU" sz="180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5213" y="5257800"/>
            <a:ext cx="97313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6700" y="5084763"/>
            <a:ext cx="96837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065713"/>
            <a:ext cx="10795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8350" y="5162550"/>
            <a:ext cx="8953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6838" y="4953000"/>
            <a:ext cx="1060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l"/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              </a:t>
            </a:r>
            <a:r>
              <a:rPr lang="ru-RU" sz="2400" b="1" smtClean="0">
                <a:solidFill>
                  <a:srgbClr val="FF0000"/>
                </a:solidFill>
              </a:rPr>
              <a:t>ЭЛЕКТРОННЫЕ РЕСУРСЫ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715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800" b="1" i="1" u="sng" smtClean="0">
                <a:solidFill>
                  <a:srgbClr val="0000FF"/>
                </a:solidFill>
              </a:rPr>
              <a:t>Электронные локальные ресурсы</a:t>
            </a:r>
            <a:endParaRPr lang="ru-RU" sz="1800" b="1" i="1" u="sng" smtClean="0">
              <a:solidFill>
                <a:srgbClr val="0000FF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Основы системного анализа и управления </a:t>
            </a:r>
            <a:r>
              <a:rPr lang="ru-RU" sz="1800" smtClean="0"/>
              <a:t>: учебник / О. В. Афанасьева, А. А. Клавдиев, С. В. Колесниченко, Д. А. Первухин ; Министерство образования и науки Российской Федерации, Санкт-Петербургский горный университет. – Санкт-Петербург : СПбГУ, 2017. – </a:t>
            </a:r>
            <a:r>
              <a:rPr lang="ru-RU" sz="1800" b="1" smtClean="0"/>
              <a:t>1 CD-ROM</a:t>
            </a:r>
            <a:r>
              <a:rPr lang="ru-RU" sz="1800" smtClean="0"/>
              <a:t>. - Систем. требования: ПК с частотой ЦП от 800 МГц и выше ; Windows ХР и выше ; дисковод CD-ROM. – Загл. с титул. экрана. – Текст : электронный. </a:t>
            </a:r>
          </a:p>
          <a:p>
            <a:pPr marL="0" indent="0">
              <a:buFont typeface="Arial" charset="0"/>
              <a:buNone/>
            </a:pPr>
            <a:r>
              <a:rPr lang="ru-RU" sz="1800" b="1" i="1" u="sng" smtClean="0">
                <a:solidFill>
                  <a:srgbClr val="0000FF"/>
                </a:solidFill>
              </a:rPr>
              <a:t>Ресурсы сетевого распространения</a:t>
            </a:r>
            <a:endParaRPr lang="ru-RU" sz="1800" u="sng" smtClean="0">
              <a:solidFill>
                <a:srgbClr val="0000FF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Медведев, А. Е. Автоматика машин и установок </a:t>
            </a:r>
            <a:r>
              <a:rPr lang="ru-RU" sz="1800" smtClean="0"/>
              <a:t>горного производства. В 2 частях. Ч. 2 : учебное пособие  / А. Е. Медведев, И. А. Лобур, Н. М. Шаулева ; Кузбасский государственный технический университет им. Т. Ф. Горбачева, Кафедра электропривода и автоматизации. - Кемерово : КузГТУ, 2019. –  299 с. - </a:t>
            </a:r>
            <a:r>
              <a:rPr lang="en-US" sz="1800" smtClean="0"/>
              <a:t>ISBN</a:t>
            </a:r>
            <a:r>
              <a:rPr lang="ru-RU" sz="1800" smtClean="0"/>
              <a:t> 978-5001-37041-3. - </a:t>
            </a:r>
            <a:r>
              <a:rPr lang="en-US" sz="1800" smtClean="0"/>
              <a:t>URL</a:t>
            </a:r>
            <a:r>
              <a:rPr lang="ru-RU" sz="1800" smtClean="0"/>
              <a:t>: </a:t>
            </a:r>
            <a:r>
              <a:rPr lang="ru-RU" sz="1800" u="sng" smtClean="0">
                <a:hlinkClick r:id="rId2"/>
              </a:rPr>
              <a:t>http://library.kuzstu.ru/meto.php?n=91737&amp;type=utchposob:common</a:t>
            </a:r>
            <a:r>
              <a:rPr lang="ru-RU" sz="1800" smtClean="0"/>
              <a:t> (дата обращения 06.05.2019). - Текст : электронный.</a:t>
            </a:r>
          </a:p>
          <a:p>
            <a:pPr marL="0" indent="0">
              <a:buFont typeface="Arial" charset="0"/>
              <a:buNone/>
            </a:pPr>
            <a:r>
              <a:rPr lang="ru-RU" sz="1800" b="1" smtClean="0"/>
              <a:t>Компьютерные сети</a:t>
            </a:r>
            <a:r>
              <a:rPr lang="ru-RU" sz="1800" smtClean="0"/>
              <a:t> : учебник для среднего профессионального образования / В. В. Баринов, И. В. Баринов, А. В. Пролетарский, А. Н. Пылькин. - Москва : Академия, 2018. – 192 с. – </a:t>
            </a:r>
            <a:r>
              <a:rPr lang="en-US" sz="1800" smtClean="0"/>
              <a:t>ISBN</a:t>
            </a:r>
            <a:r>
              <a:rPr lang="ru-RU" sz="1800" smtClean="0"/>
              <a:t> 978-5446-87192-6. - </a:t>
            </a:r>
            <a:r>
              <a:rPr lang="en-US" sz="1800" smtClean="0"/>
              <a:t>URL</a:t>
            </a:r>
            <a:r>
              <a:rPr lang="ru-RU" sz="1800" smtClean="0"/>
              <a:t>: </a:t>
            </a:r>
            <a:r>
              <a:rPr lang="ru-RU" sz="1800" u="sng" smtClean="0">
                <a:hlinkClick r:id="rId3"/>
              </a:rPr>
              <a:t>http://academia-moscow.ru/catalogue/4831/345920/</a:t>
            </a:r>
            <a:r>
              <a:rPr lang="ru-RU" sz="1800" smtClean="0"/>
              <a:t> (дата обращения 30.04.2019). - Текст : электронный.</a:t>
            </a:r>
          </a:p>
          <a:p>
            <a:pPr marL="0" indent="0">
              <a:buFont typeface="Arial" charset="0"/>
              <a:buNone/>
            </a:pPr>
            <a:endParaRPr lang="ru-RU" sz="1800" smtClean="0"/>
          </a:p>
          <a:p>
            <a:pPr marL="0" indent="0">
              <a:buFont typeface="Arial" charset="0"/>
              <a:buNone/>
            </a:pPr>
            <a:endParaRPr lang="ru-RU" sz="1800" smtClean="0"/>
          </a:p>
        </p:txBody>
      </p:sp>
      <p:pic>
        <p:nvPicPr>
          <p:cNvPr id="26628" name="Рисунок 5" descr="https://im0-tub-ru.yandex.net/i?id=b83c35e786ab4a2f683227ced03a5656&amp;n=13&amp;exp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1000"/>
            <a:ext cx="137795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048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2913" y="3048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Arial" charset="0"/>
              </a:rPr>
              <a:t>        </a:t>
            </a:r>
            <a:r>
              <a:rPr lang="ru-RU" sz="2400" b="1" u="sng" dirty="0" smtClean="0">
                <a:solidFill>
                  <a:srgbClr val="0066CC"/>
                </a:solidFill>
                <a:latin typeface="Arial" charset="0"/>
              </a:rPr>
              <a:t>Библиографическое описание составной части ресурса </a:t>
            </a:r>
            <a:r>
              <a:rPr lang="ru-RU" sz="2400" b="1" dirty="0" smtClean="0">
                <a:solidFill>
                  <a:srgbClr val="0066CC"/>
                </a:solidFill>
                <a:latin typeface="Arial" charset="0"/>
              </a:rPr>
              <a:t>- </a:t>
            </a:r>
            <a:r>
              <a:rPr lang="ru-RU" sz="2000" b="1" dirty="0" smtClean="0">
                <a:latin typeface="Arial" charset="0"/>
              </a:rPr>
              <a:t>это описание части документа (статья из  периодического издания или сборника).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>
              <a:solidFill>
                <a:srgbClr val="C00000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dirty="0" smtClean="0">
                <a:latin typeface="Arial" charset="0"/>
              </a:rPr>
              <a:t>      </a:t>
            </a:r>
            <a:r>
              <a:rPr lang="ru-RU" sz="1800" u="sng" dirty="0" smtClean="0">
                <a:latin typeface="Arial" charset="0"/>
              </a:rPr>
              <a:t>СХЕМА БИБЛИОГРАФИЧЕСКОГО ОПИСАНИЯ НА СТАТЬИ</a:t>
            </a:r>
            <a:r>
              <a:rPr lang="ru-RU" sz="1800" dirty="0" smtClean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    </a:t>
            </a:r>
            <a:r>
              <a:rPr lang="ru-RU" sz="2400" b="1" dirty="0" smtClean="0">
                <a:solidFill>
                  <a:srgbClr val="00B050"/>
                </a:solidFill>
              </a:rPr>
              <a:t>Сведения о составной части </a:t>
            </a:r>
            <a:r>
              <a:rPr lang="ru-RU" sz="2400" b="1" dirty="0" smtClean="0">
                <a:solidFill>
                  <a:srgbClr val="0000FF"/>
                </a:solidFill>
              </a:rPr>
              <a:t>//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</a:rPr>
              <a:t>Сведения о документе, в котором статья опубликована.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Сведения о </a:t>
            </a:r>
            <a:r>
              <a:rPr lang="ru-RU" sz="2400" b="1" dirty="0" err="1" smtClean="0">
                <a:solidFill>
                  <a:srgbClr val="FF0000"/>
                </a:solidFill>
              </a:rPr>
              <a:t>местополо-жении</a:t>
            </a:r>
            <a:r>
              <a:rPr lang="ru-RU" sz="2400" b="1" dirty="0" smtClean="0">
                <a:solidFill>
                  <a:srgbClr val="FF0000"/>
                </a:solidFill>
              </a:rPr>
              <a:t> статьи в ресурсе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– Примечания.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Arial" charset="0"/>
              </a:rPr>
              <a:t>       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Состоит из двух частей</a:t>
            </a:r>
            <a:r>
              <a:rPr lang="ru-RU" sz="2000" dirty="0" smtClean="0">
                <a:latin typeface="Arial" charset="0"/>
              </a:rPr>
              <a:t>: описания составной части и описания документа (издания), в котором эта часть опубликована. </a:t>
            </a:r>
            <a:r>
              <a:rPr lang="ru-RU" sz="2000" dirty="0" smtClean="0">
                <a:solidFill>
                  <a:srgbClr val="0000FF"/>
                </a:solidFill>
                <a:latin typeface="Arial" charset="0"/>
              </a:rPr>
              <a:t>Сведения разделяются знаком «две косые черты» ( // )</a:t>
            </a:r>
            <a:r>
              <a:rPr lang="ru-RU" sz="2000" dirty="0" smtClean="0">
                <a:latin typeface="Arial" charset="0"/>
              </a:rPr>
              <a:t>, с пробелами до и после знака.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44958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 b="1">
                <a:solidFill>
                  <a:srgbClr val="00B050"/>
                </a:solidFill>
                <a:latin typeface="Arial" charset="0"/>
              </a:rPr>
              <a:t>    </a:t>
            </a:r>
            <a:r>
              <a:rPr lang="ru-RU" sz="2000" b="1">
                <a:solidFill>
                  <a:srgbClr val="4343FF"/>
                </a:solidFill>
                <a:latin typeface="Arial" charset="0"/>
              </a:rPr>
              <a:t>Тайлаков, О. В.</a:t>
            </a:r>
            <a:r>
              <a:rPr lang="ru-RU" sz="2000">
                <a:latin typeface="Arial" charset="0"/>
              </a:rPr>
              <a:t> Выбор рациональных параметров аэрофото-съемки поверхности угольных предприятий беспилотными лета-тельными аппаратами / </a:t>
            </a:r>
            <a:r>
              <a:rPr lang="ru-RU" sz="2000">
                <a:solidFill>
                  <a:srgbClr val="0000FF"/>
                </a:solidFill>
                <a:latin typeface="Arial" charset="0"/>
              </a:rPr>
              <a:t>О. В. Тайлаков, В. И. Ефимов, Ф. Р. Исмагилов. –</a:t>
            </a: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Текст : непосредственный // Известия вузов. Электромеханика. </a:t>
            </a:r>
            <a:r>
              <a:rPr lang="ru-RU" sz="2000" b="1">
                <a:latin typeface="Times New Roman" pitchFamily="18" charset="0"/>
              </a:rPr>
              <a:t>–</a:t>
            </a:r>
            <a:r>
              <a:rPr lang="ru-RU" sz="2000">
                <a:latin typeface="Arial" charset="0"/>
              </a:rPr>
              <a:t> 2016. </a:t>
            </a:r>
            <a:r>
              <a:rPr lang="ru-RU" sz="2000" b="1">
                <a:latin typeface="Times New Roman" pitchFamily="18" charset="0"/>
              </a:rPr>
              <a:t>–</a:t>
            </a:r>
            <a:r>
              <a:rPr lang="ru-RU" sz="2000">
                <a:latin typeface="Arial" charset="0"/>
              </a:rPr>
              <a:t> № 1. </a:t>
            </a:r>
            <a:r>
              <a:rPr lang="ru-RU" sz="2000" b="1">
                <a:latin typeface="Times New Roman" pitchFamily="18" charset="0"/>
              </a:rPr>
              <a:t>–</a:t>
            </a:r>
            <a:r>
              <a:rPr lang="ru-RU" sz="2000">
                <a:latin typeface="Arial" charset="0"/>
              </a:rPr>
              <a:t> С. 50</a:t>
            </a:r>
            <a:r>
              <a:rPr lang="ru-RU" sz="2000" b="1">
                <a:latin typeface="Times New Roman" pitchFamily="18" charset="0"/>
              </a:rPr>
              <a:t>–</a:t>
            </a:r>
            <a:r>
              <a:rPr lang="ru-RU" sz="2000">
                <a:latin typeface="Arial" charset="0"/>
              </a:rPr>
              <a:t>57.</a:t>
            </a:r>
            <a:r>
              <a:rPr lang="ru-RU" sz="2000"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>
                <a:latin typeface="Arial" charset="0"/>
              </a:rPr>
              <a:t/>
            </a:r>
            <a:br>
              <a:rPr lang="ru-RU" sz="2400">
                <a:latin typeface="Arial" charset="0"/>
              </a:rPr>
            </a:br>
            <a:endParaRPr lang="ru-RU" sz="2400"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9144000" cy="6705600"/>
          </a:xfrm>
          <a:solidFill>
            <a:srgbClr val="C0C0C0">
              <a:alpha val="50195"/>
            </a:srgbClr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FF3300"/>
                </a:solidFill>
              </a:rPr>
              <a:t>    </a:t>
            </a:r>
            <a:endParaRPr lang="ru-RU" dirty="0" smtClean="0">
              <a:solidFill>
                <a:srgbClr val="FF3300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4343FF"/>
                </a:solidFill>
                <a:latin typeface="Times New Roman" pitchFamily="18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Arial" charset="0"/>
              </a:rPr>
              <a:t>	Новые</a:t>
            </a:r>
            <a:r>
              <a:rPr lang="ru-RU" sz="2000" dirty="0" smtClean="0">
                <a:latin typeface="Arial" charset="0"/>
              </a:rPr>
              <a:t> эффективные катализаторы и процессы переработки </a:t>
            </a:r>
            <a:r>
              <a:rPr lang="ru-RU" sz="2000" dirty="0" err="1" smtClean="0">
                <a:latin typeface="Arial" charset="0"/>
              </a:rPr>
              <a:t>углево-дородного</a:t>
            </a:r>
            <a:r>
              <a:rPr lang="ru-RU" sz="2000" dirty="0" smtClean="0">
                <a:latin typeface="Arial" charset="0"/>
              </a:rPr>
              <a:t> сырья / </a:t>
            </a:r>
            <a:r>
              <a:rPr lang="ru-RU" sz="2000" dirty="0" smtClean="0">
                <a:solidFill>
                  <a:srgbClr val="FF3300"/>
                </a:solidFill>
                <a:latin typeface="Arial" charset="0"/>
              </a:rPr>
              <a:t>И. Я. Петров [и др.].</a:t>
            </a:r>
            <a:r>
              <a:rPr lang="ru-RU" sz="2000" dirty="0" smtClean="0">
                <a:solidFill>
                  <a:srgbClr val="0000FF"/>
                </a:solidFill>
                <a:latin typeface="Arial" charset="0"/>
              </a:rPr>
              <a:t> –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Текст : непосредственный // Человек счастливой судьбы / Кузбасский государственный технический университет ; редколлегия : В. И. Нестеров (главный редактор) [и др.]. – Кемерово, 2008. – С. 98–137.</a:t>
            </a:r>
            <a:endParaRPr lang="ru-RU" sz="2000" b="1" dirty="0" smtClean="0">
              <a:solidFill>
                <a:srgbClr val="4343FF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2000" b="1" dirty="0" smtClean="0">
              <a:solidFill>
                <a:srgbClr val="4343FF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4343FF"/>
                </a:solidFill>
                <a:latin typeface="Times New Roman" pitchFamily="18" charset="0"/>
              </a:rPr>
              <a:t>	</a:t>
            </a:r>
            <a:r>
              <a:rPr lang="ru-RU" sz="2000" b="1" dirty="0" err="1" smtClean="0">
                <a:solidFill>
                  <a:srgbClr val="4343FF"/>
                </a:solidFill>
                <a:latin typeface="Arial" charset="0"/>
                <a:cs typeface="Arial" charset="0"/>
              </a:rPr>
              <a:t>Буялич</a:t>
            </a:r>
            <a:r>
              <a:rPr lang="ru-RU" sz="2000" b="1" dirty="0" smtClean="0">
                <a:solidFill>
                  <a:srgbClr val="4343FF"/>
                </a:solidFill>
                <a:latin typeface="Arial" charset="0"/>
                <a:cs typeface="Arial" charset="0"/>
              </a:rPr>
              <a:t>, Г. Д. </a:t>
            </a:r>
            <a:r>
              <a:rPr lang="ru-RU" sz="2000" dirty="0" smtClean="0">
                <a:latin typeface="Arial" charset="0"/>
                <a:cs typeface="Arial" charset="0"/>
              </a:rPr>
              <a:t>Исследование транспортного процесса карьерных автосамосвалов / </a:t>
            </a:r>
            <a:r>
              <a:rPr lang="ru-RU" sz="2000" dirty="0" smtClean="0">
                <a:solidFill>
                  <a:srgbClr val="4343FF"/>
                </a:solidFill>
                <a:latin typeface="Arial" charset="0"/>
                <a:cs typeface="Arial" charset="0"/>
              </a:rPr>
              <a:t>Г. Д. </a:t>
            </a:r>
            <a:r>
              <a:rPr lang="ru-RU" sz="2000" dirty="0" err="1" smtClean="0">
                <a:solidFill>
                  <a:srgbClr val="4343FF"/>
                </a:solidFill>
                <a:latin typeface="Arial" charset="0"/>
                <a:cs typeface="Arial" charset="0"/>
              </a:rPr>
              <a:t>Буялич</a:t>
            </a:r>
            <a:r>
              <a:rPr lang="ru-RU" sz="2000" dirty="0" smtClean="0">
                <a:solidFill>
                  <a:srgbClr val="4343FF"/>
                </a:solidFill>
                <a:latin typeface="Arial" charset="0"/>
                <a:cs typeface="Arial" charset="0"/>
              </a:rPr>
              <a:t>, А. С. Фурман.</a:t>
            </a:r>
            <a:r>
              <a:rPr lang="ru-RU" sz="2000" dirty="0" smtClean="0">
                <a:solidFill>
                  <a:srgbClr val="0000FF"/>
                </a:solidFill>
                <a:latin typeface="Arial" charset="0"/>
              </a:rPr>
              <a:t> –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Текст : </a:t>
            </a:r>
            <a:r>
              <a:rPr lang="ru-RU" sz="2000" dirty="0" err="1" smtClean="0">
                <a:latin typeface="Arial" charset="0"/>
              </a:rPr>
              <a:t>непосредствен-ный</a:t>
            </a:r>
            <a:r>
              <a:rPr lang="ru-RU" sz="2000" dirty="0" smtClean="0">
                <a:solidFill>
                  <a:srgbClr val="4343FF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 // Горное оборудование и электромеханика. – 2017. – № 5. – С. 40-42.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    </a:t>
            </a:r>
            <a:r>
              <a:rPr lang="ru-RU" sz="2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Совершенствование конструкции </a:t>
            </a:r>
            <a:r>
              <a:rPr lang="ru-RU" sz="2000" dirty="0" smtClean="0">
                <a:latin typeface="Arial" charset="0"/>
                <a:cs typeface="Arial" charset="0"/>
              </a:rPr>
              <a:t>расстрелов </a:t>
            </a:r>
            <a:r>
              <a:rPr lang="ru-RU" sz="2000" dirty="0" err="1" smtClean="0">
                <a:latin typeface="Arial" charset="0"/>
                <a:cs typeface="Arial" charset="0"/>
              </a:rPr>
              <a:t>армировки</a:t>
            </a:r>
            <a:r>
              <a:rPr lang="ru-RU" sz="2000" dirty="0" smtClean="0">
                <a:latin typeface="Arial" charset="0"/>
                <a:cs typeface="Arial" charset="0"/>
              </a:rPr>
              <a:t> шахтных стволов / А. И. Копытов </a:t>
            </a:r>
            <a:r>
              <a:rPr lang="en-US" sz="2000" dirty="0" smtClean="0">
                <a:latin typeface="Arial" charset="0"/>
                <a:cs typeface="Arial" charset="0"/>
              </a:rPr>
              <a:t>[</a:t>
            </a:r>
            <a:r>
              <a:rPr lang="ru-RU" sz="2000" dirty="0" smtClean="0">
                <a:latin typeface="Arial" charset="0"/>
                <a:cs typeface="Arial" charset="0"/>
              </a:rPr>
              <a:t>и др.</a:t>
            </a:r>
            <a:r>
              <a:rPr lang="en-US" sz="2000" dirty="0" smtClean="0">
                <a:latin typeface="Arial" charset="0"/>
                <a:cs typeface="Arial" charset="0"/>
              </a:rPr>
              <a:t>]</a:t>
            </a:r>
            <a:r>
              <a:rPr lang="ru-RU" sz="2000" dirty="0" smtClean="0">
                <a:latin typeface="Arial" charset="0"/>
                <a:cs typeface="Arial" charset="0"/>
              </a:rPr>
              <a:t>.</a:t>
            </a:r>
            <a:r>
              <a:rPr lang="ru-RU" sz="2000" dirty="0" smtClean="0">
                <a:solidFill>
                  <a:srgbClr val="0000FF"/>
                </a:solidFill>
                <a:latin typeface="Arial" charset="0"/>
              </a:rPr>
              <a:t> –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Текст : непосредственный</a:t>
            </a:r>
            <a:r>
              <a:rPr lang="ru-RU" sz="2000" dirty="0" smtClean="0">
                <a:latin typeface="Arial" charset="0"/>
                <a:cs typeface="Arial" charset="0"/>
              </a:rPr>
              <a:t>  // Вестник КузГТУ. – 2016. – № 2. – С. 21-24.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4343FF"/>
                </a:solidFill>
                <a:latin typeface="Arial" charset="0"/>
              </a:rPr>
              <a:t>Петров, И. Я.</a:t>
            </a:r>
            <a:r>
              <a:rPr lang="ru-RU" sz="2000" dirty="0" smtClean="0">
                <a:latin typeface="Arial" charset="0"/>
              </a:rPr>
              <a:t> Структура и каталитические свойства нанесенных оксидно-молибденовых, </a:t>
            </a:r>
            <a:r>
              <a:rPr lang="ru-RU" sz="2000" dirty="0" err="1" smtClean="0">
                <a:latin typeface="Arial" charset="0"/>
              </a:rPr>
              <a:t>оксиднованадиевых</a:t>
            </a:r>
            <a:r>
              <a:rPr lang="ru-RU" sz="2000" dirty="0" smtClean="0">
                <a:latin typeface="Arial" charset="0"/>
              </a:rPr>
              <a:t> и </a:t>
            </a:r>
            <a:r>
              <a:rPr lang="ru-RU" sz="2000" dirty="0" err="1" smtClean="0">
                <a:latin typeface="Arial" charset="0"/>
              </a:rPr>
              <a:t>оксиднохромовых</a:t>
            </a:r>
            <a:r>
              <a:rPr lang="ru-RU" sz="2000" dirty="0" smtClean="0">
                <a:latin typeface="Arial" charset="0"/>
              </a:rPr>
              <a:t> катализаторов дегидрирования углеводородов / </a:t>
            </a:r>
            <a:r>
              <a:rPr lang="ru-RU" sz="2000" dirty="0" smtClean="0">
                <a:solidFill>
                  <a:srgbClr val="4343FF"/>
                </a:solidFill>
                <a:latin typeface="Arial" charset="0"/>
              </a:rPr>
              <a:t>И. Я. Петров, Б. Г. Трясунов. </a:t>
            </a:r>
            <a:r>
              <a:rPr lang="ru-RU" sz="2000" dirty="0" smtClean="0">
                <a:solidFill>
                  <a:srgbClr val="0000FF"/>
                </a:solidFill>
                <a:latin typeface="Arial" charset="0"/>
              </a:rPr>
              <a:t>–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Текст : непосредственный // Вестник КузГТУ. – 2008. –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№ 2</a:t>
            </a:r>
            <a:r>
              <a:rPr lang="ru-RU" sz="2000" dirty="0" smtClean="0">
                <a:latin typeface="Arial" charset="0"/>
              </a:rPr>
              <a:t>. – С. 88-99 ;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№ 3</a:t>
            </a:r>
            <a:r>
              <a:rPr lang="ru-RU" sz="2000" dirty="0" smtClean="0">
                <a:latin typeface="Arial" charset="0"/>
              </a:rPr>
              <a:t>. – С. 76-87 ;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№ 4</a:t>
            </a:r>
            <a:r>
              <a:rPr lang="ru-RU" sz="2000" dirty="0" smtClean="0">
                <a:latin typeface="Arial" charset="0"/>
              </a:rPr>
              <a:t>. – С. 59-70.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28600" y="4806950"/>
            <a:ext cx="541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rgbClr val="009900"/>
                </a:solidFill>
                <a:latin typeface="Arial" charset="0"/>
                <a:cs typeface="Arial" charset="0"/>
              </a:rPr>
              <a:t>  </a:t>
            </a:r>
            <a:r>
              <a:rPr lang="ru-RU" b="1">
                <a:solidFill>
                  <a:srgbClr val="009900"/>
                </a:solidFill>
                <a:latin typeface="Arial" charset="0"/>
              </a:rPr>
              <a:t>Статья из журнала в</a:t>
            </a:r>
            <a:r>
              <a:rPr lang="ru-RU" b="1">
                <a:solidFill>
                  <a:srgbClr val="009900"/>
                </a:solidFill>
                <a:latin typeface="Arial" charset="0"/>
                <a:cs typeface="Arial" charset="0"/>
              </a:rPr>
              <a:t> нескольких номерах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28600" y="2667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9900"/>
                </a:solidFill>
              </a:rPr>
              <a:t> </a:t>
            </a:r>
            <a:r>
              <a:rPr lang="ru-RU" b="1">
                <a:solidFill>
                  <a:srgbClr val="009900"/>
                </a:solidFill>
                <a:latin typeface="Arial" charset="0"/>
                <a:cs typeface="Arial" charset="0"/>
              </a:rPr>
              <a:t>Статья из журнала</a:t>
            </a: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457200" y="2286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66CC"/>
                </a:solidFill>
                <a:latin typeface="Arial Black" pitchFamily="34" charset="0"/>
              </a:rPr>
              <a:t>Примеры библиографических записей </a:t>
            </a:r>
          </a:p>
          <a:p>
            <a:pPr algn="ctr"/>
            <a:r>
              <a:rPr lang="ru-RU" sz="1600" b="1" dirty="0">
                <a:solidFill>
                  <a:srgbClr val="0066CC"/>
                </a:solidFill>
                <a:latin typeface="Arial Black" pitchFamily="34" charset="0"/>
              </a:rPr>
              <a:t>НА </a:t>
            </a:r>
            <a:r>
              <a:rPr lang="ru-RU" sz="1600" b="1" u="sng" dirty="0">
                <a:solidFill>
                  <a:srgbClr val="0066CC"/>
                </a:solidFill>
                <a:latin typeface="Arial Black" pitchFamily="34" charset="0"/>
              </a:rPr>
              <a:t>СТАТЬИ ИЗ КНИГ И ПЕРИОДИЧЕСКИХ ИЗДАНИЙ</a:t>
            </a:r>
            <a:endParaRPr lang="ru-RU" sz="1600" b="1" u="sng" dirty="0">
              <a:solidFill>
                <a:srgbClr val="0066CC"/>
              </a:solidFill>
              <a:latin typeface="Calibri" pitchFamily="34" charset="0"/>
            </a:endParaRPr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304800" y="762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rgbClr val="009900"/>
                </a:solidFill>
                <a:latin typeface="Arial" charset="0"/>
                <a:cs typeface="Arial" charset="0"/>
              </a:rPr>
              <a:t> Статья из книжного издания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/>
              <a:t>     </a:t>
            </a:r>
            <a:endParaRPr lang="ru-RU" sz="22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dirty="0" smtClean="0">
                <a:latin typeface="Arial" charset="0"/>
                <a:cs typeface="Arial" charset="0"/>
              </a:rPr>
              <a:t>    </a:t>
            </a:r>
            <a:r>
              <a:rPr lang="ru-RU" sz="2000" b="1" dirty="0" smtClean="0">
                <a:latin typeface="Arial" charset="0"/>
                <a:cs typeface="Arial" charset="0"/>
              </a:rPr>
              <a:t>Воевода, А. А.</a:t>
            </a:r>
            <a:r>
              <a:rPr lang="ru-RU" sz="2000" dirty="0" smtClean="0">
                <a:latin typeface="Arial" charset="0"/>
                <a:cs typeface="Arial" charset="0"/>
              </a:rPr>
              <a:t> Линеаризация обратной связью: перевернутый маятник / </a:t>
            </a:r>
            <a:r>
              <a:rPr lang="ru-RU" sz="2000" b="1" dirty="0" smtClean="0">
                <a:latin typeface="Arial" charset="0"/>
                <a:cs typeface="Arial" charset="0"/>
              </a:rPr>
              <a:t>А. А. Воевода, В. Ю. </a:t>
            </a:r>
            <a:r>
              <a:rPr lang="ru-RU" sz="2000" b="1" dirty="0" err="1" smtClean="0">
                <a:latin typeface="Arial" charset="0"/>
                <a:cs typeface="Arial" charset="0"/>
              </a:rPr>
              <a:t>Филюшов</a:t>
            </a:r>
            <a:r>
              <a:rPr lang="ru-RU" sz="2000" b="1" dirty="0" smtClean="0">
                <a:latin typeface="Arial" charset="0"/>
                <a:cs typeface="Arial" charset="0"/>
              </a:rPr>
              <a:t>. </a:t>
            </a:r>
            <a:r>
              <a:rPr lang="ru-RU" sz="2000" dirty="0" smtClean="0">
                <a:latin typeface="Arial" charset="0"/>
              </a:rPr>
              <a:t>–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Текст : </a:t>
            </a:r>
            <a:r>
              <a:rPr lang="ru-RU" sz="2000" dirty="0" err="1" smtClean="0">
                <a:latin typeface="Arial" charset="0"/>
              </a:rPr>
              <a:t>непосред-ственный</a:t>
            </a:r>
            <a:r>
              <a:rPr lang="ru-RU" sz="2000" dirty="0" smtClean="0">
                <a:solidFill>
                  <a:srgbClr val="4343FF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// </a:t>
            </a:r>
            <a:r>
              <a:rPr lang="ru-RU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Сборник научных трудов НГТУ</a:t>
            </a:r>
            <a:r>
              <a:rPr lang="ru-RU" sz="2000" dirty="0" smtClean="0">
                <a:latin typeface="Arial" charset="0"/>
                <a:cs typeface="Arial" charset="0"/>
              </a:rPr>
              <a:t>. – 2016. – № 4 (86). – С. 62–71.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dirty="0" smtClean="0"/>
              <a:t>     </a:t>
            </a:r>
            <a:r>
              <a:rPr lang="ru-RU" sz="2200" dirty="0" smtClean="0">
                <a:latin typeface="Arial" charset="0"/>
              </a:rPr>
              <a:t>	</a:t>
            </a:r>
            <a:r>
              <a:rPr lang="ru-RU" sz="2000" b="1" dirty="0" err="1" smtClean="0">
                <a:latin typeface="Arial" charset="0"/>
                <a:cs typeface="Arial" charset="0"/>
              </a:rPr>
              <a:t>Капранов</a:t>
            </a:r>
            <a:r>
              <a:rPr lang="ru-RU" sz="2000" b="1" dirty="0" smtClean="0">
                <a:latin typeface="Arial" charset="0"/>
                <a:cs typeface="Arial" charset="0"/>
              </a:rPr>
              <a:t>, Б. И.</a:t>
            </a:r>
            <a:r>
              <a:rPr lang="ru-RU" sz="2000" dirty="0" smtClean="0">
                <a:latin typeface="Arial" charset="0"/>
                <a:cs typeface="Arial" charset="0"/>
              </a:rPr>
              <a:t> Неразрушающий контроль поверхности </a:t>
            </a:r>
            <a:r>
              <a:rPr lang="ru-RU" sz="2000" dirty="0" err="1" smtClean="0">
                <a:latin typeface="Arial" charset="0"/>
                <a:cs typeface="Arial" charset="0"/>
              </a:rPr>
              <a:t>дета-лей</a:t>
            </a:r>
            <a:r>
              <a:rPr lang="ru-RU" sz="2000" dirty="0" smtClean="0">
                <a:latin typeface="Arial" charset="0"/>
                <a:cs typeface="Arial" charset="0"/>
              </a:rPr>
              <a:t> машин / </a:t>
            </a:r>
            <a:r>
              <a:rPr lang="ru-RU" sz="2000" b="1" dirty="0" smtClean="0">
                <a:latin typeface="Arial" charset="0"/>
                <a:cs typeface="Arial" charset="0"/>
              </a:rPr>
              <a:t>Б. И. </a:t>
            </a:r>
            <a:r>
              <a:rPr lang="ru-RU" sz="2000" b="1" dirty="0" err="1" smtClean="0">
                <a:latin typeface="Arial" charset="0"/>
                <a:cs typeface="Arial" charset="0"/>
              </a:rPr>
              <a:t>Капранов</a:t>
            </a:r>
            <a:r>
              <a:rPr lang="ru-RU" sz="2000" b="1" dirty="0" smtClean="0">
                <a:latin typeface="Arial" charset="0"/>
                <a:cs typeface="Arial" charset="0"/>
              </a:rPr>
              <a:t>, А. Ю. </a:t>
            </a:r>
            <a:r>
              <a:rPr lang="ru-RU" sz="2000" b="1" dirty="0" err="1" smtClean="0">
                <a:latin typeface="Arial" charset="0"/>
                <a:cs typeface="Arial" charset="0"/>
              </a:rPr>
              <a:t>Велисевич</a:t>
            </a:r>
            <a:r>
              <a:rPr lang="ru-RU" sz="2000" dirty="0" smtClean="0">
                <a:latin typeface="Arial" charset="0"/>
              </a:rPr>
              <a:t>. - Текст : </a:t>
            </a:r>
            <a:r>
              <a:rPr lang="ru-RU" sz="2000" dirty="0" err="1" smtClean="0">
                <a:latin typeface="Arial" charset="0"/>
              </a:rPr>
              <a:t>непо-средственный</a:t>
            </a:r>
            <a:r>
              <a:rPr lang="ru-RU" sz="2000" dirty="0" smtClean="0">
                <a:latin typeface="Arial" charset="0"/>
                <a:cs typeface="Arial" charset="0"/>
              </a:rPr>
              <a:t> // </a:t>
            </a:r>
            <a:r>
              <a:rPr lang="ru-RU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Инженерия поверхностного слоя деталей машин</a:t>
            </a:r>
            <a:r>
              <a:rPr lang="ru-RU" sz="20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ru-RU" sz="2000" dirty="0" smtClean="0">
                <a:latin typeface="Arial" charset="0"/>
                <a:cs typeface="Arial" charset="0"/>
              </a:rPr>
              <a:t>: труды международной научно-практической </a:t>
            </a:r>
            <a:r>
              <a:rPr lang="ru-RU" sz="2000" dirty="0" err="1" smtClean="0">
                <a:latin typeface="Arial" charset="0"/>
                <a:cs typeface="Arial" charset="0"/>
              </a:rPr>
              <a:t>конфе-ренции</a:t>
            </a:r>
            <a:r>
              <a:rPr lang="ru-RU" sz="2000" dirty="0" smtClean="0">
                <a:latin typeface="Arial" charset="0"/>
                <a:cs typeface="Arial" charset="0"/>
              </a:rPr>
              <a:t> : [тезисы докладов], 9–11 декабря 2009 г., г. Кемерово / </a:t>
            </a:r>
            <a:r>
              <a:rPr lang="ru-RU" sz="2000" dirty="0" smtClean="0">
                <a:latin typeface="Arial" charset="0"/>
              </a:rPr>
              <a:t>Кузбасский государственный технический университет, </a:t>
            </a:r>
            <a:r>
              <a:rPr lang="ru-RU" sz="2000" dirty="0" err="1" smtClean="0">
                <a:latin typeface="Arial" charset="0"/>
                <a:cs typeface="Arial" charset="0"/>
              </a:rPr>
              <a:t>Бело-русский</a:t>
            </a:r>
            <a:r>
              <a:rPr lang="ru-RU" sz="2000" dirty="0" smtClean="0">
                <a:latin typeface="Arial" charset="0"/>
                <a:cs typeface="Arial" charset="0"/>
              </a:rPr>
              <a:t> национальный </a:t>
            </a:r>
            <a:r>
              <a:rPr lang="ru-RU" sz="2000" dirty="0" smtClean="0">
                <a:latin typeface="Arial" charset="0"/>
              </a:rPr>
              <a:t>технический университет </a:t>
            </a:r>
            <a:r>
              <a:rPr lang="ru-RU" sz="2000" dirty="0" smtClean="0">
                <a:latin typeface="Arial" charset="0"/>
                <a:cs typeface="Arial" charset="0"/>
              </a:rPr>
              <a:t>; под </a:t>
            </a:r>
            <a:r>
              <a:rPr lang="ru-RU" sz="2000" dirty="0" err="1" smtClean="0">
                <a:latin typeface="Arial" charset="0"/>
                <a:cs typeface="Arial" charset="0"/>
              </a:rPr>
              <a:t>редак-цией</a:t>
            </a:r>
            <a:r>
              <a:rPr lang="ru-RU" sz="2000" dirty="0" smtClean="0">
                <a:latin typeface="Arial" charset="0"/>
                <a:cs typeface="Arial" charset="0"/>
              </a:rPr>
              <a:t> В. Ю. </a:t>
            </a:r>
            <a:r>
              <a:rPr lang="ru-RU" sz="2000" dirty="0" err="1" smtClean="0">
                <a:latin typeface="Arial" charset="0"/>
                <a:cs typeface="Arial" charset="0"/>
              </a:rPr>
              <a:t>Блюменштейна</a:t>
            </a:r>
            <a:r>
              <a:rPr lang="ru-RU" sz="2000" dirty="0" smtClean="0">
                <a:latin typeface="Arial" charset="0"/>
                <a:cs typeface="Arial" charset="0"/>
              </a:rPr>
              <a:t>, Ф. И. </a:t>
            </a:r>
            <a:r>
              <a:rPr lang="ru-RU" sz="2000" dirty="0" err="1" smtClean="0">
                <a:latin typeface="Arial" charset="0"/>
                <a:cs typeface="Arial" charset="0"/>
              </a:rPr>
              <a:t>Пантелеенко</a:t>
            </a:r>
            <a:r>
              <a:rPr lang="ru-RU" sz="2000" dirty="0" smtClean="0">
                <a:latin typeface="Arial" charset="0"/>
                <a:cs typeface="Arial" charset="0"/>
              </a:rPr>
              <a:t>. – Кемерово, 2009. – С. 110–132.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dirty="0" smtClean="0">
              <a:latin typeface="Arial" charset="0"/>
              <a:cs typeface="Arial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93700" y="457200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66CC"/>
                </a:solidFill>
                <a:latin typeface="Arial Black" pitchFamily="34" charset="0"/>
              </a:rPr>
              <a:t>ПРИМЕРЫ БИБЛИОГРАФИЧЕСКИХ ЗАПИСЕЙ </a:t>
            </a:r>
          </a:p>
          <a:p>
            <a:pPr algn="ctr"/>
            <a:r>
              <a:rPr lang="ru-RU" b="1" dirty="0">
                <a:solidFill>
                  <a:srgbClr val="009900"/>
                </a:solidFill>
                <a:latin typeface="Arial Black" pitchFamily="34" charset="0"/>
              </a:rPr>
              <a:t>НА </a:t>
            </a:r>
            <a:r>
              <a:rPr lang="ru-RU" b="1" u="sng" dirty="0">
                <a:solidFill>
                  <a:srgbClr val="009900"/>
                </a:solidFill>
                <a:latin typeface="Arial Black" pitchFamily="34" charset="0"/>
              </a:rPr>
              <a:t>СТАТЬИ ИЗ СБОРНИКОВ НАУЧНЫХ ТРУДОВ</a:t>
            </a:r>
            <a:endParaRPr lang="ru-RU" b="1" u="sng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55527D-87E7-45C0-AE30-D6EAFCE982F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22238" y="174625"/>
            <a:ext cx="4953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FF0000"/>
                </a:solidFill>
                <a:latin typeface="Calibri" pitchFamily="34" charset="0"/>
              </a:rPr>
              <a:t>http://kuzstu.ru/  </a:t>
            </a:r>
            <a:r>
              <a:rPr lang="ru-RU" altLang="ru-RU" b="1">
                <a:latin typeface="Calibri" pitchFamily="34" charset="0"/>
              </a:rPr>
              <a:t>- сайт университета</a:t>
            </a:r>
            <a:r>
              <a:rPr lang="ru-RU" altLang="ru-RU">
                <a:latin typeface="Calibri" pitchFamily="34" charset="0"/>
              </a:rPr>
              <a:t> </a:t>
            </a:r>
          </a:p>
        </p:txBody>
      </p:sp>
      <p:grpSp>
        <p:nvGrpSpPr>
          <p:cNvPr id="30724" name="Группа 2"/>
          <p:cNvGrpSpPr>
            <a:grpSpLocks/>
          </p:cNvGrpSpPr>
          <p:nvPr/>
        </p:nvGrpSpPr>
        <p:grpSpPr bwMode="auto">
          <a:xfrm>
            <a:off x="381000" y="609600"/>
            <a:ext cx="8077200" cy="3352800"/>
            <a:chOff x="152401" y="884746"/>
            <a:chExt cx="8068322" cy="3234493"/>
          </a:xfrm>
        </p:grpSpPr>
        <p:pic>
          <p:nvPicPr>
            <p:cNvPr id="30729" name="Picture 10"/>
            <p:cNvPicPr>
              <a:picLocks noChangeAspect="1" noChangeArrowheads="1"/>
            </p:cNvPicPr>
            <p:nvPr/>
          </p:nvPicPr>
          <p:blipFill>
            <a:blip r:embed="rId2"/>
            <a:srcRect l="16251" t="8888" r="17572" b="43948"/>
            <a:stretch>
              <a:fillRect/>
            </a:stretch>
          </p:blipFill>
          <p:spPr bwMode="auto">
            <a:xfrm>
              <a:off x="152401" y="884746"/>
              <a:ext cx="8068322" cy="3234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4221449" y="2770003"/>
              <a:ext cx="5772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209126" y="2933871"/>
              <a:ext cx="12971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5" name="Группа 5"/>
          <p:cNvGrpSpPr>
            <a:grpSpLocks/>
          </p:cNvGrpSpPr>
          <p:nvPr/>
        </p:nvGrpSpPr>
        <p:grpSpPr bwMode="auto">
          <a:xfrm>
            <a:off x="304800" y="3810000"/>
            <a:ext cx="8034338" cy="2911475"/>
            <a:chOff x="484267" y="3474402"/>
            <a:chExt cx="7652755" cy="3123186"/>
          </a:xfrm>
        </p:grpSpPr>
        <p:pic>
          <p:nvPicPr>
            <p:cNvPr id="30727" name="Picture 11"/>
            <p:cNvPicPr>
              <a:picLocks noChangeAspect="1" noChangeArrowheads="1"/>
            </p:cNvPicPr>
            <p:nvPr/>
          </p:nvPicPr>
          <p:blipFill>
            <a:blip r:embed="rId3"/>
            <a:srcRect l="-2" t="8846" r="44617" b="50082"/>
            <a:stretch>
              <a:fillRect/>
            </a:stretch>
          </p:blipFill>
          <p:spPr bwMode="auto">
            <a:xfrm>
              <a:off x="484267" y="3474402"/>
              <a:ext cx="7652755" cy="3123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Прямоугольник 4"/>
            <p:cNvSpPr/>
            <p:nvPr/>
          </p:nvSpPr>
          <p:spPr>
            <a:xfrm>
              <a:off x="609772" y="6180369"/>
              <a:ext cx="1850814" cy="2963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895600" y="4800600"/>
            <a:ext cx="5867400" cy="196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8382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6600"/>
                </a:solidFill>
              </a:rPr>
              <a:t>   </a:t>
            </a:r>
            <a:r>
              <a:rPr lang="ru-RU" dirty="0" smtClean="0">
                <a:solidFill>
                  <a:srgbClr val="0066CC"/>
                </a:solidFill>
              </a:rPr>
              <a:t>В описании документов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FF3300"/>
                </a:solidFill>
              </a:rPr>
              <a:t>источником информации</a:t>
            </a:r>
            <a:r>
              <a:rPr lang="ru-RU" sz="280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sz="2800" smtClean="0"/>
              <a:t>является ресурс в целом :</a:t>
            </a:r>
            <a:r>
              <a:rPr lang="ru-RU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mtClean="0"/>
              <a:t>Для </a:t>
            </a:r>
            <a:r>
              <a:rPr lang="ru-RU" u="sng" smtClean="0"/>
              <a:t>КНИГИ</a:t>
            </a:r>
            <a:r>
              <a:rPr lang="ru-RU" smtClean="0"/>
              <a:t> - </a:t>
            </a:r>
            <a:r>
              <a:rPr lang="ru-RU" smtClean="0">
                <a:solidFill>
                  <a:srgbClr val="4343FF"/>
                </a:solidFill>
              </a:rPr>
              <a:t>титульный лист</a:t>
            </a:r>
            <a:r>
              <a:rPr lang="ru-RU" smtClean="0"/>
              <a:t> </a:t>
            </a:r>
            <a:r>
              <a:rPr lang="ru-RU" smtClean="0">
                <a:solidFill>
                  <a:srgbClr val="0000FF"/>
                </a:solidFill>
              </a:rPr>
              <a:t>и</a:t>
            </a:r>
            <a:r>
              <a:rPr lang="ru-RU" smtClean="0"/>
              <a:t> </a:t>
            </a:r>
            <a:r>
              <a:rPr lang="ru-RU" smtClean="0">
                <a:solidFill>
                  <a:srgbClr val="4343FF"/>
                </a:solidFill>
              </a:rPr>
              <a:t>его оборот</a:t>
            </a:r>
            <a:r>
              <a:rPr lang="ru-RU" smtClean="0"/>
              <a:t>, где помещены основные выходные сведе-ния 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mtClean="0"/>
              <a:t>Для </a:t>
            </a:r>
            <a:r>
              <a:rPr lang="ru-RU" u="sng" smtClean="0"/>
              <a:t>СТАТЬИ</a:t>
            </a:r>
            <a:r>
              <a:rPr lang="ru-RU" smtClean="0"/>
              <a:t> – </a:t>
            </a:r>
            <a:r>
              <a:rPr lang="ru-RU" smtClean="0">
                <a:solidFill>
                  <a:srgbClr val="4343FF"/>
                </a:solidFill>
              </a:rPr>
              <a:t>страницы, на которых она расположена</a:t>
            </a:r>
            <a:r>
              <a:rPr lang="ru-RU" smtClean="0"/>
              <a:t> 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mtClean="0"/>
              <a:t>Для </a:t>
            </a:r>
            <a:r>
              <a:rPr lang="ru-RU" u="sng" smtClean="0"/>
              <a:t>ЭЛЕКТРОННЫХ ИЗДАНИЙ</a:t>
            </a:r>
            <a:r>
              <a:rPr lang="ru-RU" smtClean="0"/>
              <a:t> – </a:t>
            </a:r>
            <a:r>
              <a:rPr lang="ru-RU" smtClean="0">
                <a:solidFill>
                  <a:srgbClr val="0000FF"/>
                </a:solidFill>
              </a:rPr>
              <a:t>титульный</a:t>
            </a:r>
            <a:r>
              <a:rPr lang="ru-RU" smtClean="0"/>
              <a:t> </a:t>
            </a:r>
            <a:r>
              <a:rPr lang="ru-RU" smtClean="0">
                <a:solidFill>
                  <a:srgbClr val="4343FF"/>
                </a:solidFill>
              </a:rPr>
              <a:t>экран, этикетка, наклейка и т. д.</a:t>
            </a:r>
            <a:r>
              <a:rPr lang="ru-RU" smtClean="0"/>
              <a:t>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ОБЛАСТИ ПОЛНОГО БИБЛИОГРАФИЧЕСКОГО ОПИСАНИЯ</a:t>
            </a:r>
            <a:r>
              <a:rPr lang="ru-RU" sz="20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endParaRPr lang="ru-RU" dirty="0">
              <a:solidFill>
                <a:srgbClr val="0066CC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914400"/>
          <a:ext cx="8001000" cy="4800600"/>
        </p:xfrm>
        <a:graphic>
          <a:graphicData uri="http://schemas.openxmlformats.org/drawingml/2006/table">
            <a:tbl>
              <a:tblPr/>
              <a:tblGrid>
                <a:gridCol w="2471442"/>
                <a:gridCol w="1768942"/>
                <a:gridCol w="3760616"/>
              </a:tblGrid>
              <a:tr h="493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Области описания и элементы описания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Предписанный знак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</a:t>
                      </a:r>
                      <a:endParaRPr lang="ru-RU" sz="14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Arial"/>
                        </a:rPr>
                        <a:t>1. Область заглавия </a:t>
                      </a:r>
                      <a:endParaRPr lang="ru-RU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Arial"/>
                        </a:rPr>
                        <a:t>Основное заглавие</a:t>
                      </a:r>
                      <a:endParaRPr lang="ru-RU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latin typeface="Calibri"/>
                          <a:ea typeface="Times New Roman"/>
                          <a:cs typeface="Arial"/>
                        </a:rPr>
                        <a:t>Зварыгин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, В. И. Буровые станки и бурение скважин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Arial"/>
                        </a:rPr>
                        <a:t>Сведения, относящиеся к заглавию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endParaRPr lang="ru-RU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: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: учебное пособие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Arial"/>
                        </a:rPr>
                        <a:t>Первые сведения об     ответственности</a:t>
                      </a:r>
                      <a:endParaRPr lang="ru-RU" sz="1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/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/ В. И. </a:t>
                      </a:r>
                      <a:r>
                        <a:rPr lang="ru-RU" sz="1400" b="1" dirty="0" err="1">
                          <a:latin typeface="Calibri"/>
                          <a:ea typeface="Times New Roman"/>
                          <a:cs typeface="Arial"/>
                        </a:rPr>
                        <a:t>Зварыгин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Arial"/>
                        </a:rPr>
                        <a:t>Последующие сведения об     ответственности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endParaRPr lang="ru-RU" sz="1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;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; Сибирский федеральный университет</a:t>
                      </a: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3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  <a:cs typeface="Arial"/>
                        </a:rPr>
                        <a:t>2. Область издания</a:t>
                      </a:r>
                      <a:endParaRPr lang="ru-R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43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  <a:cs typeface="Arial"/>
                        </a:rPr>
                        <a:t>Сведения об издании</a:t>
                      </a:r>
                      <a:endParaRPr lang="ru-R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 2-е изд.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86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  <a:cs typeface="Arial"/>
                        </a:rPr>
                        <a:t>Дополнительные сведения об издании</a:t>
                      </a:r>
                      <a:endParaRPr lang="ru-R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,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  <a:cs typeface="Arial"/>
                        </a:rPr>
                        <a:t>, стер.</a:t>
                      </a:r>
                      <a:endParaRPr lang="ru-R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455"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latin typeface="Calibri"/>
                          <a:ea typeface="Times New Roman"/>
                          <a:cs typeface="Arial"/>
                        </a:rPr>
                        <a:t>3. </a:t>
                      </a:r>
                      <a:r>
                        <a:rPr lang="ru-RU" sz="1400" i="1" dirty="0">
                          <a:latin typeface="Calibri"/>
                          <a:ea typeface="Times New Roman"/>
                          <a:cs typeface="Arial"/>
                        </a:rPr>
                        <a:t>Специфическая область материала или вида </a:t>
                      </a:r>
                      <a:r>
                        <a:rPr lang="ru-RU" sz="1400" i="1" dirty="0" smtClean="0">
                          <a:latin typeface="Calibri"/>
                          <a:ea typeface="Times New Roman"/>
                          <a:cs typeface="Arial"/>
                        </a:rPr>
                        <a:t>ресурса </a:t>
                      </a:r>
                      <a:r>
                        <a:rPr lang="ru-RU" sz="1400" i="1" dirty="0">
                          <a:latin typeface="Calibri"/>
                          <a:ea typeface="Times New Roman"/>
                          <a:cs typeface="Arial"/>
                        </a:rPr>
                        <a:t>(применяется для </a:t>
                      </a:r>
                      <a:r>
                        <a:rPr lang="ru-RU" sz="1400" i="1" dirty="0" smtClean="0">
                          <a:latin typeface="Calibri"/>
                          <a:ea typeface="Times New Roman"/>
                          <a:cs typeface="Arial"/>
                        </a:rPr>
                        <a:t>описания </a:t>
                      </a:r>
                      <a:r>
                        <a:rPr lang="ru-RU" sz="1400" i="1" dirty="0">
                          <a:latin typeface="Calibri"/>
                          <a:ea typeface="Times New Roman"/>
                          <a:cs typeface="Arial"/>
                        </a:rPr>
                        <a:t>картографических, нотных, сериальных ресурсов)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6096000"/>
            <a:ext cx="800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9600" y="5940552"/>
            <a:ext cx="7924800" cy="7650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Примечание: знаком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отмечены условно-обязательные элементы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курсивом 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отмечены факультативные области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8200" y="838200"/>
          <a:ext cx="7619999" cy="5257802"/>
        </p:xfrm>
        <a:graphic>
          <a:graphicData uri="http://schemas.openxmlformats.org/drawingml/2006/table">
            <a:tbl>
              <a:tblPr/>
              <a:tblGrid>
                <a:gridCol w="2353754"/>
                <a:gridCol w="1684706"/>
                <a:gridCol w="3581539"/>
              </a:tblGrid>
              <a:tr h="716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Arial"/>
                        </a:rPr>
                        <a:t>4. Область публикации, производства,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Arial"/>
                        </a:rPr>
                        <a:t>распростра-нения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Arial"/>
                        </a:rPr>
                        <a:t> и т. д.</a:t>
                      </a:r>
                      <a:endParaRPr lang="ru-RU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Arial"/>
                        </a:rPr>
                        <a:t>Первое место</a:t>
                      </a: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 Москва 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Arial"/>
                        </a:rPr>
                        <a:t>Последующее место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Arial"/>
                        </a:rPr>
                        <a:t>*</a:t>
                      </a:r>
                      <a:endParaRPr lang="ru-RU" sz="1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;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Arial"/>
                        </a:rPr>
                        <a:t>Имя издателя</a:t>
                      </a: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: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: Инфра-М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Arial"/>
                        </a:rPr>
                        <a:t>Год публикации</a:t>
                      </a: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,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, 2019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73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  <a:cs typeface="Arial"/>
                        </a:rPr>
                        <a:t>5. Область физической характеристики </a:t>
                      </a:r>
                      <a:r>
                        <a:rPr lang="ru-RU" sz="1400">
                          <a:latin typeface="Calibri"/>
                          <a:ea typeface="Times New Roman"/>
                          <a:cs typeface="Arial"/>
                        </a:rPr>
                        <a:t>(объём материала)</a:t>
                      </a: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 255 с.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73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  <a:cs typeface="Arial"/>
                        </a:rPr>
                        <a:t>6. Область серии и много-частного монографичес-кого ресурса</a:t>
                      </a:r>
                      <a:endParaRPr lang="ru-R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 )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 (Высшее образование : Специалитет)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r>
                        <a:rPr lang="ru-RU" sz="1400" i="1">
                          <a:latin typeface="Calibri"/>
                          <a:ea typeface="Times New Roman"/>
                          <a:cs typeface="Arial"/>
                        </a:rPr>
                        <a:t>. Область примечания </a:t>
                      </a:r>
                      <a:endParaRPr lang="ru-R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>
                          <a:latin typeface="Calibri"/>
                          <a:ea typeface="Times New Roman"/>
                          <a:cs typeface="Arial"/>
                        </a:rPr>
                        <a:t>. – Библиогр.: с. 249-251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955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  <a:cs typeface="Arial"/>
                        </a:rPr>
                        <a:t>8. Область идентификатора ресурса и условий доступности (</a:t>
                      </a:r>
                      <a:r>
                        <a:rPr lang="ru-RU" sz="1400">
                          <a:latin typeface="Calibri"/>
                          <a:ea typeface="Times New Roman"/>
                          <a:cs typeface="Arial"/>
                        </a:rPr>
                        <a:t>Международный стандартный номер</a:t>
                      </a:r>
                      <a:r>
                        <a:rPr lang="ru-RU" sz="1400" b="1"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ru-R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. – </a:t>
                      </a:r>
                      <a:r>
                        <a:rPr lang="en-US" sz="1400" b="1" dirty="0">
                          <a:latin typeface="Calibri"/>
                          <a:ea typeface="Times New Roman"/>
                          <a:cs typeface="Arial"/>
                        </a:rPr>
                        <a:t>ISBN 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978-5-16013-295-2 </a:t>
                      </a:r>
                      <a:endParaRPr lang="ru-R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973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Calibri"/>
                          <a:ea typeface="Times New Roman"/>
                          <a:cs typeface="Arial"/>
                        </a:rPr>
                        <a:t>9. Область вида содержания и средства доступа *</a:t>
                      </a:r>
                      <a:endParaRPr lang="ru-R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 –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. – </a:t>
                      </a:r>
                      <a:r>
                        <a:rPr lang="ru-RU" sz="1400" b="1" dirty="0">
                          <a:latin typeface="Calibri"/>
                          <a:ea typeface="Times New Roman"/>
                          <a:cs typeface="Arial"/>
                        </a:rPr>
                        <a:t>Текст : непосредственный.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39329" marR="3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12938"/>
            <a:ext cx="2667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1471613"/>
            <a:ext cx="32766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400800" y="685800"/>
            <a:ext cx="25273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3300"/>
                </a:solidFill>
                <a:latin typeface="Comic Sans MS" pitchFamily="66" charset="0"/>
              </a:rPr>
              <a:t>Область заглавия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69050" y="2098675"/>
            <a:ext cx="2690813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Область издания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1713" y="4191000"/>
            <a:ext cx="285432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33CC"/>
                </a:solidFill>
                <a:latin typeface="Comic Sans MS" pitchFamily="66" charset="0"/>
              </a:rPr>
              <a:t>Область публикации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257800" y="4724400"/>
            <a:ext cx="1352550" cy="1389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638800" y="2784475"/>
            <a:ext cx="1114425" cy="9493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43400" y="835025"/>
            <a:ext cx="139700" cy="8143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981700" y="1246188"/>
            <a:ext cx="1257300" cy="10398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67" name="Прямоугольник 88066"/>
          <p:cNvSpPr/>
          <p:nvPr/>
        </p:nvSpPr>
        <p:spPr>
          <a:xfrm>
            <a:off x="3221038" y="381000"/>
            <a:ext cx="2971800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ЗагЗаппзззол</a:t>
            </a:r>
          </a:p>
        </p:txBody>
      </p:sp>
      <p:sp>
        <p:nvSpPr>
          <p:cNvPr id="8204" name="TextBox 88068"/>
          <p:cNvSpPr txBox="1">
            <a:spLocks noChangeArrowheads="1"/>
          </p:cNvSpPr>
          <p:nvPr/>
        </p:nvSpPr>
        <p:spPr bwMode="auto">
          <a:xfrm>
            <a:off x="3373438" y="542925"/>
            <a:ext cx="2608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</a:rPr>
              <a:t>Заголовок</a:t>
            </a:r>
          </a:p>
        </p:txBody>
      </p:sp>
      <p:sp>
        <p:nvSpPr>
          <p:cNvPr id="88081" name="Прямоугольник 88080"/>
          <p:cNvSpPr/>
          <p:nvPr/>
        </p:nvSpPr>
        <p:spPr>
          <a:xfrm>
            <a:off x="533400" y="434975"/>
            <a:ext cx="2405063" cy="850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FF33CC"/>
                </a:solidFill>
                <a:latin typeface="Comic Sans MS" pitchFamily="66" charset="0"/>
              </a:rPr>
              <a:t>Область серии</a:t>
            </a:r>
          </a:p>
        </p:txBody>
      </p:sp>
      <p:cxnSp>
        <p:nvCxnSpPr>
          <p:cNvPr id="88090" name="Прямая со стрелкой 88089"/>
          <p:cNvCxnSpPr/>
          <p:nvPr/>
        </p:nvCxnSpPr>
        <p:spPr>
          <a:xfrm>
            <a:off x="1489075" y="1198563"/>
            <a:ext cx="38100" cy="900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17500" y="2097088"/>
            <a:ext cx="85566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200" b="1">
                <a:latin typeface="Arial" charset="0"/>
              </a:rPr>
              <a:t>    </a:t>
            </a:r>
            <a:r>
              <a:rPr lang="ru-RU" sz="2200" b="1">
                <a:solidFill>
                  <a:srgbClr val="CC3300"/>
                </a:solidFill>
                <a:latin typeface="Arial" charset="0"/>
              </a:rPr>
              <a:t>Дмитриева, И. М. </a:t>
            </a:r>
            <a:r>
              <a:rPr lang="ru-RU" sz="2200">
                <a:solidFill>
                  <a:srgbClr val="FF0000"/>
                </a:solidFill>
                <a:latin typeface="Arial" charset="0"/>
              </a:rPr>
              <a:t>Бухгалтерский учет с основами МСФО </a:t>
            </a:r>
            <a:r>
              <a:rPr lang="ru-RU" sz="2200">
                <a:solidFill>
                  <a:srgbClr val="FF3300"/>
                </a:solidFill>
                <a:latin typeface="Arial" charset="0"/>
              </a:rPr>
              <a:t>: учебник и практикум </a:t>
            </a:r>
            <a:r>
              <a:rPr lang="ru-RU" sz="2200">
                <a:solidFill>
                  <a:srgbClr val="FFC000"/>
                </a:solidFill>
                <a:latin typeface="Arial" charset="0"/>
              </a:rPr>
              <a:t>/</a:t>
            </a:r>
            <a:r>
              <a:rPr lang="ru-RU" sz="220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sz="2200">
                <a:solidFill>
                  <a:srgbClr val="FFC000"/>
                </a:solidFill>
                <a:latin typeface="Arial" charset="0"/>
              </a:rPr>
              <a:t>И. М. Дмитриева</a:t>
            </a:r>
            <a:r>
              <a:rPr lang="ru-RU" sz="2200">
                <a:latin typeface="Arial" charset="0"/>
              </a:rPr>
              <a:t>. –</a:t>
            </a:r>
            <a:r>
              <a:rPr lang="ru-RU" sz="2200">
                <a:solidFill>
                  <a:srgbClr val="F0F797"/>
                </a:solidFill>
                <a:latin typeface="Arial" charset="0"/>
              </a:rPr>
              <a:t> </a:t>
            </a:r>
            <a:r>
              <a:rPr lang="ru-RU" sz="2200">
                <a:solidFill>
                  <a:srgbClr val="7030A0"/>
                </a:solidFill>
                <a:latin typeface="Arial" charset="0"/>
              </a:rPr>
              <a:t>5-е изд</a:t>
            </a:r>
            <a:r>
              <a:rPr lang="ru-RU" sz="2200">
                <a:latin typeface="Arial" charset="0"/>
              </a:rPr>
              <a:t>., перераб.  и доп. </a:t>
            </a:r>
            <a:r>
              <a:rPr lang="ru-RU" sz="2400">
                <a:latin typeface="Arial" charset="0"/>
              </a:rPr>
              <a:t>–</a:t>
            </a:r>
            <a:r>
              <a:rPr lang="ru-RU" sz="2200">
                <a:latin typeface="Arial" charset="0"/>
              </a:rPr>
              <a:t> </a:t>
            </a:r>
            <a:r>
              <a:rPr lang="ru-RU" sz="2200">
                <a:solidFill>
                  <a:srgbClr val="FF33CC"/>
                </a:solidFill>
                <a:latin typeface="Arial" charset="0"/>
              </a:rPr>
              <a:t>Москва : Юрайт, 2017</a:t>
            </a:r>
            <a:r>
              <a:rPr lang="ru-RU" sz="2200">
                <a:latin typeface="Arial" charset="0"/>
              </a:rPr>
              <a:t>. – </a:t>
            </a:r>
            <a:r>
              <a:rPr lang="ru-RU" sz="2200">
                <a:solidFill>
                  <a:srgbClr val="009900"/>
                </a:solidFill>
                <a:latin typeface="Arial" charset="0"/>
              </a:rPr>
              <a:t>325 с</a:t>
            </a:r>
            <a:r>
              <a:rPr lang="ru-RU" sz="2200">
                <a:latin typeface="Arial" charset="0"/>
              </a:rPr>
              <a:t>. </a:t>
            </a:r>
            <a:r>
              <a:rPr lang="ru-RU" sz="2400">
                <a:latin typeface="Arial" charset="0"/>
              </a:rPr>
              <a:t>–</a:t>
            </a:r>
            <a:r>
              <a:rPr lang="ru-RU" sz="2200">
                <a:latin typeface="Arial" charset="0"/>
              </a:rPr>
              <a:t> </a:t>
            </a:r>
            <a:r>
              <a:rPr lang="ru-RU" sz="2200">
                <a:solidFill>
                  <a:srgbClr val="0000FF"/>
                </a:solidFill>
                <a:latin typeface="Arial" charset="0"/>
              </a:rPr>
              <a:t>(Бакалавр. Акаде-мический курс</a:t>
            </a:r>
            <a:r>
              <a:rPr lang="ru-RU" sz="2200">
                <a:solidFill>
                  <a:srgbClr val="0000FF"/>
                </a:solidFill>
                <a:latin typeface="Arial" charset="0"/>
                <a:cs typeface="Arial" charset="0"/>
              </a:rPr>
              <a:t>)</a:t>
            </a:r>
            <a:r>
              <a:rPr lang="ru-RU" sz="2200">
                <a:latin typeface="Arial" charset="0"/>
                <a:cs typeface="Arial" charset="0"/>
              </a:rPr>
              <a:t>. – Библиогр.: с. 319-323. - </a:t>
            </a:r>
            <a:r>
              <a:rPr lang="en-US" sz="2200">
                <a:latin typeface="Arial" charset="0"/>
              </a:rPr>
              <a:t>ISBN </a:t>
            </a:r>
            <a:r>
              <a:rPr lang="ru-RU" sz="2200">
                <a:latin typeface="Arial" charset="0"/>
                <a:cs typeface="Arial" charset="0"/>
              </a:rPr>
              <a:t>978-5-534-0007-64</a:t>
            </a:r>
            <a:r>
              <a:rPr lang="ru-RU" sz="2200">
                <a:latin typeface="Arial" charset="0"/>
              </a:rPr>
              <a:t>. – Текст : непосредственный.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124200" y="1154113"/>
            <a:ext cx="3005138" cy="6492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solidFill>
                  <a:srgbClr val="FF3300"/>
                </a:solidFill>
                <a:latin typeface="Arial" charset="0"/>
              </a:rPr>
              <a:t>2. </a:t>
            </a:r>
            <a:r>
              <a:rPr lang="ru-RU" sz="1600" b="1">
                <a:solidFill>
                  <a:srgbClr val="FF3300"/>
                </a:solidFill>
              </a:rPr>
              <a:t>Область заглавия </a:t>
            </a:r>
            <a:r>
              <a:rPr lang="ru-RU" sz="1600" b="1">
                <a:solidFill>
                  <a:srgbClr val="FFC000"/>
                </a:solidFill>
              </a:rPr>
              <a:t>и</a:t>
            </a:r>
            <a:r>
              <a:rPr lang="ru-RU" sz="1600" b="1">
                <a:solidFill>
                  <a:srgbClr val="FF3300"/>
                </a:solidFill>
              </a:rPr>
              <a:t> </a:t>
            </a:r>
          </a:p>
          <a:p>
            <a:r>
              <a:rPr lang="ru-RU" sz="1600" b="1">
                <a:solidFill>
                  <a:srgbClr val="FFC000"/>
                </a:solidFill>
              </a:rPr>
              <a:t>сведений об ответственности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6318250" y="1154113"/>
            <a:ext cx="2555875" cy="522287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7030A0"/>
                </a:solidFill>
              </a:rPr>
              <a:t>3. Область издания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477000" y="3886200"/>
            <a:ext cx="2511425" cy="533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FF"/>
                </a:solidFill>
              </a:rPr>
              <a:t>6. Область серии</a:t>
            </a: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3467100" y="4168775"/>
            <a:ext cx="2351088" cy="7842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solidFill>
                  <a:srgbClr val="009900"/>
                </a:solidFill>
              </a:rPr>
              <a:t>5. Область физичес-</a:t>
            </a:r>
          </a:p>
          <a:p>
            <a:r>
              <a:rPr lang="ru-RU" sz="1600" b="1">
                <a:solidFill>
                  <a:srgbClr val="009900"/>
                </a:solidFill>
              </a:rPr>
              <a:t>кой характеристики</a:t>
            </a:r>
          </a:p>
        </p:txBody>
      </p:sp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228600" y="4014788"/>
            <a:ext cx="2590800" cy="946150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33CC"/>
                </a:solidFill>
                <a:latin typeface="Arial" charset="0"/>
              </a:rPr>
              <a:t>   </a:t>
            </a:r>
          </a:p>
          <a:p>
            <a:pPr algn="ctr"/>
            <a:r>
              <a:rPr lang="ru-RU" sz="1600" b="1">
                <a:solidFill>
                  <a:srgbClr val="FF33CC"/>
                </a:solidFill>
              </a:rPr>
              <a:t>4. Область публикации, </a:t>
            </a:r>
          </a:p>
          <a:p>
            <a:pPr algn="ctr"/>
            <a:r>
              <a:rPr lang="ru-RU" sz="1600" b="1">
                <a:solidFill>
                  <a:srgbClr val="FF33CC"/>
                </a:solidFill>
              </a:rPr>
              <a:t>производства и/или </a:t>
            </a:r>
          </a:p>
          <a:p>
            <a:pPr algn="ctr"/>
            <a:r>
              <a:rPr lang="ru-RU" sz="1600" b="1">
                <a:solidFill>
                  <a:srgbClr val="FF33CC"/>
                </a:solidFill>
              </a:rPr>
              <a:t>распространения</a:t>
            </a:r>
          </a:p>
          <a:p>
            <a:pPr algn="ctr"/>
            <a:endParaRPr lang="ru-RU">
              <a:solidFill>
                <a:srgbClr val="FF33CC"/>
              </a:solidFill>
            </a:endParaRPr>
          </a:p>
        </p:txBody>
      </p:sp>
      <p:sp>
        <p:nvSpPr>
          <p:cNvPr id="9224" name="Line 17"/>
          <p:cNvSpPr>
            <a:spLocks noChangeShapeType="1"/>
          </p:cNvSpPr>
          <p:nvPr/>
        </p:nvSpPr>
        <p:spPr bwMode="auto">
          <a:xfrm flipH="1">
            <a:off x="4114800" y="1752600"/>
            <a:ext cx="228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 flipH="1">
            <a:off x="6477000" y="1635125"/>
            <a:ext cx="457200" cy="95567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9"/>
          <p:cNvSpPr>
            <a:spLocks noChangeShapeType="1"/>
          </p:cNvSpPr>
          <p:nvPr/>
        </p:nvSpPr>
        <p:spPr bwMode="auto">
          <a:xfrm flipH="1" flipV="1">
            <a:off x="6858000" y="3162300"/>
            <a:ext cx="874713" cy="852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24"/>
          <p:cNvSpPr>
            <a:spLocks noChangeShapeType="1"/>
          </p:cNvSpPr>
          <p:nvPr/>
        </p:nvSpPr>
        <p:spPr bwMode="auto">
          <a:xfrm flipV="1">
            <a:off x="3810000" y="3162300"/>
            <a:ext cx="1295400" cy="11811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25"/>
          <p:cNvSpPr>
            <a:spLocks noChangeShapeType="1"/>
          </p:cNvSpPr>
          <p:nvPr/>
        </p:nvSpPr>
        <p:spPr bwMode="auto">
          <a:xfrm flipV="1">
            <a:off x="457200" y="3162300"/>
            <a:ext cx="1905000" cy="99060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342900" y="1230313"/>
            <a:ext cx="2590800" cy="57308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CC3300"/>
                </a:solidFill>
                <a:latin typeface="Arial" charset="0"/>
              </a:rPr>
              <a:t>1. </a:t>
            </a:r>
            <a:r>
              <a:rPr lang="ru-RU" sz="1600" b="1">
                <a:solidFill>
                  <a:srgbClr val="CC3300"/>
                </a:solidFill>
              </a:rPr>
              <a:t>Заголовок описания</a:t>
            </a:r>
          </a:p>
        </p:txBody>
      </p:sp>
      <p:sp>
        <p:nvSpPr>
          <p:cNvPr id="9230" name="Line 28"/>
          <p:cNvSpPr>
            <a:spLocks noChangeShapeType="1"/>
          </p:cNvSpPr>
          <p:nvPr/>
        </p:nvSpPr>
        <p:spPr bwMode="auto">
          <a:xfrm>
            <a:off x="882650" y="1676400"/>
            <a:ext cx="527050" cy="5334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5988" y="1498600"/>
            <a:ext cx="160496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2650" y="381000"/>
            <a:ext cx="7620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/>
              <a:t>СХЕМА </a:t>
            </a:r>
            <a:r>
              <a:rPr lang="ru-RU" b="1" i="1" dirty="0"/>
              <a:t>БИБЛГРАФИЧЕСКОГО</a:t>
            </a:r>
            <a:r>
              <a:rPr lang="ru-RU" b="1" dirty="0"/>
              <a:t> ОПИСАНИЯ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78013" y="457200"/>
            <a:ext cx="5629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CC"/>
                </a:solidFill>
                <a:latin typeface="+mn-lt"/>
              </a:rPr>
              <a:t>СХЕМА БИБЛИОГРАФИЧЕСКОГО ОПИСАНИЯ</a:t>
            </a:r>
          </a:p>
        </p:txBody>
      </p:sp>
      <p:sp>
        <p:nvSpPr>
          <p:cNvPr id="9234" name="TextBox 5"/>
          <p:cNvSpPr txBox="1">
            <a:spLocks noChangeArrowheads="1"/>
          </p:cNvSpPr>
          <p:nvPr/>
        </p:nvSpPr>
        <p:spPr bwMode="auto">
          <a:xfrm>
            <a:off x="6477000" y="11541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35" name="TextBox 11"/>
          <p:cNvSpPr txBox="1">
            <a:spLocks noChangeArrowheads="1"/>
          </p:cNvSpPr>
          <p:nvPr/>
        </p:nvSpPr>
        <p:spPr bwMode="auto">
          <a:xfrm>
            <a:off x="5854700" y="5086350"/>
            <a:ext cx="3133725" cy="10779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8. Область идентификатора ресурса и условий доступ-ности    (Международный стандартный номер)</a:t>
            </a:r>
          </a:p>
        </p:txBody>
      </p:sp>
      <p:sp>
        <p:nvSpPr>
          <p:cNvPr id="9236" name="TextBox 12"/>
          <p:cNvSpPr txBox="1">
            <a:spLocks noChangeArrowheads="1"/>
          </p:cNvSpPr>
          <p:nvPr/>
        </p:nvSpPr>
        <p:spPr bwMode="auto">
          <a:xfrm>
            <a:off x="2895600" y="5867400"/>
            <a:ext cx="2895600" cy="606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9. Область вида</a:t>
            </a:r>
            <a:r>
              <a:rPr lang="ru-RU" sz="1600" b="1">
                <a:latin typeface="Arial" charset="0"/>
              </a:rPr>
              <a:t> </a:t>
            </a:r>
            <a:r>
              <a:rPr lang="ru-RU" sz="1600" b="1"/>
              <a:t>содержа-ния и средства доступа</a:t>
            </a:r>
          </a:p>
        </p:txBody>
      </p:sp>
      <p:sp>
        <p:nvSpPr>
          <p:cNvPr id="9237" name="TextBox 13"/>
          <p:cNvSpPr txBox="1">
            <a:spLocks noChangeArrowheads="1"/>
          </p:cNvSpPr>
          <p:nvPr/>
        </p:nvSpPr>
        <p:spPr bwMode="auto">
          <a:xfrm>
            <a:off x="268288" y="5392738"/>
            <a:ext cx="2665412" cy="3381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7. Область примечания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09600" y="3543300"/>
            <a:ext cx="2908300" cy="19431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590800" y="3875088"/>
            <a:ext cx="1371600" cy="206851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213475" y="3543300"/>
            <a:ext cx="117475" cy="16383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685800"/>
          </a:xfrm>
        </p:spPr>
        <p:txBody>
          <a:bodyPr/>
          <a:lstStyle/>
          <a:p>
            <a:r>
              <a:rPr lang="ru-RU" sz="2400" b="1" smtClean="0">
                <a:solidFill>
                  <a:srgbClr val="0000FF"/>
                </a:solidFill>
              </a:rPr>
              <a:t/>
            </a:r>
            <a:br>
              <a:rPr lang="ru-RU" sz="2400" b="1" smtClean="0">
                <a:solidFill>
                  <a:srgbClr val="0000FF"/>
                </a:solidFill>
              </a:rPr>
            </a:br>
            <a:r>
              <a:rPr lang="ru-RU" sz="2800" b="1" smtClean="0">
                <a:solidFill>
                  <a:srgbClr val="0000FF"/>
                </a:solidFill>
              </a:rPr>
              <a:t>Записываем сведения об авторе:</a:t>
            </a:r>
            <a:r>
              <a:rPr lang="ru-RU" sz="2800" b="1" smtClean="0">
                <a:solidFill>
                  <a:srgbClr val="FF0000"/>
                </a:solidFill>
              </a:rPr>
              <a:t/>
            </a:r>
            <a:br>
              <a:rPr lang="ru-RU" sz="2800" b="1" smtClean="0">
                <a:solidFill>
                  <a:srgbClr val="FF0000"/>
                </a:solidFill>
              </a:rPr>
            </a:br>
            <a:endParaRPr lang="ru-RU" sz="2800" smtClean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990600"/>
            <a:ext cx="6248400" cy="1981200"/>
          </a:xfrm>
        </p:spPr>
        <p:txBody>
          <a:bodyPr/>
          <a:lstStyle/>
          <a:p>
            <a:pPr algn="l"/>
            <a:r>
              <a:rPr lang="ru-RU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Зварыгин, В. И. </a:t>
            </a:r>
            <a:r>
              <a:rPr lang="ru-RU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Буровые станки и бурение скважин : учебное пособие / </a:t>
            </a:r>
            <a:r>
              <a:rPr lang="ru-RU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В. И. Зварыгин ; Сибирский федеральный университет. </a:t>
            </a:r>
            <a:r>
              <a:rPr lang="ru-RU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– 2-е изд., стер. – Москва : Инфра-М, 2019. – 255 с. - (Высшее образование : Специалитет). – </a:t>
            </a:r>
            <a:r>
              <a:rPr lang="en-US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ISBN</a:t>
            </a:r>
            <a:r>
              <a:rPr lang="ru-RU" sz="2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978-5-16013-295-2.– Текст : непосредственный. 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79750"/>
            <a:ext cx="61722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1828800"/>
            <a:ext cx="2401887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7162800" cy="609600"/>
          </a:xfrm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</a:rPr>
              <a:t>Записываем сведения о заглавии:</a:t>
            </a:r>
            <a:endParaRPr lang="ru-RU" sz="28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1143000"/>
            <a:ext cx="6248400" cy="1828800"/>
          </a:xfrm>
        </p:spPr>
        <p:txBody>
          <a:bodyPr/>
          <a:lstStyle/>
          <a:p>
            <a:pPr algn="l">
              <a:defRPr/>
            </a:pP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Зварыгин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В. И.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Буровые станки и бурение скважин : учебное пособие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В. И. </a:t>
            </a:r>
            <a:r>
              <a:rPr lang="ru-RU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Зварыгин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; Сибирский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университет. – 2-е изд., стер. – Москва : Инфра-М, 2019. – 255 с. - (Высшее образование :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Специалитет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–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ISBN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978-5-16013-295-2.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Текст :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непосредственный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828800"/>
            <a:ext cx="2401887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079750"/>
            <a:ext cx="67056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8354</TotalTime>
  <Words>2935</Words>
  <Application>Microsoft Office PowerPoint</Application>
  <PresentationFormat>Экран (4:3)</PresentationFormat>
  <Paragraphs>240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1_Тема Office</vt:lpstr>
      <vt:lpstr>2_Тема Office</vt:lpstr>
      <vt:lpstr>        БИБЛИОГРАФИЧЕСКОЕ ОПИСАНИЕ СОСТАВЛЯЕТСЯ  НА ОСНОВЕ РЕГЛАМЕНТИРУЮЩИХ СТАНДАРТОВ :       </vt:lpstr>
      <vt:lpstr>Слайд 2</vt:lpstr>
      <vt:lpstr>   В описании документов</vt:lpstr>
      <vt:lpstr>ОБЛАСТИ ПОЛНОГО БИБЛИОГРАФИЧЕСКОГО ОПИСАНИЯ Схема </vt:lpstr>
      <vt:lpstr>Слайд 5</vt:lpstr>
      <vt:lpstr>Слайд 6</vt:lpstr>
      <vt:lpstr>Слайд 7</vt:lpstr>
      <vt:lpstr> Записываем сведения об авторе: </vt:lpstr>
      <vt:lpstr>Записываем сведения о заглавии:</vt:lpstr>
      <vt:lpstr> Записываем сведения об издании: </vt:lpstr>
      <vt:lpstr>Записываем сведения о месте публикации, физической характеристике, заглавии серии :</vt:lpstr>
      <vt:lpstr>БИБЛИОГРАФИЧЕСКОЕ ОПИСАНИЕ  НА КНИГИ ОДНОГО, ДВУХ, ТРЕХ АВТОРОВ</vt:lpstr>
      <vt:lpstr>Образец книги, написанной коллективом авторов </vt:lpstr>
      <vt:lpstr>Слайд 14</vt:lpstr>
      <vt:lpstr>БИБЛИОГРАФИЧЕСКОЕ ОПИСАНИЕ  НА КНИЖНЫЕ ИЗДАНИЯ ПЯТИ И БОЛЕЕ АВТОРОВ</vt:lpstr>
      <vt:lpstr>     При составлении библиографического описания соблюдают знаки предписанной пунктуации :</vt:lpstr>
      <vt:lpstr> ПРАВИЛА  СОКРАЩЕНИЯ  СЛОВ  И  СЛОВОСОЧЕТАНИЙ</vt:lpstr>
      <vt:lpstr>Слайд 18</vt:lpstr>
      <vt:lpstr>МНОГОЧАСТНЫЕ (МНОГОТОМНЫЕ) РЕСУРСЫ :  БИБЛИОГРАФИЧЕСКАЯ ЗАПИСЬ НА ОТДЕЛЬНЫЙ ТОМ</vt:lpstr>
      <vt:lpstr>Слайд 20</vt:lpstr>
      <vt:lpstr>Слайд 21</vt:lpstr>
      <vt:lpstr>НЕОПУБЛИКОВАННЫЕ ДОКУМЕНТЫ</vt:lpstr>
      <vt:lpstr>ДРУГИЕ ВИДЫ РЕСУРСОВ</vt:lpstr>
      <vt:lpstr> Правила </vt:lpstr>
      <vt:lpstr>                ЭЛЕКТРОННЫЕ РЕСУРСЫ  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нина</dc:creator>
  <cp:lastModifiedBy>bia.lib</cp:lastModifiedBy>
  <cp:revision>356</cp:revision>
  <cp:lastPrinted>1601-01-01T00:00:00Z</cp:lastPrinted>
  <dcterms:created xsi:type="dcterms:W3CDTF">1601-01-01T00:00:00Z</dcterms:created>
  <dcterms:modified xsi:type="dcterms:W3CDTF">2019-10-11T05:06:58Z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