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71" r:id="rId3"/>
    <p:sldId id="273" r:id="rId4"/>
    <p:sldId id="272" r:id="rId5"/>
    <p:sldId id="256" r:id="rId6"/>
    <p:sldId id="275" r:id="rId7"/>
    <p:sldId id="268" r:id="rId8"/>
    <p:sldId id="258" r:id="rId9"/>
    <p:sldId id="262" r:id="rId10"/>
    <p:sldId id="264" r:id="rId11"/>
    <p:sldId id="263" r:id="rId12"/>
    <p:sldId id="261" r:id="rId13"/>
    <p:sldId id="266" r:id="rId14"/>
    <p:sldId id="265" r:id="rId15"/>
    <p:sldId id="259" r:id="rId16"/>
    <p:sldId id="269" r:id="rId17"/>
    <p:sldId id="257" r:id="rId18"/>
    <p:sldId id="267" r:id="rId19"/>
    <p:sldId id="274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9C1"/>
    <a:srgbClr val="F5D88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1F0DD-9FCE-48F5-A4BC-0FE2EF654BFA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7CDC1-E941-49EA-A2BB-1A71DCE1E3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7CDC1-E941-49EA-A2BB-1A71DCE1E3E7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05000"/>
            <a:ext cx="9144000" cy="1755775"/>
          </a:xfrm>
          <a:noFill/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Круглый  стол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«Библиографические  фантазии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в  стиле  Web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6096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20.12.2021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Задачи  магистерской  программы</a:t>
            </a:r>
            <a:br>
              <a:rPr lang="ru-RU" sz="3600" dirty="0" smtClean="0"/>
            </a:br>
            <a:r>
              <a:rPr lang="ru-RU" sz="3600" dirty="0" smtClean="0"/>
              <a:t>«Цифровая  библиография»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722437"/>
            <a:ext cx="8458200" cy="452596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tabLst>
                <a:tab pos="0" algn="l"/>
              </a:tabLst>
            </a:pPr>
            <a:r>
              <a:rPr lang="ru-RU" dirty="0" smtClean="0"/>
              <a:t>Первая задача — необходимо достойно представить в цифровом пространстве всё богатство и многообразие документов, находящихся в библиотечных и архивных фондах. Информация должна быть не только извлечена, но и встроена в информационную среду. Нужно создать абсолютно новый справочно-библиографический аппарат, чтобы дать доступ к фондам.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tabLst>
                <a:tab pos="0" algn="l"/>
              </a:tabLst>
            </a:pPr>
            <a:r>
              <a:rPr lang="ru-RU" dirty="0" smtClean="0"/>
              <a:t>Вторая задача — собственно фактически заново выстроить справочно-библиографическое обслуживание в цифровой среде.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731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Цифровой  библиограф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должен  будет  уметь: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57800" y="2057400"/>
            <a:ext cx="3886200" cy="3962399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проектировать и внедрять управленческие решения с учётом анализа данных в работе </a:t>
            </a:r>
            <a:r>
              <a:rPr lang="ru-RU" dirty="0" smtClean="0"/>
              <a:t>библиотеки</a:t>
            </a:r>
            <a:endParaRPr lang="ru-RU" dirty="0" smtClean="0"/>
          </a:p>
          <a:p>
            <a:pPr algn="just"/>
            <a:r>
              <a:rPr lang="ru-RU" dirty="0" smtClean="0"/>
              <a:t>ставить задачи доработки цифровых решений или их </a:t>
            </a:r>
            <a:r>
              <a:rPr lang="ru-RU" dirty="0" smtClean="0"/>
              <a:t>разработки</a:t>
            </a:r>
            <a:endParaRPr lang="ru-RU" dirty="0" smtClean="0"/>
          </a:p>
          <a:p>
            <a:pPr algn="just"/>
            <a:r>
              <a:rPr lang="ru-RU" dirty="0" smtClean="0"/>
              <a:t>определять границы применимости цифровых решений для </a:t>
            </a:r>
            <a:r>
              <a:rPr lang="ru-RU" dirty="0" smtClean="0"/>
              <a:t>учреждения</a:t>
            </a:r>
            <a:endParaRPr lang="ru-RU" dirty="0" smtClean="0"/>
          </a:p>
          <a:p>
            <a:pPr algn="just"/>
            <a:r>
              <a:rPr lang="ru-RU" dirty="0" smtClean="0"/>
              <a:t>применять современные методы и подходы к организации проектного процесса в цифровой трансформации </a:t>
            </a:r>
            <a:r>
              <a:rPr lang="ru-RU" dirty="0" smtClean="0"/>
              <a:t>учреждения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Такой  специалист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Не </a:t>
            </a:r>
            <a:r>
              <a:rPr lang="ru-RU" dirty="0" smtClean="0"/>
              <a:t>только сможет подготовить нужную библиографию, но и уточнит поиск, анализируя полнотекстовые документы, и соберёт факты, которые вы в дальнейшем используете в своей работе, а </a:t>
            </a:r>
            <a:r>
              <a:rPr lang="ru-RU" b="1" dirty="0" smtClean="0"/>
              <a:t>не просто составит библиографический список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Будет </a:t>
            </a:r>
            <a:r>
              <a:rPr lang="ru-RU" dirty="0" smtClean="0"/>
              <a:t>понимать, какие инструменты ему могут понадобиться, как эффективнее выстроить работу и соединить, казалось бы, отличные друг от друга носители и информационные системы в единый понятный продукт — библиографию. А так как это всё же новая специальность, он окажется готовым принимать участие и в </a:t>
            </a:r>
            <a:r>
              <a:rPr lang="ru-RU" b="1" dirty="0" smtClean="0"/>
              <a:t>разработке таких систем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olidFill>
            <a:srgbClr val="F5D88F"/>
          </a:solidFill>
        </p:spPr>
        <p:txBody>
          <a:bodyPr/>
          <a:lstStyle/>
          <a:p>
            <a:r>
              <a:rPr lang="ru-RU" dirty="0" smtClean="0"/>
              <a:t>Системные  знания  на  стыке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874837"/>
            <a:ext cx="53340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библиографии </a:t>
            </a:r>
            <a:endParaRPr lang="ru-RU" dirty="0" smtClean="0"/>
          </a:p>
          <a:p>
            <a:r>
              <a:rPr lang="ru-RU" dirty="0" smtClean="0"/>
              <a:t>системологии </a:t>
            </a:r>
            <a:endParaRPr lang="ru-RU" dirty="0" smtClean="0"/>
          </a:p>
          <a:p>
            <a:r>
              <a:rPr lang="ru-RU" dirty="0" smtClean="0"/>
              <a:t>кибернетики</a:t>
            </a:r>
            <a:endParaRPr lang="ru-RU" dirty="0" smtClean="0"/>
          </a:p>
          <a:p>
            <a:r>
              <a:rPr lang="ru-RU" dirty="0" smtClean="0"/>
              <a:t>математики</a:t>
            </a:r>
            <a:endParaRPr lang="ru-RU" dirty="0" smtClean="0"/>
          </a:p>
          <a:p>
            <a:r>
              <a:rPr lang="ru-RU" dirty="0" smtClean="0"/>
              <a:t>социологии</a:t>
            </a:r>
            <a:endParaRPr lang="ru-RU" dirty="0" smtClean="0"/>
          </a:p>
          <a:p>
            <a:r>
              <a:rPr lang="ru-RU" dirty="0" smtClean="0"/>
              <a:t>психологии </a:t>
            </a:r>
            <a:r>
              <a:rPr lang="ru-RU" dirty="0" smtClean="0"/>
              <a:t>чтения</a:t>
            </a:r>
            <a:endParaRPr lang="ru-RU" dirty="0" smtClean="0"/>
          </a:p>
          <a:p>
            <a:r>
              <a:rPr lang="ru-RU" dirty="0" smtClean="0"/>
              <a:t>семиотики</a:t>
            </a:r>
            <a:endParaRPr lang="ru-RU" dirty="0" smtClean="0"/>
          </a:p>
          <a:p>
            <a:r>
              <a:rPr lang="ru-RU" dirty="0" smtClean="0"/>
              <a:t>информационных наук…</a:t>
            </a:r>
            <a:endParaRPr lang="ru-RU" dirty="0"/>
          </a:p>
        </p:txBody>
      </p:sp>
      <p:pic>
        <p:nvPicPr>
          <p:cNvPr id="3074" name="Picture 2" descr="C:\Users\bia.lib\Desktop\kniga_mozg_27572.jpg"/>
          <p:cNvPicPr>
            <a:picLocks noChangeAspect="1" noChangeArrowheads="1"/>
          </p:cNvPicPr>
          <p:nvPr/>
        </p:nvPicPr>
        <p:blipFill>
          <a:blip r:embed="rId2" cstate="print"/>
          <a:srcRect b="4167"/>
          <a:stretch>
            <a:fillRect/>
          </a:stretch>
        </p:blipFill>
        <p:spPr bwMode="auto">
          <a:xfrm>
            <a:off x="4800600" y="2057400"/>
            <a:ext cx="3642108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a.lib\Desktop\1613643131_79-p-fon-dlya-prezentatsii-strelki-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24000"/>
            <a:ext cx="4057174" cy="533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Более  эффективная  реализация многих  федеральных  проектов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0" y="2255837"/>
            <a:ext cx="5562600" cy="4525963"/>
          </a:xfrm>
        </p:spPr>
        <p:txBody>
          <a:bodyPr>
            <a:normAutofit fontScale="77500" lnSpcReduction="20000"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«Цифровая культура» национального проекта «Культура»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«Информационная инфраструктура»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«Кадры для цифровой экономики» национального проекта «Цифровая экономика»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2202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Цифровые компетенции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университетских библиотекарей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(Научная библиотека</a:t>
            </a:r>
            <a:br>
              <a:rPr lang="ru-RU" sz="3200" dirty="0" smtClean="0"/>
            </a:br>
            <a:r>
              <a:rPr lang="ru-RU" sz="3200" dirty="0" smtClean="0"/>
              <a:t>Сибирского федерального университета)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Коммуникация и кооперация в цифровой среде</a:t>
            </a:r>
          </a:p>
          <a:p>
            <a:r>
              <a:rPr lang="ru-RU" dirty="0" smtClean="0"/>
              <a:t>Саморазвитие в условиях неопределённости</a:t>
            </a:r>
          </a:p>
          <a:p>
            <a:r>
              <a:rPr lang="ru-RU" dirty="0" err="1" smtClean="0"/>
              <a:t>Креативное</a:t>
            </a:r>
            <a:r>
              <a:rPr lang="ru-RU" dirty="0" smtClean="0"/>
              <a:t> мышление</a:t>
            </a:r>
          </a:p>
          <a:p>
            <a:r>
              <a:rPr lang="ru-RU" dirty="0" smtClean="0"/>
              <a:t>Управление информацией и данными</a:t>
            </a:r>
          </a:p>
          <a:p>
            <a:r>
              <a:rPr lang="ru-RU" dirty="0" smtClean="0"/>
              <a:t>Критическое мышление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447800"/>
            <a:ext cx="7239000" cy="4038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Считаете ли Вы себя</a:t>
            </a:r>
            <a:br>
              <a:rPr lang="ru-RU" sz="3200" dirty="0" smtClean="0"/>
            </a:br>
            <a:r>
              <a:rPr lang="ru-RU" sz="3200" dirty="0" smtClean="0"/>
              <a:t>и своих библиографов больше</a:t>
            </a:r>
            <a:br>
              <a:rPr lang="ru-RU" sz="3200" dirty="0" smtClean="0"/>
            </a:br>
            <a:r>
              <a:rPr lang="ru-RU" sz="3200" dirty="0" smtClean="0"/>
              <a:t>книжными или цифровыми?</a:t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C00000"/>
                </a:solidFill>
              </a:rPr>
              <a:t>Какие качества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dirty="0" smtClean="0"/>
              <a:t>у данных библиографов общие,</a:t>
            </a:r>
            <a:br>
              <a:rPr lang="ru-RU" sz="3200" dirty="0" smtClean="0"/>
            </a:br>
            <a:r>
              <a:rPr lang="ru-RU" sz="3200" dirty="0" smtClean="0"/>
              <a:t>а какие</a:t>
            </a:r>
            <a:br>
              <a:rPr lang="ru-RU" sz="3200" dirty="0" smtClean="0"/>
            </a:br>
            <a:r>
              <a:rPr lang="ru-RU" sz="3200" dirty="0" smtClean="0"/>
              <a:t>принципиально новые?</a:t>
            </a:r>
            <a:endParaRPr lang="ru-RU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Есть еще </a:t>
            </a:r>
            <a:r>
              <a:rPr lang="ru-RU" dirty="0" smtClean="0">
                <a:solidFill>
                  <a:srgbClr val="C00000"/>
                </a:solidFill>
              </a:rPr>
              <a:t>библиограф 5-</a:t>
            </a:r>
            <a:r>
              <a:rPr lang="en-US" dirty="0" smtClean="0">
                <a:solidFill>
                  <a:srgbClr val="C00000"/>
                </a:solidFill>
              </a:rPr>
              <a:t>D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слышали о таком</a:t>
            </a:r>
            <a:endParaRPr lang="ru-RU" dirty="0"/>
          </a:p>
        </p:txBody>
      </p:sp>
      <p:pic>
        <p:nvPicPr>
          <p:cNvPr id="5123" name="Picture 3" descr="C:\Users\bia.lib\Desktop\цифровой библиограф\29355253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81200"/>
            <a:ext cx="5753100" cy="4067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665" t="20253" r="3877" b="5063"/>
          <a:stretch>
            <a:fillRect/>
          </a:stretch>
        </p:blipFill>
        <p:spPr bwMode="auto">
          <a:xfrm>
            <a:off x="0" y="2057400"/>
            <a:ext cx="919436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" y="427672"/>
            <a:ext cx="8458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27 мая 2021 года в Российской государственной библиотеке в Доме Пашкова</a:t>
            </a:r>
            <a:br>
              <a:rPr lang="ru-RU" dirty="0" smtClean="0"/>
            </a:br>
            <a:r>
              <a:rPr lang="ru-RU" dirty="0" smtClean="0"/>
              <a:t>и на портале </a:t>
            </a:r>
            <a:r>
              <a:rPr lang="ru-RU" dirty="0" err="1" smtClean="0"/>
              <a:t>Культура.РФ</a:t>
            </a:r>
            <a:r>
              <a:rPr lang="ru-RU" dirty="0" smtClean="0"/>
              <a:t> </a:t>
            </a:r>
            <a:r>
              <a:rPr lang="ru-RU" dirty="0" smtClean="0"/>
              <a:t>группа </a:t>
            </a:r>
            <a:r>
              <a:rPr lang="ru-RU" dirty="0" smtClean="0"/>
              <a:t>из </a:t>
            </a:r>
            <a:r>
              <a:rPr lang="ru-RU" dirty="0" err="1" smtClean="0"/>
              <a:t>Молчановки</a:t>
            </a:r>
            <a:r>
              <a:rPr lang="ru-RU" dirty="0" smtClean="0"/>
              <a:t> и эксперты</a:t>
            </a:r>
            <a:br>
              <a:rPr lang="ru-RU" dirty="0" smtClean="0"/>
            </a:br>
            <a:r>
              <a:rPr lang="ru-RU" dirty="0" err="1" smtClean="0"/>
              <a:t>форсайта</a:t>
            </a:r>
            <a:r>
              <a:rPr lang="ru-RU" dirty="0" smtClean="0"/>
              <a:t> </a:t>
            </a:r>
            <a:r>
              <a:rPr lang="ru-RU" dirty="0" smtClean="0"/>
              <a:t>«Библиотекарь будущего» предложили </a:t>
            </a:r>
            <a:r>
              <a:rPr lang="ru-RU" dirty="0" smtClean="0"/>
              <a:t>вниманию</a:t>
            </a:r>
            <a:br>
              <a:rPr lang="ru-RU" dirty="0" smtClean="0"/>
            </a:br>
            <a:r>
              <a:rPr lang="ru-RU" dirty="0" smtClean="0"/>
              <a:t>профессионального библиотечного сообщества формулировки,</a:t>
            </a:r>
            <a:br>
              <a:rPr lang="ru-RU" dirty="0" smtClean="0"/>
            </a:br>
            <a:r>
              <a:rPr lang="ru-RU" dirty="0" smtClean="0"/>
              <a:t>определяющие нашу профессию для </a:t>
            </a:r>
            <a:r>
              <a:rPr lang="ru-RU" dirty="0" smtClean="0"/>
              <a:t>«Атласа </a:t>
            </a:r>
            <a:r>
              <a:rPr lang="ru-RU" dirty="0" smtClean="0"/>
              <a:t>новых </a:t>
            </a:r>
            <a:r>
              <a:rPr lang="ru-RU" dirty="0" smtClean="0"/>
              <a:t>профессий».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91600" cy="4525963"/>
          </a:xfrm>
        </p:spPr>
        <p:txBody>
          <a:bodyPr>
            <a:normAutofit/>
          </a:bodyPr>
          <a:lstStyle/>
          <a:p>
            <a:pPr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библиографов сегодняшнего дня - активно осваивать и применять цифровые технологии, учиться управлять информационными мегамассивами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реальном времени.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Вопросы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112837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«Цифровая  библиография, цифровой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библиограф –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что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такое,  кто  такой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?» Бокова И.А. (зав. Справочно-информационным центром НТБ КузГТУ)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«Основные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нормативные документы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2021» Соколова В.Г.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(зав.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научно-методическим отделом НТБ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КузГТУ)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Обсуждение темы секции 2022 года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9"/>
          <p:cNvGrpSpPr/>
          <p:nvPr/>
        </p:nvGrpSpPr>
        <p:grpSpPr>
          <a:xfrm>
            <a:off x="285720" y="0"/>
            <a:ext cx="3714776" cy="4929198"/>
            <a:chOff x="285720" y="0"/>
            <a:chExt cx="3714776" cy="4929198"/>
          </a:xfrm>
        </p:grpSpPr>
        <p:sp>
          <p:nvSpPr>
            <p:cNvPr id="17" name="Овал 16"/>
            <p:cNvSpPr/>
            <p:nvPr/>
          </p:nvSpPr>
          <p:spPr>
            <a:xfrm>
              <a:off x="285720" y="0"/>
              <a:ext cx="3714776" cy="492919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28596" y="357166"/>
              <a:ext cx="3429024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Педантичный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28596" y="1142984"/>
              <a:ext cx="3429024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Внимательный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28596" y="1857364"/>
              <a:ext cx="3429024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Усидчивый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28596" y="2571744"/>
              <a:ext cx="3429024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Терпеливый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28596" y="3286124"/>
              <a:ext cx="3429024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Дружелюбный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28596" y="4000504"/>
              <a:ext cx="3429024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Коммуникабельный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Группа 20"/>
          <p:cNvGrpSpPr/>
          <p:nvPr/>
        </p:nvGrpSpPr>
        <p:grpSpPr>
          <a:xfrm>
            <a:off x="5072066" y="-24"/>
            <a:ext cx="3714776" cy="4929198"/>
            <a:chOff x="5000628" y="-24"/>
            <a:chExt cx="3714776" cy="4929198"/>
          </a:xfrm>
        </p:grpSpPr>
        <p:sp>
          <p:nvSpPr>
            <p:cNvPr id="18" name="Овал 17"/>
            <p:cNvSpPr/>
            <p:nvPr/>
          </p:nvSpPr>
          <p:spPr>
            <a:xfrm>
              <a:off x="5000628" y="-24"/>
              <a:ext cx="3714776" cy="492919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143504" y="3286124"/>
              <a:ext cx="3429024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Хорошая память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143504" y="357166"/>
              <a:ext cx="3429024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Обязательный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143504" y="1142984"/>
              <a:ext cx="3429024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Креативный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143504" y="1857364"/>
              <a:ext cx="3429024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Анализирующий 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143504" y="2571744"/>
              <a:ext cx="3429024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Трудолюбивый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143504" y="4000504"/>
              <a:ext cx="3429024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Многозадачность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2580675" y="5720380"/>
            <a:ext cx="4134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СКРОМНЫЙ</a:t>
            </a:r>
            <a:endParaRPr lang="ru-RU" sz="5400" b="1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7620" y="5000636"/>
            <a:ext cx="1428760" cy="52322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УЧИТСЯ</a:t>
            </a:r>
            <a:endParaRPr lang="ru-RU" sz="2800" dirty="0"/>
          </a:p>
        </p:txBody>
      </p:sp>
      <p:sp>
        <p:nvSpPr>
          <p:cNvPr id="22" name="Прямоугольный треугольник 21"/>
          <p:cNvSpPr/>
          <p:nvPr/>
        </p:nvSpPr>
        <p:spPr>
          <a:xfrm>
            <a:off x="0" y="5000636"/>
            <a:ext cx="1500166" cy="185736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23" name="Прямоугольный треугольник 22"/>
          <p:cNvSpPr/>
          <p:nvPr/>
        </p:nvSpPr>
        <p:spPr>
          <a:xfrm rot="16200000">
            <a:off x="7465752" y="5178718"/>
            <a:ext cx="1857364" cy="15012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800" b="1" dirty="0" smtClean="0"/>
              <a:t>Т.Д.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133600"/>
            <a:ext cx="68580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Цифровая  библиография,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цифровой  библиограф –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что  такое,  кто  такой? 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Цифровизация библиографической деятельности библиотек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74837"/>
            <a:ext cx="533400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 smtClean="0"/>
              <a:t>Система </a:t>
            </a:r>
            <a:r>
              <a:rPr lang="ru-RU" sz="2400" dirty="0" smtClean="0"/>
              <a:t>оптического </a:t>
            </a:r>
            <a:r>
              <a:rPr lang="ru-RU" sz="2400" dirty="0" smtClean="0"/>
              <a:t>распознавания </a:t>
            </a:r>
            <a:r>
              <a:rPr lang="ru-RU" sz="2400" dirty="0" smtClean="0"/>
              <a:t>и классификации визуального </a:t>
            </a:r>
            <a:r>
              <a:rPr lang="ru-RU" sz="2400" dirty="0" err="1" smtClean="0"/>
              <a:t>контента</a:t>
            </a:r>
            <a:r>
              <a:rPr lang="ru-RU" sz="2400" dirty="0" smtClean="0"/>
              <a:t> – «Газетный </a:t>
            </a:r>
            <a:r>
              <a:rPr lang="ru-RU" sz="2400" dirty="0" smtClean="0"/>
              <a:t>навигатор» (Библиотека Конгресса США)</a:t>
            </a:r>
          </a:p>
          <a:p>
            <a:pPr algn="just"/>
            <a:r>
              <a:rPr lang="ru-RU" sz="2400" dirty="0" smtClean="0"/>
              <a:t>Технологии интеллектуального анализа текстов </a:t>
            </a:r>
            <a:endParaRPr lang="ru-RU" sz="2400" dirty="0" smtClean="0"/>
          </a:p>
          <a:p>
            <a:pPr algn="just"/>
            <a:r>
              <a:rPr lang="ru-RU" sz="2400" dirty="0" smtClean="0"/>
              <a:t>Библиографические менеджеры</a:t>
            </a:r>
          </a:p>
          <a:p>
            <a:pPr algn="just"/>
            <a:r>
              <a:rPr lang="ru-RU" sz="2400" dirty="0" smtClean="0"/>
              <a:t>Цифровые сервисы избирательного распространения </a:t>
            </a:r>
            <a:r>
              <a:rPr lang="ru-RU" sz="2400" dirty="0" smtClean="0"/>
              <a:t>информации</a:t>
            </a:r>
          </a:p>
          <a:p>
            <a:pPr algn="just"/>
            <a:r>
              <a:rPr lang="ru-RU" sz="2400" dirty="0" smtClean="0"/>
              <a:t>«Цифровые помощники» в виртуальном справочно-библиографическом </a:t>
            </a:r>
            <a:r>
              <a:rPr lang="ru-RU" sz="2400" dirty="0" smtClean="0"/>
              <a:t>обслуживании</a:t>
            </a:r>
          </a:p>
          <a:p>
            <a:pPr algn="just"/>
            <a:r>
              <a:rPr lang="ru-RU" sz="2400" dirty="0" smtClean="0"/>
              <a:t>Системы интегрированного поиска (</a:t>
            </a:r>
            <a:r>
              <a:rPr lang="en-US" sz="2400" dirty="0" smtClean="0"/>
              <a:t>discovery-</a:t>
            </a:r>
            <a:r>
              <a:rPr lang="ru-RU" sz="2400" dirty="0" smtClean="0"/>
              <a:t>сервисы)</a:t>
            </a:r>
            <a:endParaRPr lang="ru-RU" sz="2400" dirty="0"/>
          </a:p>
        </p:txBody>
      </p:sp>
      <p:pic>
        <p:nvPicPr>
          <p:cNvPr id="6" name="Picture 3" descr="C:\Users\bia.lib\Downloads\IMG_20211220_092821.jpg"/>
          <p:cNvPicPr>
            <a:picLocks noChangeAspect="1" noChangeArrowheads="1"/>
          </p:cNvPicPr>
          <p:nvPr/>
        </p:nvPicPr>
        <p:blipFill>
          <a:blip r:embed="rId2" cstate="print"/>
          <a:srcRect l="13462" t="17308" r="15385" b="6250"/>
          <a:stretch>
            <a:fillRect/>
          </a:stretch>
        </p:blipFill>
        <p:spPr bwMode="auto">
          <a:xfrm>
            <a:off x="6019800" y="1905000"/>
            <a:ext cx="28194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3276600"/>
          </a:xfrm>
        </p:spPr>
        <p:txBody>
          <a:bodyPr>
            <a:normAutofit fontScale="77500" lnSpcReduction="20000"/>
          </a:bodyPr>
          <a:lstStyle/>
          <a:p>
            <a:pPr marL="857250" indent="-514350" algn="just">
              <a:spcBef>
                <a:spcPts val="0"/>
              </a:spcBef>
              <a:buAutoNum type="arabicPeriod"/>
            </a:pPr>
            <a:r>
              <a:rPr lang="ru-RU" dirty="0" smtClean="0"/>
              <a:t>Требует моделирования не только документных массивов, но и всего многообразия явлений, составляющих </a:t>
            </a:r>
            <a:r>
              <a:rPr lang="ru-RU" b="1" dirty="0" smtClean="0"/>
              <a:t>информационное поведение</a:t>
            </a:r>
            <a:r>
              <a:rPr lang="ru-RU" dirty="0" smtClean="0"/>
              <a:t>, имитации когнитивных действий человека.</a:t>
            </a:r>
          </a:p>
          <a:p>
            <a:pPr marL="857250" indent="-514350" algn="just">
              <a:spcBef>
                <a:spcPts val="0"/>
              </a:spcBef>
              <a:buAutoNum type="arabicPeriod"/>
            </a:pPr>
            <a:endParaRPr lang="ru-RU" dirty="0" smtClean="0"/>
          </a:p>
          <a:p>
            <a:pPr marL="857250" indent="-514350" algn="just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dirty="0" smtClean="0"/>
              <a:t>Выражается в появлении новых методов, предполагающих использование </a:t>
            </a:r>
            <a:r>
              <a:rPr lang="ru-RU" b="1" dirty="0" smtClean="0"/>
              <a:t>инновационных программных инструментов</a:t>
            </a:r>
            <a:r>
              <a:rPr lang="ru-RU" dirty="0" smtClean="0"/>
              <a:t> в качестве альтернативы традиционному библиографическому подходу. </a:t>
            </a:r>
          </a:p>
          <a:p>
            <a:pPr marL="857250" indent="-514350" algn="just">
              <a:spcBef>
                <a:spcPts val="0"/>
              </a:spcBef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1524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Цифровизация  библиографии</a:t>
            </a:r>
            <a:endParaRPr lang="ru-RU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"/>
            <a:ext cx="8001000" cy="5364163"/>
          </a:xfrm>
        </p:spPr>
        <p:txBody>
          <a:bodyPr>
            <a:normAutofit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Цифровизация требует</a:t>
            </a:r>
            <a:r>
              <a:rPr lang="ru-RU" dirty="0" smtClean="0"/>
              <a:t> подготовки не только технических специалистов, но и </a:t>
            </a:r>
            <a:r>
              <a:rPr lang="ru-RU" b="1" dirty="0" smtClean="0"/>
              <a:t>«цифровых библиографов»</a:t>
            </a:r>
            <a:r>
              <a:rPr lang="ru-RU" dirty="0" smtClean="0"/>
              <a:t>, призванных вывести библиотеки на </a:t>
            </a:r>
            <a:r>
              <a:rPr lang="ru-RU" b="1" dirty="0" smtClean="0"/>
              <a:t>новую ступень эволюции</a:t>
            </a:r>
            <a:r>
              <a:rPr lang="ru-RU" dirty="0" smtClean="0"/>
              <a:t>, отвечающую современному уровню развития информационных технологий.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400" y="2362200"/>
            <a:ext cx="5181600" cy="8382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/>
              <a:t>Московский  государственный лингвистический  университет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a.lib\Desktop\1 0cGyE6GyfkiX17uIIUMt4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  <p:pic>
        <p:nvPicPr>
          <p:cNvPr id="4" name="Picture 2" descr="C:\Users\bia.lib\Desktop\rg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3733800" cy="145122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76400" y="5715000"/>
            <a:ext cx="74676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ea typeface="Times New Roman"/>
                <a:cs typeface="MinionPro-Regular"/>
              </a:rPr>
              <a:t>Программа будет реализовываться в формате базовой кафедры РГБ на площадке МГЛУ.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512</Words>
  <PresentationFormat>Экран (4:3)</PresentationFormat>
  <Paragraphs>79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Office Theme</vt:lpstr>
      <vt:lpstr>Тема Office</vt:lpstr>
      <vt:lpstr>Круглый  стол «Библиографические  фантазии в  стиле  Web»</vt:lpstr>
      <vt:lpstr>Вопросы</vt:lpstr>
      <vt:lpstr>Слайд 3</vt:lpstr>
      <vt:lpstr>Цифровая  библиография, цифровой  библиограф –  что  такое,  кто  такой? </vt:lpstr>
      <vt:lpstr>Цифровизация библиографической деятельности библиотек</vt:lpstr>
      <vt:lpstr>Слайд 6</vt:lpstr>
      <vt:lpstr>Слайд 7</vt:lpstr>
      <vt:lpstr>Московский  государственный лингвистический  университет</vt:lpstr>
      <vt:lpstr>Слайд 9</vt:lpstr>
      <vt:lpstr>Задачи  магистерской  программы «Цифровая  библиография» </vt:lpstr>
      <vt:lpstr>Цифровой  библиограф должен  будет  уметь:</vt:lpstr>
      <vt:lpstr>Такой  специалист</vt:lpstr>
      <vt:lpstr>Системные  знания  на  стыке </vt:lpstr>
      <vt:lpstr>Более  эффективная  реализация многих  федеральных  проектов</vt:lpstr>
      <vt:lpstr>Цифровые компетенции университетских библиотекарей (Научная библиотека Сибирского федерального университета)</vt:lpstr>
      <vt:lpstr>Считаете ли Вы себя и своих библиографов больше книжными или цифровыми? Какие качества у данных библиографов общие, а какие принципиально новые?</vt:lpstr>
      <vt:lpstr>Есть еще библиограф 5-D, слышали о таком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библиография, цифровой библиограф –  что такое, кто такой?</dc:title>
  <dc:creator>bia.lib</dc:creator>
  <cp:lastModifiedBy>bia.lib</cp:lastModifiedBy>
  <cp:revision>58</cp:revision>
  <dcterms:created xsi:type="dcterms:W3CDTF">2021-12-17T03:49:42Z</dcterms:created>
  <dcterms:modified xsi:type="dcterms:W3CDTF">2021-12-20T03:12:13Z</dcterms:modified>
</cp:coreProperties>
</file>