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9" r:id="rId3"/>
    <p:sldId id="352" r:id="rId4"/>
    <p:sldId id="350" r:id="rId5"/>
    <p:sldId id="353" r:id="rId6"/>
    <p:sldId id="354" r:id="rId7"/>
    <p:sldId id="363" r:id="rId8"/>
    <p:sldId id="351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3366FF"/>
    <a:srgbClr val="0066FF"/>
    <a:srgbClr val="3399FF"/>
    <a:srgbClr val="000099"/>
    <a:srgbClr val="00A84C"/>
    <a:srgbClr val="00F66F"/>
    <a:srgbClr val="69FFAD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1906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09BE8C-7A85-46A4-8943-1E09A4E31540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22DD28-81F9-43E0-BBFB-578DC8AB9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4AEC-3863-4302-B6CF-C868BC6DA035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A793-E38B-4FF6-8704-9FB18C22E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C26E-6988-427B-9FB4-88F75B54095F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FD05-FB05-458D-8CE5-C5A50D5B2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95CD-9779-4F99-A4A1-9081D8D7C1AF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0F58-E0DE-4AAA-9876-804FF2895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F3C1-AF90-4E67-8D00-19480D9EB9F2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404-1A6B-4B38-AF2A-D09583372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C0EE-36B6-4C8B-B866-390C4E2AE34F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5CA4-C85C-4445-970E-51A9A2450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D3FB-A7B7-4644-92B2-5AE70DAAA266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F377-54F8-4947-A6F8-575705D5F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B086-DA74-41FC-ACEC-85F953870A14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63A8-52B3-4A60-AD93-4C4988A3D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18414-9B7A-48CC-A76C-008396A37B71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E1A0-6BD3-4BF9-B517-684F0E7A4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E7D6-CD27-4EB2-B1ED-2B506FD45747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4B74-A444-495B-9E54-33F9FE71D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7C27-7E14-4B34-9758-0194A0CDBAD0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34A2-EECF-4980-BF6B-FD39DE8C2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4F1E-49B7-4816-B0B4-BF00E609EEBB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6674-C763-410C-A6F9-672C7B9AB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3F872A-0963-415E-8F7F-EDB421F5C741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CC024-B06A-4530-986A-ED894AFE9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v9iDRNyRR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v9iDRNyRRw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3000" y="1428750"/>
            <a:ext cx="7143750" cy="4000500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lin ang="2700000" scaled="1"/>
          </a:gradFill>
          <a:ln w="34925">
            <a:solidFill>
              <a:srgbClr val="0000FF"/>
            </a:solidFill>
          </a:ln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00FF"/>
                </a:solidFill>
              </a:rPr>
              <a:t>Основные нормативные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документы 2021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3143240" y="5643578"/>
            <a:ext cx="3357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Соколова В. Г., </a:t>
            </a:r>
            <a:endParaRPr lang="ru-RU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зав. научно-методическим </a:t>
            </a:r>
            <a:endParaRPr lang="ru-RU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отделом  НТБ КузГТУ </a:t>
            </a:r>
            <a:endParaRPr lang="ru-RU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vg.lib\Desktop\Повыш квалиф метод занятие\Картинки к презентации Повыш квал\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42952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vg.lib\Desktop\Повыш квалиф метод занятие\Картинки к презентации Повыш квал\img122.jpg"/>
          <p:cNvPicPr>
            <a:picLocks noChangeAspect="1" noChangeArrowheads="1"/>
          </p:cNvPicPr>
          <p:nvPr/>
        </p:nvPicPr>
        <p:blipFill>
          <a:blip r:embed="rId2"/>
          <a:srcRect t="65000" r="-1251"/>
          <a:stretch>
            <a:fillRect/>
          </a:stretch>
        </p:blipFill>
        <p:spPr bwMode="auto">
          <a:xfrm>
            <a:off x="571472" y="714356"/>
            <a:ext cx="7819004" cy="2786082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3" name="Рисунок 2" descr="C:\Users\kvg.lib\Desktop\Картинки к презентации Повыш квал\slide-4.jpg"/>
          <p:cNvPicPr/>
          <p:nvPr/>
        </p:nvPicPr>
        <p:blipFill>
          <a:blip r:embed="rId3"/>
          <a:srcRect r="70176"/>
          <a:stretch>
            <a:fillRect/>
          </a:stretch>
        </p:blipFill>
        <p:spPr bwMode="auto">
          <a:xfrm>
            <a:off x="2285984" y="4143380"/>
            <a:ext cx="162877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143380"/>
            <a:ext cx="94773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28604"/>
            <a:ext cx="3723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Стандарты СИБИД 2021 год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214422"/>
            <a:ext cx="4470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Введен в действие новый ГОСТ: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714488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ГОСТ Р 7.0.7-2021 СИБИД. Статьи в журналах и сборниках. Издательское оформление.</a:t>
            </a:r>
            <a:r>
              <a:rPr lang="ru-RU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Введ</a:t>
            </a:r>
            <a:r>
              <a:rPr lang="ru-RU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. в действие с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01.10.2021. Взамен ГОСТ 7.0.7-2009. </a:t>
            </a:r>
            <a:r>
              <a:rPr lang="ru-RU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Приказ Росстата от 18.08.2021 № 728-ст.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8596" y="3286124"/>
            <a:ext cx="778674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разработке стандарта, совместно с Российской книжной палатой, активное участие принимала Ассоциация научных редакторов и издателей. Стандарт введен в действие на год раньше намеченного по плану срока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стандарте учтены основные требования к статьям в журналах и сборниках, в том числе, предназначенных для индексации в международных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наукометрических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реферативных базах данных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программе национальной стандартизации на 2021 год представлено 10 стандартов. Из них один утвержден,  опубликована первая редакция четырех </a:t>
            </a:r>
            <a:r>
              <a:rPr lang="ru-RU" b="1" dirty="0" err="1" smtClean="0"/>
              <a:t>ГОСТов</a:t>
            </a:r>
            <a:r>
              <a:rPr lang="ru-RU" b="1" dirty="0" smtClean="0"/>
              <a:t> на сайте РГБ, остальные - в проекте </a:t>
            </a:r>
            <a:endParaRPr lang="ru-RU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071546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Библиографическая запись. Заголовок. Общие требования и правила составления.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РЕДАКЦИЯ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dirty="0" smtClean="0">
                <a:solidFill>
                  <a:srgbClr val="0000FF"/>
                </a:solidFill>
              </a:rPr>
              <a:t>- Библиографирование. Библиографические ресурсы. Термины и определения. (ПЕРВАЯ РЕДАКЦИЯ)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dirty="0" smtClean="0">
                <a:solidFill>
                  <a:srgbClr val="0000FF"/>
                </a:solidFill>
              </a:rPr>
              <a:t>- Библиотечно-информационная деятельность. Термины и определения. (ПЕРВАЯ РЕДАКЦИЯ)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00372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</a:rPr>
              <a:t>- Библиотечный фонд. Термины и определения. (ПЕРВАЯ РЕДАКЦИЯ)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357562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</a:rPr>
              <a:t>- Библиографическая ссылка информационных электронных ресурсов и их составных частей. Общие требования и правила составления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071942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</a:rPr>
              <a:t>- Библиографическая запись. Сокращение слов и словосочетаний на русском языке. Общие требования и правила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786322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</a:rPr>
              <a:t>- Текущие государственные библиографические указатели. Общие требования и правила оформления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429264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</a:rPr>
              <a:t>- Системы управления документами. Руководство по внедрению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857892"/>
            <a:ext cx="8858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</a:rPr>
              <a:t>- Международный стандартный идентификатор библиотечного предмета </a:t>
            </a:r>
            <a:r>
              <a:rPr lang="ru-RU" sz="1600" dirty="0" err="1" smtClean="0">
                <a:solidFill>
                  <a:srgbClr val="0000FF"/>
                </a:solidFill>
              </a:rPr>
              <a:t>учѐта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6286520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</a:rPr>
              <a:t>- Набор элементов метаданных «Дублинское ядро». Часть 2. Свойства и классы DCMI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3357562"/>
            <a:ext cx="8786874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898" t="11851" r="29626" b="5602"/>
          <a:stretch>
            <a:fillRect/>
          </a:stretch>
        </p:blipFill>
        <p:spPr bwMode="auto">
          <a:xfrm>
            <a:off x="1357290" y="357166"/>
            <a:ext cx="6286544" cy="585791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858" t="25337" r="29121" b="15682"/>
          <a:stretch>
            <a:fillRect/>
          </a:stretch>
        </p:blipFill>
        <p:spPr bwMode="auto">
          <a:xfrm>
            <a:off x="714348" y="500042"/>
            <a:ext cx="7786742" cy="578647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4714884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http://www.rba.ru/netcat_files/userfiles/news/2021/15_07/profstand2.pdf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5429264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http://inion.ru/site/assets/files/5833/bibiliograficheskie_ssylki_v_izdaniiakh_inion.pdf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6143644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http://inion.ru/site/assets/files/1085/svodka_otzyvov.pdf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C:\Users\kvg.lib\Desktop\Картинки к презентации Повыш квал\stick_figure_walking_up_books_1600_clr-kopi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vg.lib\Desktop\Повыш квалиф метод занятие\Картинки к презентации Повыш квал\Postavskaya-biblioteka-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6753041" cy="192882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14414" y="2500306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Откройте ссылки на материалы по теме выступления!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214818"/>
            <a:ext cx="436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https://www.rsl.ru/ru/2professionals/sibid/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6314" y="3429000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https://www.youtube.com/watch?v=kv9iDRNyRRw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86182" y="714356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«Очень беспокойной будет жизнь библиотекаря в XXI веке... Только мы, библиотекари, можем доказать обществу свою ценность, уникальность, незаменимость. Но для этого мы сами должны работать иначе... </a:t>
            </a:r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Придется много учиться</a:t>
            </a:r>
            <a:r>
              <a:rPr lang="ru-RU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20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214686"/>
            <a:ext cx="46434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</a:rPr>
              <a:t>«В стратегическом плане вся система повышения квалификации должна быть направлена на то, чтобы каждая личность раскрылась в практической библиотечной работе на все 100% своих возможностей. </a:t>
            </a:r>
            <a:r>
              <a:rPr lang="ru-RU" sz="2000" b="1" dirty="0" smtClean="0">
                <a:solidFill>
                  <a:srgbClr val="0000FF"/>
                </a:solidFill>
              </a:rPr>
              <a:t>Хорошая библиотека работает так же, как большой симфонический оркестр, в котором каждый исполнитель является мастером, а если нужно – солистом</a:t>
            </a:r>
            <a:r>
              <a:rPr lang="ru-RU" sz="2000" dirty="0" smtClean="0">
                <a:solidFill>
                  <a:srgbClr val="0000FF"/>
                </a:solidFill>
              </a:rPr>
              <a:t>»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5143512"/>
            <a:ext cx="32147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00FF"/>
                </a:solidFill>
              </a:rPr>
              <a:t>ЭДУАРД РУБЕНОВИЧ СУКИАСЯН </a:t>
            </a:r>
          </a:p>
          <a:p>
            <a:pPr lvl="0" algn="ctr"/>
            <a:r>
              <a:rPr lang="ru-RU" sz="1600" b="1" dirty="0" smtClean="0">
                <a:solidFill>
                  <a:srgbClr val="0000FF"/>
                </a:solidFill>
              </a:rPr>
              <a:t>(1937-2021)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vg.lib\Desktop\Повыш квалиф метод занятие\Картинки к презентации Повыш квал\sukias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440399" cy="384443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1248" t="14123" r="29236" b="9677"/>
          <a:stretch>
            <a:fillRect/>
          </a:stretch>
        </p:blipFill>
        <p:spPr bwMode="auto">
          <a:xfrm>
            <a:off x="1000100" y="714356"/>
            <a:ext cx="7358114" cy="5500726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40804"/>
            <a:ext cx="800105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В проекте Профессионального стандарта 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«Специалист по библиотечно-информационной деятельности» 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описаны 7 обобщенных трудовых функций специалиста: </a:t>
            </a:r>
          </a:p>
          <a:p>
            <a:pPr algn="just"/>
            <a:endParaRPr lang="ru-RU" b="1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</a:rPr>
              <a:t> Библиотечно-информационное обслуживание пользователей 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</a:rPr>
              <a:t> Формирование, учет и обработка библиотечного фонда 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</a:rPr>
              <a:t> Организация и сохранение библиотечного фонда 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</a:rPr>
              <a:t> Каталогизация документов, ведение справочно-поискового аппарата 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</a:rPr>
              <a:t> Библиографическая и информационно- аналитическая деятельность 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</a:rPr>
              <a:t> Библиотечная исследовательская, методическая и проектная деятельность 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rgbClr val="0000FF"/>
              </a:solidFill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</a:rPr>
              <a:t>- Организация деятельности структурного подразделения библиотеки </a:t>
            </a: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В каждой трудовой функции рекомендуется дополнительное профессиональное образование – программы повышения квалификации по профилю деятельности (не реже одного раза в три года)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778674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00FF"/>
                </a:solidFill>
              </a:rPr>
              <a:t> Всероссийском библиотечном конгрессе — 2021 в мае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в рамках </a:t>
            </a:r>
            <a:r>
              <a:rPr lang="ru-RU" sz="2000" b="1" dirty="0" smtClean="0">
                <a:solidFill>
                  <a:srgbClr val="0000FF"/>
                </a:solidFill>
              </a:rPr>
              <a:t>XXV Ежегодной Конференции РБА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00FF"/>
                </a:solidFill>
              </a:rPr>
              <a:t> Международном форуме «Книга. Культура. Образование. Инновации» (</a:t>
            </a:r>
            <a:r>
              <a:rPr lang="ru-RU" sz="2000" b="1" dirty="0" smtClean="0">
                <a:solidFill>
                  <a:srgbClr val="0000FF"/>
                </a:solidFill>
              </a:rPr>
              <a:t>«Крым — 2021»</a:t>
            </a:r>
            <a:r>
              <a:rPr lang="ru-RU" sz="2000" dirty="0" smtClean="0">
                <a:solidFill>
                  <a:srgbClr val="0000FF"/>
                </a:solidFill>
              </a:rPr>
              <a:t>)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в июне, доработан по итогам профессиональных дискуссий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ежегодном совещании руководителей библиотек России-2021 </a:t>
            </a:r>
            <a:r>
              <a:rPr lang="ru-RU" sz="2000" dirty="0" smtClean="0">
                <a:solidFill>
                  <a:srgbClr val="0000FF"/>
                </a:solidFill>
              </a:rPr>
              <a:t> Основная тема совещания — «Стратегия развития библиотечного дела в Российской Федерации до 2030 года. Механизмы реализации» (РГБ, 18-19 ноября 2021 г.)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вебинаре</a:t>
            </a:r>
            <a:r>
              <a:rPr lang="ru-RU" sz="2000" dirty="0" smtClean="0">
                <a:solidFill>
                  <a:srgbClr val="0000FF"/>
                </a:solidFill>
              </a:rPr>
              <a:t> «</a:t>
            </a:r>
            <a:r>
              <a:rPr lang="ru-RU" sz="2000" dirty="0" err="1" smtClean="0">
                <a:solidFill>
                  <a:srgbClr val="0000FF"/>
                </a:solidFill>
              </a:rPr>
              <a:t>Профстандарт</a:t>
            </a:r>
            <a:r>
              <a:rPr lang="ru-RU" sz="2000" dirty="0" smtClean="0">
                <a:solidFill>
                  <a:srgbClr val="0000FF"/>
                </a:solidFill>
              </a:rPr>
              <a:t> библиотекаря: как изменить работу сотрудников с учетом современных требований к профессии (</a:t>
            </a:r>
            <a:r>
              <a:rPr lang="ru-RU" sz="2000" b="1" dirty="0" err="1" smtClean="0">
                <a:solidFill>
                  <a:srgbClr val="0000FF"/>
                </a:solidFill>
              </a:rPr>
              <a:t>Актион</a:t>
            </a:r>
            <a:r>
              <a:rPr lang="ru-RU" sz="2000" b="1" dirty="0" smtClean="0">
                <a:solidFill>
                  <a:srgbClr val="0000FF"/>
                </a:solidFill>
              </a:rPr>
              <a:t> «Культура», </a:t>
            </a:r>
            <a:r>
              <a:rPr lang="ru-RU" sz="2000" dirty="0" smtClean="0">
                <a:solidFill>
                  <a:srgbClr val="0000FF"/>
                </a:solidFill>
              </a:rPr>
              <a:t>Справочник Учреждения культуры, 13 декабря 2021 г.)  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57166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ПРОЕКТ  СТАНДАРТА  БЫЛ  ПРЕДСТАВЛЕН на: 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785794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Проектный офис по разработке профессионального стандарта возглавляла </a:t>
            </a:r>
            <a:r>
              <a:rPr lang="ru-RU" sz="2400" b="1" dirty="0" smtClean="0">
                <a:solidFill>
                  <a:srgbClr val="0000FF"/>
                </a:solidFill>
              </a:rPr>
              <a:t>Ольга Петровна Мезенцева</a:t>
            </a:r>
            <a:r>
              <a:rPr lang="ru-RU" b="1" dirty="0" smtClean="0">
                <a:solidFill>
                  <a:srgbClr val="0000FF"/>
                </a:solidFill>
              </a:rPr>
              <a:t>, заместитель директора по науке и издательской деятельности Российской государственной детской библиотеки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3143248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Мезенцева О. П. представила итог работы рабочей группы по профессиональному стандарту на пленарном заседании руководителей библиотек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России-2021 - 18 ноября 2021 г.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57290" y="4786322"/>
            <a:ext cx="63579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Ссылка на </a:t>
            </a:r>
            <a:r>
              <a:rPr lang="en-GB" b="1" i="1" dirty="0" err="1" smtClean="0">
                <a:solidFill>
                  <a:srgbClr val="0000FF"/>
                </a:solidFill>
              </a:rPr>
              <a:t>yotube</a:t>
            </a:r>
            <a:r>
              <a:rPr lang="ru-RU" b="1" i="1" dirty="0" smtClean="0">
                <a:solidFill>
                  <a:srgbClr val="0000FF"/>
                </a:solidFill>
              </a:rPr>
              <a:t>-канал РГБ, смотреть примерно по времени в 2.30 (примерно 9-10 минут)</a:t>
            </a:r>
            <a:endParaRPr lang="ru-RU" i="1" dirty="0" smtClean="0">
              <a:solidFill>
                <a:srgbClr val="0000FF"/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https://www.youtube.com/watch?v=kv9iDRNyRRw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kvg.lib\Desktop\photoFileName_1636976900.04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858" t="15584" r="1170" b="15097"/>
          <a:stretch>
            <a:fillRect/>
          </a:stretch>
        </p:blipFill>
        <p:spPr bwMode="auto">
          <a:xfrm>
            <a:off x="571472" y="642918"/>
            <a:ext cx="80010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71604" y="2500306"/>
            <a:ext cx="652410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В федеральном  законе «Об образовании в Российской Федерации» ФЗ-273 от 29.12.2012 г.  </a:t>
            </a:r>
          </a:p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прописано, что плановое повышение квалификации работников должно осуществляться на протяжении всей трудовой деятельности (ст. 76). Согласно ст. 196 ТК РФ периодичность повышения квалификации определяет работодатель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C:\Users\kvg.lib\Desktop\Картинки к презентации Повыш квал\PFmxiBu2Ms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786322"/>
            <a:ext cx="30765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28662" y="642918"/>
            <a:ext cx="7286644" cy="5464983"/>
            <a:chOff x="928662" y="642918"/>
            <a:chExt cx="7286644" cy="5464983"/>
          </a:xfrm>
        </p:grpSpPr>
        <p:pic>
          <p:nvPicPr>
            <p:cNvPr id="2050" name="Picture 2" descr="C:\Users\kvg.lib\Desktop\Повыш квалиф метод занятие\Картинки к презентации Повыш квал\00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642918"/>
              <a:ext cx="7286644" cy="5464983"/>
            </a:xfrm>
            <a:prstGeom prst="rect">
              <a:avLst/>
            </a:prstGeom>
            <a:noFill/>
          </p:spPr>
        </p:pic>
        <p:pic>
          <p:nvPicPr>
            <p:cNvPr id="3" name="Picture 2" descr="C:\Users\kvg.lib\Desktop\Повыш квалиф метод занятие\Картинки к презентации Повыш квал\004.jpg"/>
            <p:cNvPicPr>
              <a:picLocks noChangeAspect="1" noChangeArrowheads="1"/>
            </p:cNvPicPr>
            <p:nvPr/>
          </p:nvPicPr>
          <p:blipFill>
            <a:blip r:embed="rId2"/>
            <a:srcRect l="53791" t="27277" r="43268" b="67494"/>
            <a:stretch>
              <a:fillRect/>
            </a:stretch>
          </p:blipFill>
          <p:spPr bwMode="auto">
            <a:xfrm>
              <a:off x="4857752" y="1928802"/>
              <a:ext cx="214314" cy="2857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2979</TotalTime>
  <Words>692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Основные нормативные документы 2021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Вузовские библиотеки Кемерова в зеркале статистики: сравнительный анализ за 2011-2012 годы ИЛИ какие статистические показатели необходимо собирать в XXI веке?</dc:title>
  <dc:creator>kvg.lib</dc:creator>
  <cp:lastModifiedBy>kvg.lib</cp:lastModifiedBy>
  <cp:revision>455</cp:revision>
  <dcterms:modified xsi:type="dcterms:W3CDTF">2021-12-20T05:34:11Z</dcterms:modified>
</cp:coreProperties>
</file>