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91" r:id="rId4"/>
    <p:sldId id="309" r:id="rId5"/>
    <p:sldId id="312" r:id="rId6"/>
    <p:sldId id="313" r:id="rId7"/>
    <p:sldId id="311" r:id="rId8"/>
    <p:sldId id="314" r:id="rId9"/>
    <p:sldId id="296" r:id="rId10"/>
    <p:sldId id="295" r:id="rId11"/>
    <p:sldId id="290" r:id="rId12"/>
    <p:sldId id="288" r:id="rId13"/>
    <p:sldId id="315" r:id="rId14"/>
    <p:sldId id="289" r:id="rId15"/>
    <p:sldId id="316" r:id="rId16"/>
    <p:sldId id="287" r:id="rId17"/>
    <p:sldId id="303" r:id="rId18"/>
    <p:sldId id="284" r:id="rId19"/>
    <p:sldId id="285" r:id="rId20"/>
    <p:sldId id="286" r:id="rId21"/>
    <p:sldId id="293" r:id="rId22"/>
    <p:sldId id="257" r:id="rId23"/>
    <p:sldId id="262" r:id="rId24"/>
    <p:sldId id="263" r:id="rId25"/>
    <p:sldId id="258" r:id="rId26"/>
    <p:sldId id="317" r:id="rId27"/>
    <p:sldId id="259" r:id="rId28"/>
    <p:sldId id="260" r:id="rId29"/>
    <p:sldId id="261" r:id="rId30"/>
    <p:sldId id="294" r:id="rId31"/>
    <p:sldId id="264" r:id="rId32"/>
    <p:sldId id="269" r:id="rId33"/>
    <p:sldId id="265" r:id="rId34"/>
    <p:sldId id="266" r:id="rId35"/>
    <p:sldId id="267" r:id="rId36"/>
    <p:sldId id="280" r:id="rId37"/>
    <p:sldId id="281" r:id="rId38"/>
    <p:sldId id="270" r:id="rId39"/>
    <p:sldId id="272" r:id="rId40"/>
    <p:sldId id="268" r:id="rId41"/>
    <p:sldId id="271" r:id="rId42"/>
    <p:sldId id="283" r:id="rId43"/>
    <p:sldId id="279" r:id="rId44"/>
    <p:sldId id="277" r:id="rId45"/>
    <p:sldId id="278" r:id="rId46"/>
    <p:sldId id="306" r:id="rId47"/>
    <p:sldId id="297" r:id="rId48"/>
    <p:sldId id="308" r:id="rId49"/>
    <p:sldId id="298" r:id="rId50"/>
    <p:sldId id="307" r:id="rId51"/>
    <p:sldId id="299" r:id="rId52"/>
    <p:sldId id="305" r:id="rId5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58" autoAdjust="0"/>
  </p:normalViewPr>
  <p:slideViewPr>
    <p:cSldViewPr>
      <p:cViewPr varScale="1">
        <p:scale>
          <a:sx n="106" d="100"/>
          <a:sy n="106" d="100"/>
        </p:scale>
        <p:origin x="-175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28.12.2020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library.kuzstu.ru/meto.php?n=91529&amp;type=utchposob:common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library.kuzstu.ru/meto.php?n=91449&amp;type=utchposob:common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ioclub.ru/index.php?page=book&amp;id=497047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-lms.kuzstu.ru/course/view.php?id=3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urait.ru/bcode/451301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ib-lms.kuzstu.ru/course/view.php?id=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elibrary.ru/item.asp?id=3629157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library.ru/item.asp?id=41850777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www.elibrary.ru/item.asp?id=2531251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elibrary.ru/item.asp?id=2615550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fbr.ru/rffi/ru/books/o_1966706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://ea.donntu.org/handle/123456789/28573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ea.donntu.org:8080/jspui/handle/123456789/28589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.lanbook.com/book/108586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lib-lms.kuzstu.ru/course/view.php?id=3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e.lanbook.com/book/107276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ibrary.ru/item.asp?id=26741523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elibrary.ru/item.asp?id=2615542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spirit-irk.ru/dokumenty-dlya-zagruzki/12-nashi-stati.html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hyperlink" Target="https://zh.b-ok.cc/book/3283482/9d1363" TargetMode="External"/><Relationship Id="rId4" Type="http://schemas.openxmlformats.org/officeDocument/2006/relationships/image" Target="../media/image41.jpeg"/><Relationship Id="rId9" Type="http://schemas.openxmlformats.org/officeDocument/2006/relationships/hyperlink" Target="http://basemine.ru/03/xii-kongress-obogatitelej-stran-sng-sbornik-materialov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plaksin.ipkonran.ru/programma.php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&#1080;&#1087;&#1082;&#1086;&#1085;&#1088;&#1072;&#1085;.&#1088;&#1092;/?page_id=6812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imio.kz/annotations-of-the-conference-reports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ursmu.ru/nauchnye-meropriyatiya1/uralskaya-gornopromyshlennaya-dekada/arhiv-ugpd.html" TargetMode="Externa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mbr.ru/ru/press-centr/nauchnye-stati-i-monografii/sbornik-materialov-mnpk-sovremennye-tendencii-v-oblasti-teorii-i-praktiki-dobychi-i-pererabotki" TargetMode="Externa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player.ru/30028320-Kolchedannye-mestorozhdeniya-geologiya-poiski-dobycha-i-pererabotka-rud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nfmsib.ru/arhiv-publikatsij/" TargetMode="External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hyperlink" Target="https://clck.ru/RdEWF" TargetMode="External"/><Relationship Id="rId7" Type="http://schemas.openxmlformats.org/officeDocument/2006/relationships/hyperlink" Target="https://elibrary.ru/item.asp?id=21849285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hyperlink" Target="https://elibrary.ru/item.asp?id=35062861" TargetMode="Externa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ignm.ru/nauka/konferencii/" TargetMode="External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trud.igduran.ru/editions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leninka.ru/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ibrary.ru/" TargetMode="Externa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elib.kuzstu.ru/index.php?option=com_content&amp;view=article&amp;id=32&amp;Itemid=136" TargetMode="External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library.kuzstu.ru/meto.php?n=91811&amp;type=utchposob:common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library.kuzstu.ru/meto.php?n=91519&amp;type=utchposob:commo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56792"/>
            <a:ext cx="7772400" cy="315695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Обзор  электронных  публикаций</a:t>
            </a:r>
            <a:br>
              <a:rPr lang="ru-RU" b="1" dirty="0" smtClean="0"/>
            </a:br>
            <a:r>
              <a:rPr lang="ru-RU" b="1" dirty="0" smtClean="0"/>
              <a:t>по  теме  </a:t>
            </a:r>
            <a:br>
              <a:rPr lang="ru-RU" b="1" dirty="0" smtClean="0"/>
            </a:br>
            <a:r>
              <a:rPr lang="ru-RU" b="1" dirty="0" smtClean="0"/>
              <a:t>«Обогащение </a:t>
            </a:r>
            <a:br>
              <a:rPr lang="ru-RU" b="1" dirty="0" smtClean="0"/>
            </a:br>
            <a:r>
              <a:rPr lang="ru-RU" b="1" dirty="0" smtClean="0"/>
              <a:t>полезных  ископаемых: </a:t>
            </a:r>
            <a:br>
              <a:rPr lang="ru-RU" b="1" dirty="0" smtClean="0"/>
            </a:br>
            <a:r>
              <a:rPr lang="ru-RU" b="1" dirty="0" smtClean="0"/>
              <a:t>руд,  бурых  углей»</a:t>
            </a:r>
            <a:endParaRPr lang="ru-RU" b="1" dirty="0"/>
          </a:p>
        </p:txBody>
      </p:sp>
      <p:pic>
        <p:nvPicPr>
          <p:cNvPr id="3" name="Picture 9" descr="C:\Documents and Settings\bia.lib\Мои документы\Логотип на прозрачном фон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188640"/>
            <a:ext cx="1524000" cy="784323"/>
          </a:xfrm>
          <a:prstGeom prst="roundRect">
            <a:avLst/>
          </a:prstGeom>
          <a:solidFill>
            <a:schemeClr val="bg1"/>
          </a:solidFill>
          <a:ln>
            <a:solidFill>
              <a:srgbClr val="0F4887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4543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16632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Клейн, М. С. Опробование и контроль процессов обогащения : учебное пособие для студентов специальности 21.05.04 «Горное дело», специализации 21.05.04.06 «Обогащение полезных ископаемых» / М. С. Клейн, Т. Е. Вахонина ; Кузбасский государственный технический университет имени Т. Ф. Горбачева, Кафедра обогащения полезных ископаемых. – Кемерово : КузГТУ, 2017. – 144 с. – </a:t>
            </a:r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ru-RU" dirty="0" smtClean="0">
                <a:hlinkClick r:id="rId2"/>
              </a:rPr>
              <a:t>http://library.kuzstu.ru/meto.php?n=91529&amp;type=utchposob:common</a:t>
            </a:r>
            <a:r>
              <a:rPr lang="ru-RU" dirty="0" smtClean="0"/>
              <a:t>. – </a:t>
            </a:r>
            <a:r>
              <a:rPr lang="en-US" dirty="0" smtClean="0"/>
              <a:t>ISBN </a:t>
            </a:r>
            <a:r>
              <a:rPr lang="ru-RU" dirty="0" smtClean="0"/>
              <a:t>9785906888563. – Текст : электронный.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33088" t="11764" r="31066" b="7353"/>
          <a:stretch>
            <a:fillRect/>
          </a:stretch>
        </p:blipFill>
        <p:spPr bwMode="auto">
          <a:xfrm>
            <a:off x="214313" y="2143116"/>
            <a:ext cx="3286117" cy="463426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854802" y="2880366"/>
            <a:ext cx="49320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Кратко изложены основные процессы и аппаратура опробования и контроля на обогатительных фабриках. Описаны способы, правила и системы отбора, транспортирования и обработки проб.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934" y="5473029"/>
            <a:ext cx="5072066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окно введите логин и </a:t>
            </a:r>
            <a:r>
              <a:rPr lang="ru-RU" sz="2800" b="1" dirty="0" smtClean="0">
                <a:solidFill>
                  <a:schemeClr val="bg1"/>
                </a:solidFill>
              </a:rPr>
              <a:t>пароль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83123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Иванов, Г. В. Обогащение полезных ископаемых : учебное пособие для студентов направления подготовки 20.03.01 «</a:t>
            </a:r>
            <a:r>
              <a:rPr lang="ru-RU" dirty="0" err="1" smtClean="0"/>
              <a:t>Техносферная</a:t>
            </a:r>
            <a:r>
              <a:rPr lang="ru-RU" dirty="0" smtClean="0"/>
              <a:t> безопасность» / Г. В. Иванов, Н. С. Михайлова ; Кузбасский государственный технический университет имени Т. Ф. Горбачева, Кафедра аэрологии, охраны труда и природы. – Кемерово : КузГТУ, 2015. – 222 с. – </a:t>
            </a:r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ru-RU" u="sng" dirty="0" smtClean="0">
                <a:hlinkClick r:id="rId2"/>
              </a:rPr>
              <a:t>http://library.kuzstu.ru/meto.php?n=91449&amp;type=utchposob:common</a:t>
            </a:r>
            <a:endParaRPr lang="ru-RU" dirty="0" smtClean="0"/>
          </a:p>
          <a:p>
            <a:pPr algn="just"/>
            <a:r>
              <a:rPr lang="ru-RU" dirty="0" smtClean="0"/>
              <a:t>(дата обращения: 23.10.2020). – Текст : электронный.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33266" t="11290" r="32460" b="9677"/>
          <a:stretch>
            <a:fillRect/>
          </a:stretch>
        </p:blipFill>
        <p:spPr bwMode="auto">
          <a:xfrm>
            <a:off x="285752" y="2000240"/>
            <a:ext cx="3286116" cy="473587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851920" y="2000240"/>
            <a:ext cx="50405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Изложены основы процесса разделения минералов по их физическим свойствам в различных обогатительных машинах и аппаратах. Описаны устройства и принцип действия основного обогатительного оборудования и автоматизации технологических процессов обогащения. Даны технологические схемы обогащения углей, рассмотрены подготовительные и основные процессы обогащения углей. Рассмотрены правила безопасности при ведении технологических процессов обогащения.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71934" y="5473029"/>
            <a:ext cx="5072066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окно введите логин и </a:t>
            </a:r>
            <a:r>
              <a:rPr lang="ru-RU" sz="2800" b="1" dirty="0" smtClean="0">
                <a:solidFill>
                  <a:schemeClr val="bg1"/>
                </a:solidFill>
              </a:rPr>
              <a:t>пароль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 l="37666" t="32170" r="38278" b="46867"/>
          <a:stretch>
            <a:fillRect/>
          </a:stretch>
        </p:blipFill>
        <p:spPr bwMode="auto">
          <a:xfrm>
            <a:off x="3561940" y="1857364"/>
            <a:ext cx="558206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-27384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err="1" smtClean="0"/>
              <a:t>Чекушин</a:t>
            </a:r>
            <a:r>
              <a:rPr lang="ru-RU" dirty="0" smtClean="0"/>
              <a:t>, В. С. Комплексная переработка минерального, вторичного и техногенного сырья благородных металлов : учебник / В. С.</a:t>
            </a:r>
            <a:r>
              <a:rPr lang="en-US" dirty="0" smtClean="0"/>
              <a:t> </a:t>
            </a:r>
            <a:r>
              <a:rPr lang="ru-RU" dirty="0" err="1" smtClean="0"/>
              <a:t>Чекушин</a:t>
            </a:r>
            <a:r>
              <a:rPr lang="ru-RU" dirty="0" smtClean="0"/>
              <a:t>, Н. В.</a:t>
            </a:r>
            <a:r>
              <a:rPr lang="en-US" dirty="0" smtClean="0"/>
              <a:t> </a:t>
            </a:r>
            <a:r>
              <a:rPr lang="ru-RU" dirty="0" err="1" smtClean="0"/>
              <a:t>Олейникова</a:t>
            </a:r>
            <a:r>
              <a:rPr lang="ru-RU" dirty="0" smtClean="0"/>
              <a:t> ; Сибирский федеральный университет. – Красноярск : Сибирский федеральный университет, 2017. – 158 с. – </a:t>
            </a:r>
            <a:r>
              <a:rPr lang="en-US" dirty="0" smtClean="0"/>
              <a:t>ISBN</a:t>
            </a:r>
            <a:r>
              <a:rPr lang="ru-RU" dirty="0" smtClean="0"/>
              <a:t> 978-5-7638-3589-2. – Текст : электронный // Электронно-библиотечная система «Университетская библиотека </a:t>
            </a:r>
            <a:r>
              <a:rPr lang="en-US" dirty="0" smtClean="0"/>
              <a:t>ONLINE</a:t>
            </a:r>
            <a:r>
              <a:rPr lang="ru-RU" dirty="0" smtClean="0"/>
              <a:t>» : [сайт]. – </a:t>
            </a:r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en-US" u="sng" dirty="0" smtClean="0">
                <a:hlinkClick r:id="rId3"/>
              </a:rPr>
              <a:t>https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err="1" smtClean="0">
                <a:hlinkClick r:id="rId3"/>
              </a:rPr>
              <a:t>biblioclub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smtClean="0">
                <a:hlinkClick r:id="rId3"/>
              </a:rPr>
              <a:t>index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php</a:t>
            </a:r>
            <a:r>
              <a:rPr lang="ru-RU" u="sng" dirty="0" smtClean="0">
                <a:hlinkClick r:id="rId3"/>
              </a:rPr>
              <a:t>?</a:t>
            </a:r>
            <a:r>
              <a:rPr lang="en-US" u="sng" dirty="0" smtClean="0">
                <a:hlinkClick r:id="rId3"/>
              </a:rPr>
              <a:t>page</a:t>
            </a:r>
            <a:r>
              <a:rPr lang="ru-RU" u="sng" dirty="0" smtClean="0">
                <a:hlinkClick r:id="rId3"/>
              </a:rPr>
              <a:t>=</a:t>
            </a:r>
            <a:r>
              <a:rPr lang="en-US" u="sng" dirty="0" smtClean="0">
                <a:hlinkClick r:id="rId3"/>
              </a:rPr>
              <a:t>book</a:t>
            </a:r>
            <a:r>
              <a:rPr lang="ru-RU" u="sng" dirty="0" smtClean="0">
                <a:hlinkClick r:id="rId3"/>
              </a:rPr>
              <a:t>&amp;</a:t>
            </a:r>
            <a:r>
              <a:rPr lang="en-US" u="sng" dirty="0" smtClean="0">
                <a:hlinkClick r:id="rId3"/>
              </a:rPr>
              <a:t>id</a:t>
            </a:r>
            <a:r>
              <a:rPr lang="ru-RU" u="sng" dirty="0" smtClean="0">
                <a:hlinkClick r:id="rId3"/>
              </a:rPr>
              <a:t>=497047</a:t>
            </a:r>
            <a:r>
              <a:rPr lang="ru-RU" dirty="0" smtClean="0"/>
              <a:t> (дата обращения: 28.10.2020).</a:t>
            </a:r>
            <a:endParaRPr lang="ru-RU" dirty="0"/>
          </a:p>
        </p:txBody>
      </p:sp>
      <p:pic>
        <p:nvPicPr>
          <p:cNvPr id="46083" name="Picture 3" descr="C:\Documents and Settings\bia.lib\Рабочий стол\img.biblioclub.ru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72815"/>
            <a:ext cx="3563888" cy="509126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71934" y="4638615"/>
            <a:ext cx="5072066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затем кликните на «Войти</a:t>
            </a:r>
            <a:r>
              <a:rPr lang="ru-RU" sz="2800" b="1" dirty="0" smtClean="0">
                <a:solidFill>
                  <a:schemeClr val="bg1"/>
                </a:solidFill>
              </a:rPr>
              <a:t>» или «Регистрация»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в правом верхнем углу сайта, введите логин и </a:t>
            </a:r>
            <a:r>
              <a:rPr lang="ru-RU" sz="2800" b="1" dirty="0" smtClean="0">
                <a:solidFill>
                  <a:schemeClr val="bg1"/>
                </a:solidFill>
              </a:rPr>
              <a:t>пароль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t="14236" r="36946" b="4901"/>
          <a:stretch>
            <a:fillRect/>
          </a:stretch>
        </p:blipFill>
        <p:spPr bwMode="auto">
          <a:xfrm>
            <a:off x="0" y="0"/>
            <a:ext cx="914562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4139952" y="1196752"/>
            <a:ext cx="4680520" cy="30963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645024"/>
            <a:ext cx="9361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923928" y="620688"/>
            <a:ext cx="4968552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  <a:hlinkClick r:id="rId3"/>
              </a:rPr>
              <a:t>https://lib-lms.kuzstu.ru/course/view.php?id=3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bia.lib\Мои документы\Загрузки\37D3BAEC-3E09-41FC-8650-A8AC9DBFC94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564" y="2054944"/>
            <a:ext cx="2908300" cy="4470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237160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Семакина, О.</a:t>
            </a:r>
            <a:r>
              <a:rPr lang="en-US" dirty="0" smtClean="0"/>
              <a:t> </a:t>
            </a:r>
            <a:r>
              <a:rPr lang="ru-RU" dirty="0" smtClean="0"/>
              <a:t>К.</a:t>
            </a:r>
            <a:r>
              <a:rPr lang="en-US" dirty="0" smtClean="0"/>
              <a:t> </a:t>
            </a:r>
            <a:r>
              <a:rPr lang="ru-RU" dirty="0" smtClean="0"/>
              <a:t> Оборудование перерабатывающих производств. Переработка минерального сырья</a:t>
            </a:r>
            <a:r>
              <a:rPr lang="en-US" dirty="0" smtClean="0"/>
              <a:t> </a:t>
            </a:r>
            <a:r>
              <a:rPr lang="ru-RU" dirty="0" smtClean="0"/>
              <a:t>: учебное пособие для вузов</a:t>
            </a:r>
            <a:r>
              <a:rPr lang="en-US" dirty="0" smtClean="0"/>
              <a:t> </a:t>
            </a:r>
            <a:r>
              <a:rPr lang="ru-RU" dirty="0" smtClean="0"/>
              <a:t>/ О.</a:t>
            </a:r>
            <a:r>
              <a:rPr lang="en-US" dirty="0" smtClean="0"/>
              <a:t> </a:t>
            </a:r>
            <a:r>
              <a:rPr lang="ru-RU" dirty="0" smtClean="0"/>
              <a:t>К.</a:t>
            </a:r>
            <a:r>
              <a:rPr lang="en-US" dirty="0" smtClean="0"/>
              <a:t> </a:t>
            </a:r>
            <a:r>
              <a:rPr lang="ru-RU" dirty="0" smtClean="0"/>
              <a:t>Семакина, Д.</a:t>
            </a:r>
            <a:r>
              <a:rPr lang="en-US" dirty="0" smtClean="0"/>
              <a:t> </a:t>
            </a:r>
            <a:r>
              <a:rPr lang="ru-RU" dirty="0" smtClean="0"/>
              <a:t>А.</a:t>
            </a:r>
            <a:r>
              <a:rPr lang="en-US" dirty="0" smtClean="0"/>
              <a:t> </a:t>
            </a:r>
            <a:r>
              <a:rPr lang="ru-RU" dirty="0" err="1" smtClean="0"/>
              <a:t>Горлушко</a:t>
            </a:r>
            <a:r>
              <a:rPr lang="ru-RU" dirty="0" smtClean="0"/>
              <a:t>.</a:t>
            </a:r>
            <a:r>
              <a:rPr lang="en-US" dirty="0" smtClean="0"/>
              <a:t> </a:t>
            </a:r>
            <a:r>
              <a:rPr lang="ru-RU" dirty="0" smtClean="0"/>
              <a:t>– Москва</a:t>
            </a:r>
            <a:r>
              <a:rPr lang="en-US" dirty="0" smtClean="0"/>
              <a:t> </a:t>
            </a:r>
            <a:r>
              <a:rPr lang="ru-RU" dirty="0" smtClean="0"/>
              <a:t>:  Юрайт, 2020.</a:t>
            </a:r>
            <a:r>
              <a:rPr lang="en-US" dirty="0" smtClean="0"/>
              <a:t> </a:t>
            </a:r>
            <a:r>
              <a:rPr lang="ru-RU" dirty="0" smtClean="0"/>
              <a:t>– 90</a:t>
            </a:r>
            <a:r>
              <a:rPr lang="en-US" dirty="0" smtClean="0"/>
              <a:t> </a:t>
            </a:r>
            <a:r>
              <a:rPr lang="ru-RU" dirty="0" smtClean="0"/>
              <a:t>с.</a:t>
            </a:r>
            <a:r>
              <a:rPr lang="en-US" dirty="0" smtClean="0"/>
              <a:t> </a:t>
            </a:r>
            <a:r>
              <a:rPr lang="ru-RU" dirty="0" smtClean="0"/>
              <a:t>– (Высшее образование).</a:t>
            </a:r>
            <a:r>
              <a:rPr lang="en-US" dirty="0" smtClean="0"/>
              <a:t> </a:t>
            </a:r>
            <a:r>
              <a:rPr lang="ru-RU" dirty="0" smtClean="0"/>
              <a:t>– </a:t>
            </a:r>
            <a:r>
              <a:rPr lang="en-US" dirty="0" smtClean="0"/>
              <a:t>ISBN </a:t>
            </a:r>
            <a:r>
              <a:rPr lang="ru-RU" dirty="0" smtClean="0"/>
              <a:t>978-5-534-00706-0. – Текст : электронный // ЭБС Юрайт : [сайт]. – </a:t>
            </a:r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en-US" u="sng" dirty="0" smtClean="0">
                <a:hlinkClick r:id="rId3"/>
              </a:rPr>
              <a:t>https</a:t>
            </a:r>
            <a:r>
              <a:rPr lang="ru-RU" u="sng" dirty="0" smtClean="0">
                <a:hlinkClick r:id="rId3"/>
              </a:rPr>
              <a:t>://</a:t>
            </a:r>
            <a:r>
              <a:rPr lang="en-US" u="sng" dirty="0" err="1" smtClean="0">
                <a:hlinkClick r:id="rId3"/>
              </a:rPr>
              <a:t>urait</a:t>
            </a:r>
            <a:r>
              <a:rPr lang="ru-RU" u="sng" dirty="0" smtClean="0">
                <a:hlinkClick r:id="rId3"/>
              </a:rPr>
              <a:t>.</a:t>
            </a:r>
            <a:r>
              <a:rPr lang="en-US" u="sng" dirty="0" err="1" smtClean="0">
                <a:hlinkClick r:id="rId3"/>
              </a:rPr>
              <a:t>ru</a:t>
            </a:r>
            <a:r>
              <a:rPr lang="ru-RU" u="sng" dirty="0" smtClean="0">
                <a:hlinkClick r:id="rId3"/>
              </a:rPr>
              <a:t>/</a:t>
            </a:r>
            <a:r>
              <a:rPr lang="en-US" u="sng" dirty="0" err="1" smtClean="0">
                <a:hlinkClick r:id="rId3"/>
              </a:rPr>
              <a:t>bcode</a:t>
            </a:r>
            <a:r>
              <a:rPr lang="ru-RU" u="sng" dirty="0" smtClean="0">
                <a:hlinkClick r:id="rId3"/>
              </a:rPr>
              <a:t>/451301</a:t>
            </a:r>
            <a:r>
              <a:rPr lang="ru-RU" dirty="0" smtClean="0"/>
              <a:t> (дата обращения: 28.10.2020).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07904" y="1643050"/>
            <a:ext cx="49320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В учебном пособии излагаются конструкции, принцип действия, область применения и методы расчета химических машин и аппаратов, предназначенных для переработки минерального сырья. Описываются машины для дробления, классификации магнитного, гравитационных и электрических методов обогащения, флотации, обезвоживания, а также оборудование по разделению жидких неоднородных  систем.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71934" y="4638615"/>
            <a:ext cx="5072066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затем кликните на «Вход</a:t>
            </a:r>
            <a:r>
              <a:rPr lang="ru-RU" sz="2800" b="1" dirty="0" smtClean="0">
                <a:solidFill>
                  <a:schemeClr val="bg1"/>
                </a:solidFill>
              </a:rPr>
              <a:t>» или «Регистрация»</a:t>
            </a:r>
            <a:endParaRPr lang="ru-RU" sz="2800" b="1" dirty="0" smtClean="0">
              <a:solidFill>
                <a:schemeClr val="bg1"/>
              </a:solidFill>
            </a:endParaRPr>
          </a:p>
          <a:p>
            <a:r>
              <a:rPr lang="ru-RU" sz="2800" b="1" dirty="0" smtClean="0">
                <a:solidFill>
                  <a:schemeClr val="bg1"/>
                </a:solidFill>
              </a:rPr>
              <a:t>в правом верхнем углу сайта, введите логин и </a:t>
            </a:r>
            <a:r>
              <a:rPr lang="ru-RU" sz="2800" b="1" dirty="0" smtClean="0">
                <a:solidFill>
                  <a:schemeClr val="bg1"/>
                </a:solidFill>
              </a:rPr>
              <a:t>пароль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 cstate="print"/>
          <a:srcRect l="-1841" t="12555" r="30628" b="3915"/>
          <a:stretch>
            <a:fillRect/>
          </a:stretch>
        </p:blipFill>
        <p:spPr bwMode="auto">
          <a:xfrm>
            <a:off x="-180528" y="733118"/>
            <a:ext cx="9324528" cy="6152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4236" r="36946" b="75509"/>
          <a:stretch>
            <a:fillRect/>
          </a:stretch>
        </p:blipFill>
        <p:spPr bwMode="auto">
          <a:xfrm>
            <a:off x="0" y="0"/>
            <a:ext cx="9145624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7504" y="986245"/>
            <a:ext cx="3744416" cy="6463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  <a:hlinkClick r:id="rId4"/>
              </a:rPr>
              <a:t>https://lib-lms.kuzstu.ru/course/view.php?id=3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27784" y="2852936"/>
            <a:ext cx="4680520" cy="23042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99992" y="4725144"/>
            <a:ext cx="9361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16632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Пелевин, А. Е. Магнитные и электрические методы обогащения. магнитные методы обогащения : учебник / А. Е. Пелевин ; Уральский государственный горный университет. – Екатеринбург : Издательство УГГУ, 2018. – ISBN 978-5-8019-0435-1. – Текст : электронный // Научная электронная библиотека </a:t>
            </a:r>
            <a:r>
              <a:rPr lang="en-US" dirty="0" smtClean="0"/>
              <a:t>eLIBRARY</a:t>
            </a:r>
            <a:r>
              <a:rPr lang="ru-RU" dirty="0" smtClean="0"/>
              <a:t>.</a:t>
            </a:r>
            <a:r>
              <a:rPr lang="en-US" dirty="0" smtClean="0"/>
              <a:t>RU</a:t>
            </a:r>
            <a:r>
              <a:rPr lang="ru-RU" dirty="0" smtClean="0"/>
              <a:t> : [сайт]. – </a:t>
            </a:r>
            <a:r>
              <a:rPr lang="en-US" dirty="0" smtClean="0"/>
              <a:t>URL</a:t>
            </a:r>
            <a:r>
              <a:rPr lang="ru-RU" dirty="0" smtClean="0"/>
              <a:t>:  </a:t>
            </a:r>
            <a:r>
              <a:rPr lang="ru-RU" u="sng" dirty="0" smtClean="0">
                <a:hlinkClick r:id="rId2"/>
              </a:rPr>
              <a:t>https://www.elibrary.ru/item.asp?id=36291575</a:t>
            </a:r>
            <a:r>
              <a:rPr lang="ru-RU" dirty="0" smtClean="0"/>
              <a:t> (дата обращения: 23.10.2020).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3923928" y="1700808"/>
            <a:ext cx="5004048" cy="5157192"/>
            <a:chOff x="683568" y="980728"/>
            <a:chExt cx="4320480" cy="4608512"/>
          </a:xfrm>
        </p:grpSpPr>
        <p:pic>
          <p:nvPicPr>
            <p:cNvPr id="45058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2184" t="11151" r="32379" b="63650"/>
            <a:stretch>
              <a:fillRect/>
            </a:stretch>
          </p:blipFill>
          <p:spPr bwMode="auto">
            <a:xfrm>
              <a:off x="683568" y="980728"/>
              <a:ext cx="4320480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2184" t="50399" r="32379" b="6951"/>
            <a:stretch>
              <a:fillRect/>
            </a:stretch>
          </p:blipFill>
          <p:spPr bwMode="auto">
            <a:xfrm>
              <a:off x="683568" y="2664296"/>
              <a:ext cx="4320480" cy="2924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9" name="Picture 3" descr="C:\Documents and Settings\bia.lib\Рабочий стол\magnitnye-i-elektricheskie-metody-obogashcheniya-magnitnye-metody-obogashcheniy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1700808"/>
            <a:ext cx="3635896" cy="511934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71934" y="5069502"/>
            <a:ext cx="5072066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слева введите имя и пароль под «Вход» или зарегистрируйтесь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 l="19576" t="8696" r="20720" b="3424"/>
          <a:stretch>
            <a:fillRect/>
          </a:stretch>
        </p:blipFill>
        <p:spPr bwMode="auto">
          <a:xfrm>
            <a:off x="0" y="-1"/>
            <a:ext cx="8316416" cy="688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5013176"/>
            <a:ext cx="93610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 l="32346" t="8847" r="36553" b="4898"/>
          <a:stretch>
            <a:fillRect/>
          </a:stretch>
        </p:blipFill>
        <p:spPr bwMode="auto">
          <a:xfrm>
            <a:off x="2627784" y="836712"/>
            <a:ext cx="3785036" cy="59046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6588224" y="980728"/>
            <a:ext cx="1368152" cy="288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2" cstate="print"/>
          <a:srcRect l="32646" t="11256" r="33376" b="14017"/>
          <a:stretch>
            <a:fillRect/>
          </a:stretch>
        </p:blipFill>
        <p:spPr bwMode="auto">
          <a:xfrm>
            <a:off x="4355976" y="1484784"/>
            <a:ext cx="4343384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32243" t="8528" r="32972" b="2577"/>
          <a:stretch>
            <a:fillRect/>
          </a:stretch>
        </p:blipFill>
        <p:spPr bwMode="auto">
          <a:xfrm>
            <a:off x="214282" y="1844824"/>
            <a:ext cx="3384376" cy="48650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142852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Лыкасов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А. А. Металлургия цветных металлов : учебное пособие / А. А.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Лыкасов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Г. М.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Рысс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; Южно-Уральский государственный университет. – Челябинск : Издательский центр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ЮУрГУ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2017.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+mn-ea"/>
                <a:cs typeface="+mn-cs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197 с. – Текст : электронный // Научная электронная библиотека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eLIBRARY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: [сайт]. –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URL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:  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https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://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www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elibrary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ru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/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item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asp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?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id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=41850777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(дата обращения: 23.10.2020).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5470770"/>
            <a:ext cx="5357818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слева введите имя и пароль под «Вход» или зарегистрируйтесь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183123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err="1" smtClean="0"/>
              <a:t>Самойлик</a:t>
            </a:r>
            <a:r>
              <a:rPr lang="ru-RU" dirty="0" smtClean="0"/>
              <a:t>, В. Г. Специальные и комбинированные методы обогащения полезных ископаемых : учебное пособие / В. Г. </a:t>
            </a:r>
            <a:r>
              <a:rPr lang="ru-RU" dirty="0" err="1" smtClean="0"/>
              <a:t>Самойлик</a:t>
            </a:r>
            <a:r>
              <a:rPr lang="ru-RU" dirty="0" smtClean="0"/>
              <a:t> ; ГВУЗ "Донецкий национальный технический университет". – Донецк : ООО «</a:t>
            </a:r>
            <a:r>
              <a:rPr lang="ru-RU" dirty="0" err="1" smtClean="0"/>
              <a:t>Східний</a:t>
            </a:r>
            <a:r>
              <a:rPr lang="ru-RU" dirty="0" smtClean="0"/>
              <a:t> </a:t>
            </a:r>
            <a:r>
              <a:rPr lang="ru-RU" dirty="0" err="1" smtClean="0"/>
              <a:t>видавничий</a:t>
            </a:r>
            <a:r>
              <a:rPr lang="ru-RU" dirty="0" smtClean="0"/>
              <a:t> </a:t>
            </a:r>
            <a:r>
              <a:rPr lang="ru-RU" dirty="0" err="1" smtClean="0"/>
              <a:t>дім</a:t>
            </a:r>
            <a:r>
              <a:rPr lang="ru-RU" dirty="0" smtClean="0"/>
              <a:t>», 2015. – 164 с. – ISBN 978-966-317-261-3. – Текст : электронный // Научная электронная библиотека </a:t>
            </a:r>
            <a:r>
              <a:rPr lang="en-US" dirty="0" smtClean="0"/>
              <a:t>eLIBRARY</a:t>
            </a:r>
            <a:r>
              <a:rPr lang="ru-RU" dirty="0" smtClean="0"/>
              <a:t>.</a:t>
            </a:r>
            <a:r>
              <a:rPr lang="en-US" dirty="0" smtClean="0"/>
              <a:t>RU</a:t>
            </a:r>
            <a:r>
              <a:rPr lang="ru-RU" dirty="0" smtClean="0"/>
              <a:t> : [сайт]. – </a:t>
            </a:r>
            <a:r>
              <a:rPr lang="en-US" dirty="0" smtClean="0"/>
              <a:t>URL</a:t>
            </a:r>
            <a:r>
              <a:rPr lang="ru-RU" dirty="0" smtClean="0"/>
              <a:t>:  </a:t>
            </a:r>
            <a:r>
              <a:rPr lang="ru-RU" u="sng" dirty="0" smtClean="0">
                <a:hlinkClick r:id="rId2"/>
              </a:rPr>
              <a:t>https://www.elibrary.ru/item.asp?id=25312515</a:t>
            </a:r>
            <a:r>
              <a:rPr lang="ru-RU" dirty="0" smtClean="0"/>
              <a:t> (дата обращения: 23.10.2020).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43306" y="1746958"/>
            <a:ext cx="55006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/>
                </a:solidFill>
              </a:rPr>
              <a:t>В первом разделе работы дано подробное описание специальных методов обогащения. Приведены данные по схемам обогащения различных полезных ископаемых с использованием специальных методов, технические характеристики применяемого оборудования. Во втором разделе приводятся основные характеристики комбинированных методов обогащения. Дана оценка процессам подготовки полезных ископаемых к селективному переводу разделяемых компонентов твёрдого полезного ископаемого в другие фазовые состояния. Описаны различные способы выщелачивания, разделения фаз, выделения металлов из раствора. Приведены технологические схемы переработки различных полезных ископаемых с использованием данных методов.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 l="32032" t="8871" r="33292" b="4020"/>
          <a:stretch>
            <a:fillRect/>
          </a:stretch>
        </p:blipFill>
        <p:spPr bwMode="auto">
          <a:xfrm>
            <a:off x="-1" y="1844824"/>
            <a:ext cx="3521791" cy="49764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786182" y="5470770"/>
            <a:ext cx="5357818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слева введите имя и пароль под «Вход» или зарегистрируйтесь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2376263"/>
          </a:xfrm>
        </p:spPr>
        <p:txBody>
          <a:bodyPr>
            <a:normAutofit/>
          </a:bodyPr>
          <a:lstStyle/>
          <a:p>
            <a:r>
              <a:rPr lang="ru-RU" b="1" dirty="0" smtClean="0"/>
              <a:t>Учебники,</a:t>
            </a:r>
            <a:br>
              <a:rPr lang="ru-RU" b="1" dirty="0" smtClean="0"/>
            </a:br>
            <a:r>
              <a:rPr lang="ru-RU" b="1" dirty="0" smtClean="0"/>
              <a:t>учебные  пособия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4543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86182" y="5470770"/>
            <a:ext cx="5357818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слева введите имя и пароль под «Вход» или зарегистрируйтесь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83123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Цыпин, Е. Ф. Информационные методы обогащения полезных ископаемых / Е. Ф. Цыпин ; Уральский государственный горный университет. – Екатеринбург : Издательство УГГУ, 2015. – 207 с. – ISBN 978-5-8019-0365-1. – Текст : электронный // Научная электронная библиотека </a:t>
            </a:r>
            <a:r>
              <a:rPr lang="en-US" dirty="0" smtClean="0"/>
              <a:t>eLIBRARY</a:t>
            </a:r>
            <a:r>
              <a:rPr lang="ru-RU" dirty="0" smtClean="0"/>
              <a:t>.</a:t>
            </a:r>
            <a:r>
              <a:rPr lang="en-US" dirty="0" smtClean="0"/>
              <a:t>RU</a:t>
            </a:r>
            <a:r>
              <a:rPr lang="ru-RU" dirty="0" smtClean="0"/>
              <a:t> : [сайт]. – </a:t>
            </a:r>
            <a:r>
              <a:rPr lang="en-US" dirty="0" smtClean="0"/>
              <a:t>URL</a:t>
            </a:r>
            <a:r>
              <a:rPr lang="ru-RU" dirty="0" smtClean="0"/>
              <a:t>:  </a:t>
            </a:r>
            <a:r>
              <a:rPr lang="ru-RU" u="sng" dirty="0" smtClean="0">
                <a:hlinkClick r:id="rId2"/>
              </a:rPr>
              <a:t>https://www.elibrary.ru/item.asp?id=26155505</a:t>
            </a:r>
            <a:endParaRPr lang="ru-RU" dirty="0" smtClean="0"/>
          </a:p>
          <a:p>
            <a:pPr algn="just"/>
            <a:r>
              <a:rPr lang="ru-RU" dirty="0" smtClean="0"/>
              <a:t> (дата обращения: 23.10.2020).</a:t>
            </a:r>
            <a:endParaRPr lang="ru-RU" dirty="0"/>
          </a:p>
        </p:txBody>
      </p:sp>
      <p:pic>
        <p:nvPicPr>
          <p:cNvPr id="44035" name="Picture 3" descr="C:\Documents and Settings\bia.lib\Рабочий стол\informacionnye-metody-obogashcheniya-poleznyh-iskopaemy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76437"/>
            <a:ext cx="3687636" cy="5081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4" cstate="print"/>
          <a:srcRect l="27883" t="42950" r="28566" b="27167"/>
          <a:stretch>
            <a:fillRect/>
          </a:stretch>
        </p:blipFill>
        <p:spPr bwMode="auto">
          <a:xfrm>
            <a:off x="3374048" y="2564904"/>
            <a:ext cx="5596985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2376263"/>
          </a:xfrm>
        </p:spPr>
        <p:txBody>
          <a:bodyPr>
            <a:normAutofit/>
          </a:bodyPr>
          <a:lstStyle/>
          <a:p>
            <a:r>
              <a:rPr lang="ru-RU" b="1" dirty="0" smtClean="0"/>
              <a:t>Монографии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4543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ia.lib\Рабочий стол\book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3024336" cy="43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91880" y="2252631"/>
            <a:ext cx="5292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/>
                </a:solidFill>
              </a:rPr>
              <a:t>В монографии отражено современное состояние технологии обогащения медных и медно-цинковых руд Урала. Освещены вопросы минерально-сырьевой базы, технологической минералогии, методики изучения руд и горно-промышленных отходов, оценены характеристики и схемы </a:t>
            </a:r>
            <a:r>
              <a:rPr lang="ru-RU" sz="1600" dirty="0" err="1">
                <a:solidFill>
                  <a:schemeClr val="tx2"/>
                </a:solidFill>
              </a:rPr>
              <a:t>рудоподготовки</a:t>
            </a:r>
            <a:r>
              <a:rPr lang="ru-RU" sz="1600" dirty="0">
                <a:solidFill>
                  <a:schemeClr val="tx2"/>
                </a:solidFill>
              </a:rPr>
              <a:t>, раскрыты теоретические основы принципов выбора схемных решений, обоснованы теория и практика выбора </a:t>
            </a:r>
            <a:r>
              <a:rPr lang="ru-RU" sz="1600" dirty="0" err="1">
                <a:solidFill>
                  <a:schemeClr val="tx2"/>
                </a:solidFill>
              </a:rPr>
              <a:t>флотореагентов</a:t>
            </a:r>
            <a:r>
              <a:rPr lang="ru-RU" sz="1600" dirty="0">
                <a:solidFill>
                  <a:schemeClr val="tx2"/>
                </a:solidFill>
              </a:rPr>
              <a:t>. Представлен актуальный анализ работы современных обогатительных предприятий. На основе экологической парадигмы качественного освоения недр систематизированы современные знания и технологии комплексной переработки хвостов обогащения, металлургических шлаков и минерализованных техногенных вод.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40466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Чантурия</a:t>
            </a:r>
            <a:r>
              <a:rPr lang="ru-RU" dirty="0"/>
              <a:t>, В</a:t>
            </a:r>
            <a:r>
              <a:rPr lang="ru-RU" dirty="0" smtClean="0"/>
              <a:t>. А</a:t>
            </a:r>
            <a:r>
              <a:rPr lang="ru-RU" dirty="0"/>
              <a:t>. Технология обогащения медных и медно-цинковых руд Урала / В</a:t>
            </a:r>
            <a:r>
              <a:rPr lang="ru-RU" dirty="0" smtClean="0"/>
              <a:t>. А</a:t>
            </a:r>
            <a:r>
              <a:rPr lang="ru-RU" dirty="0"/>
              <a:t>. </a:t>
            </a:r>
            <a:r>
              <a:rPr lang="ru-RU" dirty="0" err="1"/>
              <a:t>Чантурия</a:t>
            </a:r>
            <a:r>
              <a:rPr lang="ru-RU" dirty="0"/>
              <a:t>, И</a:t>
            </a:r>
            <a:r>
              <a:rPr lang="ru-RU" dirty="0" smtClean="0"/>
              <a:t>. В</a:t>
            </a:r>
            <a:r>
              <a:rPr lang="ru-RU" dirty="0"/>
              <a:t>. </a:t>
            </a:r>
            <a:r>
              <a:rPr lang="ru-RU" dirty="0" err="1"/>
              <a:t>Шадрунова</a:t>
            </a:r>
            <a:r>
              <a:rPr lang="ru-RU" dirty="0"/>
              <a:t>. – Москва : Наука, 2016. – 386 с. – ISBN 978-5-02-039235-9. – Текст : электронный // Портал РФФИ. – URL: </a:t>
            </a:r>
            <a:r>
              <a:rPr lang="ru-RU" u="sng" dirty="0">
                <a:hlinkClick r:id="rId3"/>
              </a:rPr>
              <a:t>https://www.rfbr.ru/rffi/ru/books/o_1966706#1</a:t>
            </a:r>
            <a:r>
              <a:rPr lang="ru-RU" dirty="0"/>
              <a:t> (дата обращения: 21.10.2020).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1934" y="6362164"/>
            <a:ext cx="50720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 открытом  доступе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825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76785" y="332656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Корчевский</a:t>
            </a:r>
            <a:r>
              <a:rPr lang="ru-RU" dirty="0"/>
              <a:t>, А. Н. Опыт применения процессов и аппаратов вибрационного пневматического обогащения сырьевых ресурсов : монография / А. Н. </a:t>
            </a:r>
            <a:r>
              <a:rPr lang="ru-RU" dirty="0" err="1"/>
              <a:t>Корчевский</a:t>
            </a:r>
            <a:r>
              <a:rPr lang="ru-RU" dirty="0"/>
              <a:t> ; ГВУЗ "</a:t>
            </a:r>
            <a:r>
              <a:rPr lang="ru-RU" dirty="0" err="1"/>
              <a:t>ДонНТУ</a:t>
            </a:r>
            <a:r>
              <a:rPr lang="ru-RU" dirty="0"/>
              <a:t>". – Донецк : </a:t>
            </a:r>
            <a:r>
              <a:rPr lang="ru-RU" dirty="0" err="1"/>
              <a:t>Східний</a:t>
            </a:r>
            <a:r>
              <a:rPr lang="ru-RU" dirty="0"/>
              <a:t> </a:t>
            </a:r>
            <a:r>
              <a:rPr lang="ru-RU" dirty="0" err="1"/>
              <a:t>видавничий</a:t>
            </a:r>
            <a:r>
              <a:rPr lang="ru-RU" dirty="0"/>
              <a:t> </a:t>
            </a:r>
            <a:r>
              <a:rPr lang="ru-RU" dirty="0" err="1"/>
              <a:t>дім</a:t>
            </a:r>
            <a:r>
              <a:rPr lang="ru-RU" dirty="0"/>
              <a:t>, 2015. – 233 с. – ISBN 978-966-317-261-3. – Текст : электронный // Электронный архив Донецкого национального технического университета (г.Донецк</a:t>
            </a:r>
            <a:r>
              <a:rPr lang="ru-RU" dirty="0" smtClean="0"/>
              <a:t>) : </a:t>
            </a:r>
            <a:r>
              <a:rPr lang="en-US" dirty="0" smtClean="0"/>
              <a:t>[</a:t>
            </a:r>
            <a:r>
              <a:rPr lang="ru-RU" dirty="0" smtClean="0"/>
              <a:t>сайт</a:t>
            </a:r>
            <a:r>
              <a:rPr lang="en-US" dirty="0" smtClean="0"/>
              <a:t>]</a:t>
            </a:r>
            <a:r>
              <a:rPr lang="ru-RU" dirty="0" smtClean="0"/>
              <a:t>. </a:t>
            </a:r>
            <a:r>
              <a:rPr lang="ru-RU" dirty="0"/>
              <a:t>– URL: </a:t>
            </a:r>
            <a:r>
              <a:rPr lang="ru-RU" u="sng" dirty="0">
                <a:hlinkClick r:id="rId2"/>
              </a:rPr>
              <a:t>http://ea.donntu.org/handle/123456789/28573</a:t>
            </a:r>
            <a:r>
              <a:rPr lang="ru-RU" dirty="0"/>
              <a:t> (дата обращения: 23.10.2020).</a:t>
            </a:r>
          </a:p>
        </p:txBody>
      </p:sp>
      <p:pic>
        <p:nvPicPr>
          <p:cNvPr id="6147" name="Picture 3" descr="C:\Documents and Settings\bia.lib\Рабочий стол\Безымянный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48" y="2258426"/>
            <a:ext cx="3316044" cy="443463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54647" y="2857496"/>
            <a:ext cx="5409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Рассмотрены научно-практическое применение вибрационных пневматических сепараторов для сухого обогащения угля, опыт применения вибрационного пневматического сепаратора с восходящим потоком воздуха при переработке лома кабельно-проводниковой продукции.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934" y="6362164"/>
            <a:ext cx="50720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 открытом  доступе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69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76785" y="116632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Математическое моделирование процессов обогащения полезных ископаемых : монография / В. Н. Павлыш, Е. И. </a:t>
            </a:r>
            <a:r>
              <a:rPr lang="ru-RU" dirty="0" err="1" smtClean="0"/>
              <a:t>Назимко</a:t>
            </a:r>
            <a:r>
              <a:rPr lang="ru-RU" dirty="0" smtClean="0"/>
              <a:t>, А. Н. </a:t>
            </a:r>
            <a:r>
              <a:rPr lang="ru-RU" dirty="0" err="1" smtClean="0"/>
              <a:t>Корчевский</a:t>
            </a:r>
            <a:r>
              <a:rPr lang="ru-RU" dirty="0" smtClean="0"/>
              <a:t> [и др.] ; ГВУЗ "</a:t>
            </a:r>
            <a:r>
              <a:rPr lang="ru-RU" dirty="0" err="1" smtClean="0"/>
              <a:t>ДонНТУ</a:t>
            </a:r>
            <a:r>
              <a:rPr lang="ru-RU" dirty="0" smtClean="0"/>
              <a:t>". – Донецк : ВИК, 2014. – 463 с. – Текст : электронный // Электронный архив Донецкого национального технического университета (г.Донецк) : [сайт]. – </a:t>
            </a:r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ea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donntu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smtClean="0">
                <a:hlinkClick r:id="rId2"/>
              </a:rPr>
              <a:t>org</a:t>
            </a:r>
            <a:r>
              <a:rPr lang="ru-RU" u="sng" dirty="0" smtClean="0">
                <a:hlinkClick r:id="rId2"/>
              </a:rPr>
              <a:t>:8080/</a:t>
            </a:r>
            <a:r>
              <a:rPr lang="en-US" u="sng" dirty="0" err="1" smtClean="0">
                <a:hlinkClick r:id="rId2"/>
              </a:rPr>
              <a:t>jspui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handle</a:t>
            </a:r>
            <a:r>
              <a:rPr lang="ru-RU" u="sng" dirty="0" smtClean="0">
                <a:hlinkClick r:id="rId2"/>
              </a:rPr>
              <a:t>/123456789/28589</a:t>
            </a:r>
            <a:r>
              <a:rPr lang="ru-RU" dirty="0" smtClean="0"/>
              <a:t> (дата обращения: 23.10.2020).</a:t>
            </a:r>
            <a:endParaRPr lang="ru-RU" dirty="0"/>
          </a:p>
        </p:txBody>
      </p:sp>
      <p:pic>
        <p:nvPicPr>
          <p:cNvPr id="1026" name="Picture 2" descr="C:\Documents and Settings\bia.lib\Рабочий стол\Безымянный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434" y="1916832"/>
            <a:ext cx="3139430" cy="47894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554647" y="2532960"/>
            <a:ext cx="540984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Монография посвящена исследованию процессов получения материалов для электронной техники, применению имитационного моделирования к исследованию процесса флотации углей, моделированию процессов функционирования водно-шламовых систем углеобогатительных фабрик.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1934" y="6362164"/>
            <a:ext cx="50720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  открытом  доступе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23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bia.lib\Рабочий стол\40131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1857364"/>
            <a:ext cx="2972504" cy="41044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28992" y="1785926"/>
            <a:ext cx="550072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/>
                </a:solidFill>
              </a:rPr>
              <a:t>Изложены </a:t>
            </a:r>
            <a:r>
              <a:rPr lang="ru-RU" sz="1600" dirty="0">
                <a:solidFill>
                  <a:schemeClr val="tx2"/>
                </a:solidFill>
              </a:rPr>
              <a:t>результаты изучения возможности </a:t>
            </a:r>
            <a:r>
              <a:rPr lang="ru-RU" sz="1600" dirty="0" err="1">
                <a:solidFill>
                  <a:schemeClr val="tx2"/>
                </a:solidFill>
              </a:rPr>
              <a:t>обогатимости</a:t>
            </a:r>
            <a:r>
              <a:rPr lang="ru-RU" sz="1600" dirty="0">
                <a:solidFill>
                  <a:schemeClr val="tx2"/>
                </a:solidFill>
              </a:rPr>
              <a:t> полезных ископаемых в лабораторных условиях, построения кривых </a:t>
            </a:r>
            <a:r>
              <a:rPr lang="ru-RU" sz="1600" dirty="0" err="1">
                <a:solidFill>
                  <a:schemeClr val="tx2"/>
                </a:solidFill>
              </a:rPr>
              <a:t>обогатимости</a:t>
            </a:r>
            <a:r>
              <a:rPr lang="ru-RU" sz="1600" dirty="0">
                <a:solidFill>
                  <a:schemeClr val="tx2"/>
                </a:solidFill>
              </a:rPr>
              <a:t>, рассмотрены возможности моделирования результатов обогащения по полученным кривым (плотности разделения, выходу и зольности концентрата и выходу промежуточного продукта и хвостов), а именно: моделирования сепарационного процесса </a:t>
            </a:r>
            <a:r>
              <a:rPr lang="ru-RU" sz="1600" dirty="0" err="1">
                <a:solidFill>
                  <a:schemeClr val="tx2"/>
                </a:solidFill>
              </a:rPr>
              <a:t>тяжелосредного</a:t>
            </a:r>
            <a:r>
              <a:rPr lang="ru-RU" sz="1600" dirty="0">
                <a:solidFill>
                  <a:schemeClr val="tx2"/>
                </a:solidFill>
              </a:rPr>
              <a:t> обогащения, которое позволяет решить проблему прогнозирования и уменьшить различия между теоретическими расчетами и реальными результатами обогащения.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2852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Коннова</a:t>
            </a:r>
            <a:r>
              <a:rPr lang="ru-RU" dirty="0"/>
              <a:t>, Н. И. Теория и практика современной сепарации в тяжелых средах. Моделирование результатов </a:t>
            </a:r>
            <a:r>
              <a:rPr lang="ru-RU" dirty="0" err="1"/>
              <a:t>тяжелосредного</a:t>
            </a:r>
            <a:r>
              <a:rPr lang="ru-RU" dirty="0"/>
              <a:t> обогащения : монография / Н. И. </a:t>
            </a:r>
            <a:r>
              <a:rPr lang="ru-RU" dirty="0" err="1"/>
              <a:t>Коннова</a:t>
            </a:r>
            <a:r>
              <a:rPr lang="ru-RU" dirty="0"/>
              <a:t>, С. В. </a:t>
            </a:r>
            <a:r>
              <a:rPr lang="ru-RU" dirty="0" err="1"/>
              <a:t>Килин</a:t>
            </a:r>
            <a:r>
              <a:rPr lang="ru-RU" dirty="0"/>
              <a:t>. –  Красноярск : СФУ, 2013. – 118 с. – </a:t>
            </a:r>
            <a:r>
              <a:rPr lang="en-US" dirty="0"/>
              <a:t>ISBN</a:t>
            </a:r>
            <a:r>
              <a:rPr lang="ru-RU" dirty="0"/>
              <a:t> 978-5-7638-2840-5.</a:t>
            </a:r>
            <a:r>
              <a:rPr lang="en-US" dirty="0"/>
              <a:t> </a:t>
            </a:r>
            <a:r>
              <a:rPr lang="ru-RU" dirty="0"/>
              <a:t>– Текст</a:t>
            </a:r>
            <a:r>
              <a:rPr lang="en-US" dirty="0"/>
              <a:t> </a:t>
            </a:r>
            <a:r>
              <a:rPr lang="ru-RU" dirty="0"/>
              <a:t>: электронный</a:t>
            </a:r>
            <a:r>
              <a:rPr lang="en-US" dirty="0"/>
              <a:t> </a:t>
            </a:r>
            <a:r>
              <a:rPr lang="ru-RU" dirty="0"/>
              <a:t>// Лань : электронно-библиотечная </a:t>
            </a:r>
            <a:r>
              <a:rPr lang="ru-RU" dirty="0" smtClean="0"/>
              <a:t>система : </a:t>
            </a:r>
            <a:r>
              <a:rPr lang="ru-RU" dirty="0"/>
              <a:t>[сайт]. – </a:t>
            </a:r>
            <a:r>
              <a:rPr lang="en-US" dirty="0"/>
              <a:t>URL</a:t>
            </a:r>
            <a:r>
              <a:rPr lang="ru-RU" dirty="0"/>
              <a:t>: </a:t>
            </a:r>
            <a:r>
              <a:rPr lang="en-US" u="sng" dirty="0">
                <a:hlinkClick r:id="rId3"/>
              </a:rPr>
              <a:t>https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>
                <a:hlinkClick r:id="rId3"/>
              </a:rPr>
              <a:t>e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lanbook</a:t>
            </a:r>
            <a:r>
              <a:rPr lang="ru-RU" u="sng" dirty="0">
                <a:hlinkClick r:id="rId3"/>
              </a:rPr>
              <a:t>.</a:t>
            </a:r>
            <a:r>
              <a:rPr lang="en-US" u="sng" dirty="0">
                <a:hlinkClick r:id="rId3"/>
              </a:rPr>
              <a:t>com</a:t>
            </a:r>
            <a:r>
              <a:rPr lang="ru-RU" u="sng" dirty="0">
                <a:hlinkClick r:id="rId3"/>
              </a:rPr>
              <a:t>/</a:t>
            </a:r>
            <a:r>
              <a:rPr lang="en-US" u="sng" dirty="0">
                <a:hlinkClick r:id="rId3"/>
              </a:rPr>
              <a:t>book</a:t>
            </a:r>
            <a:r>
              <a:rPr lang="ru-RU" u="sng" dirty="0" smtClean="0">
                <a:hlinkClick r:id="rId3"/>
              </a:rPr>
              <a:t>/108586</a:t>
            </a:r>
            <a:r>
              <a:rPr lang="ru-RU" u="sng" dirty="0" smtClean="0"/>
              <a:t> </a:t>
            </a:r>
            <a:r>
              <a:rPr lang="ru-RU" dirty="0" smtClean="0"/>
              <a:t>(дата </a:t>
            </a:r>
            <a:r>
              <a:rPr lang="ru-RU" dirty="0"/>
              <a:t>обращения: 23.10.2020).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1934" y="4638615"/>
            <a:ext cx="5072066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затем кликните </a:t>
            </a:r>
            <a:r>
              <a:rPr lang="ru-RU" sz="2800" b="1" dirty="0" smtClean="0">
                <a:solidFill>
                  <a:schemeClr val="bg1"/>
                </a:solidFill>
              </a:rPr>
              <a:t>на «Войти</a:t>
            </a:r>
            <a:r>
              <a:rPr lang="ru-RU" sz="2800" b="1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правом верхнем углу сайта, введите логин и </a:t>
            </a:r>
            <a:r>
              <a:rPr lang="ru-RU" sz="2800" b="1" dirty="0" smtClean="0">
                <a:solidFill>
                  <a:schemeClr val="bg1"/>
                </a:solidFill>
              </a:rPr>
              <a:t>пароль или кликните «Регистрация»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9517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t="14236" r="36946" b="4901"/>
          <a:stretch>
            <a:fillRect/>
          </a:stretch>
        </p:blipFill>
        <p:spPr bwMode="auto">
          <a:xfrm>
            <a:off x="0" y="0"/>
            <a:ext cx="9145624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Овал 4"/>
          <p:cNvSpPr/>
          <p:nvPr/>
        </p:nvSpPr>
        <p:spPr>
          <a:xfrm>
            <a:off x="3214678" y="4000504"/>
            <a:ext cx="4680520" cy="273915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923928" y="620688"/>
            <a:ext cx="4968552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  <a:hlinkClick r:id="rId3"/>
              </a:rPr>
              <a:t>https://lib-lms.kuzstu.ru/course/view.php?id=3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43438" y="5929330"/>
            <a:ext cx="1285884" cy="3571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bia.lib\Рабочий стол\343484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80" r="15552"/>
          <a:stretch/>
        </p:blipFill>
        <p:spPr bwMode="auto">
          <a:xfrm>
            <a:off x="285720" y="2000240"/>
            <a:ext cx="2952328" cy="423167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66230" y="1731711"/>
            <a:ext cx="55349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2"/>
                </a:solidFill>
              </a:rPr>
              <a:t>Изложены основные физико-химические закономерности флотационного выделения из водных растворов веществ ионно-молекулярной и коллоидной степени дисперсности. Представлены научно обоснованные принципы и подходы к прогнозированию и к количественному описанию и управлению процессами </a:t>
            </a:r>
            <a:r>
              <a:rPr lang="ru-RU" sz="1600" dirty="0" err="1">
                <a:solidFill>
                  <a:schemeClr val="tx2"/>
                </a:solidFill>
              </a:rPr>
              <a:t>микрофлотации</a:t>
            </a:r>
            <a:r>
              <a:rPr lang="ru-RU" sz="1600" dirty="0">
                <a:solidFill>
                  <a:schemeClr val="tx2"/>
                </a:solidFill>
              </a:rPr>
              <a:t>. Дана оценка возможностей использования результатов теоретических и экспериментальных исследований для решения практических задач по извлечению малых количеств ценных и токсичных компонентов из водных растворов.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1429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Свиридов, В. В. Физико-химические основы процессов </a:t>
            </a:r>
            <a:r>
              <a:rPr lang="ru-RU" dirty="0" err="1"/>
              <a:t>микрофлотации</a:t>
            </a:r>
            <a:r>
              <a:rPr lang="ru-RU" dirty="0"/>
              <a:t> : монография / В. В. Свиридов, А. В. Свиридов, А. Ф. Никифоров. – 2-е изд., </a:t>
            </a:r>
            <a:r>
              <a:rPr lang="ru-RU" dirty="0" err="1"/>
              <a:t>испр</a:t>
            </a:r>
            <a:r>
              <a:rPr lang="ru-RU" dirty="0"/>
              <a:t>. – Санкт-Петербург : Лань, 2018. – 416 с. – </a:t>
            </a:r>
            <a:r>
              <a:rPr lang="en-US" dirty="0"/>
              <a:t>ISBN</a:t>
            </a:r>
            <a:r>
              <a:rPr lang="ru-RU" dirty="0"/>
              <a:t> 978-5-8114-2890-8.</a:t>
            </a:r>
            <a:r>
              <a:rPr lang="en-US" dirty="0"/>
              <a:t> </a:t>
            </a:r>
            <a:r>
              <a:rPr lang="ru-RU" dirty="0"/>
              <a:t>– Текст</a:t>
            </a:r>
            <a:r>
              <a:rPr lang="en-US" dirty="0"/>
              <a:t> </a:t>
            </a:r>
            <a:r>
              <a:rPr lang="ru-RU" dirty="0"/>
              <a:t>: электронный</a:t>
            </a:r>
            <a:r>
              <a:rPr lang="en-US" dirty="0"/>
              <a:t> </a:t>
            </a:r>
            <a:r>
              <a:rPr lang="ru-RU" dirty="0"/>
              <a:t>// Лань : электронно-библиотечная система : [сайт]. – </a:t>
            </a:r>
            <a:r>
              <a:rPr lang="en-US" dirty="0"/>
              <a:t>URL</a:t>
            </a:r>
            <a:r>
              <a:rPr lang="ru-RU" dirty="0"/>
              <a:t>: </a:t>
            </a:r>
            <a:r>
              <a:rPr lang="en-US" u="sng" dirty="0">
                <a:hlinkClick r:id="rId3"/>
              </a:rPr>
              <a:t>https</a:t>
            </a:r>
            <a:r>
              <a:rPr lang="ru-RU" u="sng" dirty="0">
                <a:hlinkClick r:id="rId3"/>
              </a:rPr>
              <a:t>://</a:t>
            </a:r>
            <a:r>
              <a:rPr lang="en-US" u="sng" dirty="0">
                <a:hlinkClick r:id="rId3"/>
              </a:rPr>
              <a:t>e</a:t>
            </a:r>
            <a:r>
              <a:rPr lang="ru-RU" u="sng" dirty="0">
                <a:hlinkClick r:id="rId3"/>
              </a:rPr>
              <a:t>.</a:t>
            </a:r>
            <a:r>
              <a:rPr lang="en-US" u="sng" dirty="0" err="1">
                <a:hlinkClick r:id="rId3"/>
              </a:rPr>
              <a:t>lanbook</a:t>
            </a:r>
            <a:r>
              <a:rPr lang="ru-RU" u="sng" dirty="0">
                <a:hlinkClick r:id="rId3"/>
              </a:rPr>
              <a:t>.</a:t>
            </a:r>
            <a:r>
              <a:rPr lang="en-US" u="sng" dirty="0">
                <a:hlinkClick r:id="rId3"/>
              </a:rPr>
              <a:t>com</a:t>
            </a:r>
            <a:r>
              <a:rPr lang="ru-RU" u="sng" dirty="0">
                <a:hlinkClick r:id="rId3"/>
              </a:rPr>
              <a:t>/</a:t>
            </a:r>
            <a:r>
              <a:rPr lang="en-US" u="sng" dirty="0">
                <a:hlinkClick r:id="rId3"/>
              </a:rPr>
              <a:t>book</a:t>
            </a:r>
            <a:r>
              <a:rPr lang="ru-RU" u="sng" dirty="0" smtClean="0">
                <a:hlinkClick r:id="rId3"/>
              </a:rPr>
              <a:t>/107276</a:t>
            </a:r>
            <a:r>
              <a:rPr lang="ru-RU" u="sng" dirty="0" smtClean="0"/>
              <a:t> </a:t>
            </a:r>
            <a:r>
              <a:rPr lang="ru-RU" dirty="0" smtClean="0"/>
              <a:t>(дата </a:t>
            </a:r>
            <a:r>
              <a:rPr lang="ru-RU" dirty="0"/>
              <a:t>обращения: 23.10.2020).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71934" y="4643446"/>
            <a:ext cx="5072066" cy="181588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затем кликните «на Войти»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правом верхнем углу сайта, введите логин и </a:t>
            </a:r>
            <a:r>
              <a:rPr lang="ru-RU" sz="2800" b="1" dirty="0" smtClean="0">
                <a:solidFill>
                  <a:schemeClr val="bg1"/>
                </a:solidFill>
              </a:rPr>
              <a:t>пароль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329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013" t="12373" r="28177" b="7312"/>
          <a:stretch/>
        </p:blipFill>
        <p:spPr bwMode="auto">
          <a:xfrm>
            <a:off x="214282" y="1916425"/>
            <a:ext cx="3429038" cy="48249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4939" y="332656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err="1"/>
              <a:t>Мязин</a:t>
            </a:r>
            <a:r>
              <a:rPr lang="ru-RU" dirty="0"/>
              <a:t>, В. П. Обогащение и переработка сурьмяных руд Восточного Забайкалья : монография / В. П. </a:t>
            </a:r>
            <a:r>
              <a:rPr lang="ru-RU" dirty="0" err="1"/>
              <a:t>Мязин</a:t>
            </a:r>
            <a:r>
              <a:rPr lang="ru-RU" dirty="0"/>
              <a:t>, Л. В. Шумилова, О. А. Поляков. – Чита : Забайкальский государственный университет, 2015. – 219 с. – ISBN 978-5-9293-1545-9. – Текст : электронный // Научная электронная библиотека </a:t>
            </a:r>
            <a:r>
              <a:rPr lang="ru-RU" dirty="0" smtClean="0"/>
              <a:t>eLIBRARY.RU : </a:t>
            </a:r>
            <a:r>
              <a:rPr lang="en-US" dirty="0" smtClean="0"/>
              <a:t>[</a:t>
            </a:r>
            <a:r>
              <a:rPr lang="ru-RU" dirty="0" smtClean="0"/>
              <a:t>сайт</a:t>
            </a:r>
            <a:r>
              <a:rPr lang="en-US" dirty="0" smtClean="0"/>
              <a:t>]</a:t>
            </a:r>
            <a:r>
              <a:rPr lang="ru-RU" dirty="0" smtClean="0"/>
              <a:t>. </a:t>
            </a:r>
            <a:r>
              <a:rPr lang="ru-RU" dirty="0"/>
              <a:t>– </a:t>
            </a:r>
            <a:r>
              <a:rPr lang="en-US" dirty="0"/>
              <a:t>URL</a:t>
            </a:r>
            <a:r>
              <a:rPr lang="ru-RU" dirty="0"/>
              <a:t>:  </a:t>
            </a:r>
            <a:r>
              <a:rPr lang="ru-RU" u="sng" dirty="0">
                <a:hlinkClick r:id="rId3"/>
              </a:rPr>
              <a:t>https://www.elibrary.ru/item.asp?id=26741523</a:t>
            </a:r>
            <a:r>
              <a:rPr lang="ru-RU" dirty="0"/>
              <a:t> (дата обращения: 23.10.2020).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23927" y="2071678"/>
            <a:ext cx="495996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tx2"/>
                </a:solidFill>
              </a:rPr>
              <a:t>Анализируются </a:t>
            </a:r>
            <a:r>
              <a:rPr lang="ru-RU" sz="1600" dirty="0">
                <a:solidFill>
                  <a:schemeClr val="tx2"/>
                </a:solidFill>
              </a:rPr>
              <a:t>особенности вещественного состава сурьмяных руд и состояние ресурсов сурьмы по объектам Забайкальского края. Выполнены теоретические исследования процессов </a:t>
            </a:r>
            <a:r>
              <a:rPr lang="ru-RU" sz="1600" dirty="0" err="1">
                <a:solidFill>
                  <a:schemeClr val="tx2"/>
                </a:solidFill>
              </a:rPr>
              <a:t>рудоподготовки</a:t>
            </a:r>
            <a:r>
              <a:rPr lang="ru-RU" sz="1600" dirty="0">
                <a:solidFill>
                  <a:schemeClr val="tx2"/>
                </a:solidFill>
              </a:rPr>
              <a:t> комплексных сурьмяных руд к обогащению. Изучена контрастность руд по содержанию полезных компонентов в широком диапазоне крупности кускового материала. Проведены комплексные исследования минералого-технологических особенностей вещественного состава сурьмяных руд, экспериментальные исследования и полупромышленные испытания.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86182" y="5470770"/>
            <a:ext cx="5357818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слева введите имя и пароль под «Вход» или зарегистрируйтесь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00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332656"/>
            <a:ext cx="85689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Цыпин, Е. Ф. Обогащение в стадиях </a:t>
            </a:r>
            <a:r>
              <a:rPr lang="ru-RU" dirty="0" err="1"/>
              <a:t>рудоподготовки</a:t>
            </a:r>
            <a:r>
              <a:rPr lang="ru-RU" dirty="0"/>
              <a:t> : монография / Е. Ф. Цыпин. – Екатеринбург : Уральский государственный горный университет, 2015. – 303 с. – ISBN 978-5-8019-0330-9. – Текст : электронный // Научная электронная библиотека </a:t>
            </a:r>
            <a:r>
              <a:rPr lang="ru-RU" dirty="0" smtClean="0"/>
              <a:t>eLIBRARY.RU : </a:t>
            </a:r>
            <a:r>
              <a:rPr lang="en-US" dirty="0" smtClean="0"/>
              <a:t>[</a:t>
            </a:r>
            <a:r>
              <a:rPr lang="ru-RU" dirty="0" smtClean="0"/>
              <a:t>сайт</a:t>
            </a:r>
            <a:r>
              <a:rPr lang="en-US" dirty="0" smtClean="0"/>
              <a:t>]</a:t>
            </a:r>
            <a:r>
              <a:rPr lang="ru-RU" dirty="0" smtClean="0"/>
              <a:t>. </a:t>
            </a:r>
            <a:r>
              <a:rPr lang="ru-RU" dirty="0"/>
              <a:t>– </a:t>
            </a:r>
            <a:r>
              <a:rPr lang="en-US" dirty="0"/>
              <a:t>URL</a:t>
            </a:r>
            <a:r>
              <a:rPr lang="ru-RU" dirty="0"/>
              <a:t>:  </a:t>
            </a:r>
            <a:r>
              <a:rPr lang="ru-RU" u="sng" dirty="0">
                <a:hlinkClick r:id="rId2"/>
              </a:rPr>
              <a:t>https://www.elibrary.ru/item.asp?id=26155427</a:t>
            </a:r>
            <a:r>
              <a:rPr lang="ru-RU" dirty="0"/>
              <a:t> (дата обращения: 23.10.2020).</a:t>
            </a:r>
          </a:p>
        </p:txBody>
      </p:sp>
      <p:pic>
        <p:nvPicPr>
          <p:cNvPr id="5122" name="Picture 2" descr="C:\Documents and Settings\bia.lib\Рабочий стол\a61b4c9279b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109" y="2276872"/>
            <a:ext cx="2827182" cy="3880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1714488"/>
            <a:ext cx="58143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Рассмотрены </a:t>
            </a:r>
            <a:r>
              <a:rPr lang="ru-RU" dirty="0">
                <a:solidFill>
                  <a:schemeClr val="tx2"/>
                </a:solidFill>
              </a:rPr>
              <a:t>вопросы обогащения полезных ископаемых в стадиях </a:t>
            </a:r>
            <a:r>
              <a:rPr lang="ru-RU" dirty="0" err="1">
                <a:solidFill>
                  <a:schemeClr val="tx2"/>
                </a:solidFill>
              </a:rPr>
              <a:t>рудоподготовки</a:t>
            </a:r>
            <a:r>
              <a:rPr lang="ru-RU" dirty="0">
                <a:solidFill>
                  <a:schemeClr val="tx2"/>
                </a:solidFill>
              </a:rPr>
              <a:t>, применяемые в </a:t>
            </a:r>
            <a:r>
              <a:rPr lang="ru-RU" dirty="0" err="1">
                <a:solidFill>
                  <a:schemeClr val="tx2"/>
                </a:solidFill>
              </a:rPr>
              <a:t>рудоподготовке</a:t>
            </a:r>
            <a:r>
              <a:rPr lang="ru-RU" dirty="0">
                <a:solidFill>
                  <a:schemeClr val="tx2"/>
                </a:solidFill>
              </a:rPr>
              <a:t> методы и процессы обогащения, их теоретические и физические основы. Приведено описание обогатительного оборудования и примеры технологий с использованием обогатительных процессов в стадиях </a:t>
            </a:r>
            <a:r>
              <a:rPr lang="ru-RU" dirty="0" err="1">
                <a:solidFill>
                  <a:schemeClr val="tx2"/>
                </a:solidFill>
              </a:rPr>
              <a:t>рудоподготовки</a:t>
            </a:r>
            <a:r>
              <a:rPr lang="ru-RU" dirty="0">
                <a:solidFill>
                  <a:schemeClr val="tx2"/>
                </a:solidFill>
              </a:rPr>
              <a:t>. Большое внимание в книге уделено описанию и применению информационных методов обогащения, которые до настоящего времени в отечественной и зарубежной литературе освещены недостаточно. Изложены подходы к оценке </a:t>
            </a:r>
            <a:r>
              <a:rPr lang="ru-RU" dirty="0" err="1">
                <a:solidFill>
                  <a:schemeClr val="tx2"/>
                </a:solidFill>
              </a:rPr>
              <a:t>обогатимости</a:t>
            </a:r>
            <a:r>
              <a:rPr lang="ru-RU" dirty="0">
                <a:solidFill>
                  <a:schemeClr val="tx2"/>
                </a:solidFill>
              </a:rPr>
              <a:t> руд и последствия применения обогащения в стадиях </a:t>
            </a:r>
            <a:r>
              <a:rPr lang="ru-RU" dirty="0" err="1">
                <a:solidFill>
                  <a:schemeClr val="tx2"/>
                </a:solidFill>
              </a:rPr>
              <a:t>рудоподготовки</a:t>
            </a:r>
            <a:r>
              <a:rPr lang="ru-RU" dirty="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86182" y="5470770"/>
            <a:ext cx="5357818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слева введите имя и пароль под «Вход» или зарегистрируйтесь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796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3654" t="12308" r="31731" b="7692"/>
          <a:stretch>
            <a:fillRect/>
          </a:stretch>
        </p:blipFill>
        <p:spPr bwMode="auto">
          <a:xfrm>
            <a:off x="251520" y="1268760"/>
            <a:ext cx="3412538" cy="49292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122" name="Picture 2" descr="C:\Documents and Settings\bia.lib\Рабочий стол\1434161710_eb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32656"/>
            <a:ext cx="3810000" cy="50768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00808"/>
            <a:ext cx="7772400" cy="2376263"/>
          </a:xfrm>
        </p:spPr>
        <p:txBody>
          <a:bodyPr>
            <a:normAutofit/>
          </a:bodyPr>
          <a:lstStyle/>
          <a:p>
            <a:r>
              <a:rPr lang="ru-RU" b="1" dirty="0" smtClean="0"/>
              <a:t>Сборники  материалов </a:t>
            </a:r>
            <a:br>
              <a:rPr lang="ru-RU" b="1" dirty="0" smtClean="0"/>
            </a:br>
            <a:r>
              <a:rPr lang="ru-RU" b="1" dirty="0" smtClean="0"/>
              <a:t>конференций,  конгрессов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45431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bia.lib\Рабочий стол\cropped-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620000" cy="46101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5949280"/>
            <a:ext cx="6534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Институт проблем комплексного освоения недр РАН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Documents and Settings\bia.lib\Рабочий стол\112123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5546" y="1052736"/>
            <a:ext cx="3526734" cy="48047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 cstate="print"/>
          <a:srcRect l="41107" t="13549" r="25295" b="4716"/>
          <a:stretch>
            <a:fillRect/>
          </a:stretch>
        </p:blipFill>
        <p:spPr bwMode="auto">
          <a:xfrm>
            <a:off x="0" y="0"/>
            <a:ext cx="3563888" cy="4876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C:\Documents and Settings\bia.lib\Рабочий стол\news_2015_congres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340768"/>
            <a:ext cx="3356352" cy="864096"/>
          </a:xfrm>
          <a:prstGeom prst="rect">
            <a:avLst/>
          </a:prstGeom>
          <a:noFill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5" cstate="print"/>
          <a:srcRect l="42386" t="15864" r="26382" b="4818"/>
          <a:stretch>
            <a:fillRect/>
          </a:stretch>
        </p:blipFill>
        <p:spPr bwMode="auto">
          <a:xfrm>
            <a:off x="6372200" y="2898286"/>
            <a:ext cx="2771800" cy="39597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31" name="Picture 7"/>
          <p:cNvPicPr>
            <a:picLocks noChangeAspect="1" noChangeArrowheads="1"/>
          </p:cNvPicPr>
          <p:nvPr/>
        </p:nvPicPr>
        <p:blipFill>
          <a:blip r:embed="rId6" cstate="print"/>
          <a:srcRect l="42210" t="14019" r="25823" b="22253"/>
          <a:stretch>
            <a:fillRect/>
          </a:stretch>
        </p:blipFill>
        <p:spPr bwMode="auto">
          <a:xfrm rot="21355928">
            <a:off x="4752159" y="3812684"/>
            <a:ext cx="2808034" cy="31488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629" name="Picture 5" descr="C:\Documents and Settings\bia.lib\Рабочий стол\mcongress-16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2280" y="2564904"/>
            <a:ext cx="1524000" cy="1524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004048" y="6167045"/>
            <a:ext cx="4067944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8"/>
              </a:rPr>
              <a:t>https://spirit-irk.ru/dokumenty-dlya-zagruzki/12-nashi-stati.html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0" y="4874677"/>
            <a:ext cx="3563888" cy="92333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  <a:hlinkClick r:id="rId9"/>
              </a:rPr>
              <a:t>http://basemine.ru/03/xii-kongress-obogatitelej-stran-sng-sbornik-materialov/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97259" y="836712"/>
            <a:ext cx="411510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u="sng" dirty="0" smtClean="0">
                <a:hlinkClick r:id="rId10"/>
              </a:rPr>
              <a:t>https://zh.b-ok.cc/book/3283482/9d1363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l="23083" t="5660" r="23851" b="2450"/>
          <a:stretch>
            <a:fillRect/>
          </a:stretch>
        </p:blipFill>
        <p:spPr bwMode="auto">
          <a:xfrm>
            <a:off x="1331640" y="0"/>
            <a:ext cx="6993146" cy="681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475656" y="1340768"/>
            <a:ext cx="6696744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r>
              <a:rPr lang="ru-RU" sz="2800" u="sng" dirty="0" smtClean="0">
                <a:solidFill>
                  <a:srgbClr val="FF0000"/>
                </a:solidFill>
                <a:hlinkClick r:id="rId3"/>
              </a:rPr>
              <a:t>http://plaksin.ipkonran.ru/programma.php</a:t>
            </a:r>
            <a:endParaRPr lang="ru-RU" sz="2800"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K:\Научно-техническая библиотека\Внутренние\center\СИЦ\обзор\обзор Паниной\Плаксинские чтения\20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88640"/>
            <a:ext cx="3096344" cy="44247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6" name="Picture 4" descr="K:\Научно-техническая библиотека\Внутренние\center\СИЦ\обзор\обзор Паниной\Плаксинские чтения\20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0535" y="0"/>
            <a:ext cx="3063465" cy="3816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4" name="Picture 2" descr="K:\Научно-техническая библиотека\Внутренние\center\СИЦ\обзор\обзор Паниной\Плаксинские чтения\20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3131840" cy="4479849"/>
          </a:xfrm>
          <a:prstGeom prst="rect">
            <a:avLst/>
          </a:prstGeom>
          <a:noFill/>
        </p:spPr>
      </p:pic>
      <p:pic>
        <p:nvPicPr>
          <p:cNvPr id="23557" name="Picture 5" descr="K:\Научно-техническая библиотека\Внутренние\center\СИЦ\обзор\обзор Паниной\Плаксинские чтения\2013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348880"/>
            <a:ext cx="2658806" cy="37776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8" name="Picture 6" descr="K:\Научно-техническая библиотека\Внутренние\center\СИЦ\обзор\обзор Паниной\Плаксинские чтения\201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3068960"/>
            <a:ext cx="2825853" cy="35283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3559" name="Picture 7" descr="K:\Научно-техническая библиотека\Внутренние\center\СИЦ\обзор\обзор Паниной\Плаксинские чтения\2011.png"/>
          <p:cNvPicPr>
            <a:picLocks noChangeAspect="1" noChangeArrowheads="1"/>
          </p:cNvPicPr>
          <p:nvPr/>
        </p:nvPicPr>
        <p:blipFill>
          <a:blip r:embed="rId7" cstate="print"/>
          <a:srcRect l="15020" t="21177" r="6586" b="24115"/>
          <a:stretch>
            <a:fillRect/>
          </a:stretch>
        </p:blipFill>
        <p:spPr bwMode="auto">
          <a:xfrm>
            <a:off x="0" y="4049688"/>
            <a:ext cx="2808312" cy="28083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Documents and Settings\bia.lib\Рабочий стол\14-problemy-osvoeniya-nedr-v-xxi-veke-glaza-300x2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3672408" cy="2754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139952" y="548680"/>
            <a:ext cx="47880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В сборнике опубликованы материалы 14 Международной научной школы молодых ученых и специалистов, посвященные последним достижениям в области теории и технологии комплексного освоения недр</a:t>
            </a:r>
          </a:p>
          <a:p>
            <a:pPr algn="just"/>
            <a:r>
              <a:rPr lang="ru-RU" dirty="0" smtClean="0"/>
              <a:t>Земли. Представлены результаты новых исследований по таким направлениям как геология, техника и технология освоения месторождений твердых полезных ископаемых, </a:t>
            </a:r>
            <a:r>
              <a:rPr lang="ru-RU" dirty="0" err="1" smtClean="0"/>
              <a:t>геомеханика</a:t>
            </a:r>
            <a:r>
              <a:rPr lang="ru-RU" dirty="0" smtClean="0"/>
              <a:t>, разрушение горных пород, обогащение полезных ископаемых. Рассмотрены вопросы, связанные с управлением горного производства, техникой безопасности и охраной окружающей среды, геоэкологией. Освещены экономические аспекты проблемы освоения недр.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3501008"/>
            <a:ext cx="3707553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u="sng" dirty="0" smtClean="0">
                <a:hlinkClick r:id="rId3"/>
              </a:rPr>
              <a:t>https://ипконран.рф/?page_id=6812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35696" y="5877272"/>
            <a:ext cx="5328592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err="1" smtClean="0">
                <a:hlinkClick r:id="rId2"/>
              </a:rPr>
              <a:t>imio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kz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smtClean="0">
                <a:hlinkClick r:id="rId2"/>
              </a:rPr>
              <a:t>annotations</a:t>
            </a:r>
            <a:r>
              <a:rPr lang="ru-RU" u="sng" dirty="0" smtClean="0">
                <a:hlinkClick r:id="rId2"/>
              </a:rPr>
              <a:t>-</a:t>
            </a:r>
            <a:r>
              <a:rPr lang="en-US" u="sng" dirty="0" smtClean="0">
                <a:hlinkClick r:id="rId2"/>
              </a:rPr>
              <a:t>of</a:t>
            </a:r>
            <a:r>
              <a:rPr lang="ru-RU" u="sng" dirty="0" smtClean="0">
                <a:hlinkClick r:id="rId2"/>
              </a:rPr>
              <a:t>-</a:t>
            </a:r>
            <a:r>
              <a:rPr lang="en-US" u="sng" dirty="0" smtClean="0">
                <a:hlinkClick r:id="rId2"/>
              </a:rPr>
              <a:t>the</a:t>
            </a:r>
            <a:r>
              <a:rPr lang="ru-RU" u="sng" dirty="0" smtClean="0">
                <a:hlinkClick r:id="rId2"/>
              </a:rPr>
              <a:t>-</a:t>
            </a:r>
            <a:r>
              <a:rPr lang="en-US" u="sng" dirty="0" smtClean="0">
                <a:hlinkClick r:id="rId2"/>
              </a:rPr>
              <a:t>conference</a:t>
            </a:r>
            <a:r>
              <a:rPr lang="ru-RU" u="sng" dirty="0" smtClean="0">
                <a:hlinkClick r:id="rId2"/>
              </a:rPr>
              <a:t>-</a:t>
            </a:r>
            <a:r>
              <a:rPr lang="en-US" u="sng" dirty="0" smtClean="0">
                <a:hlinkClick r:id="rId2"/>
              </a:rPr>
              <a:t>reports</a:t>
            </a:r>
            <a:r>
              <a:rPr lang="ru-RU" u="sng" dirty="0" smtClean="0">
                <a:hlinkClick r:id="rId2"/>
              </a:rPr>
              <a:t>/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3155" t="12236" r="33824" b="3816"/>
          <a:stretch>
            <a:fillRect/>
          </a:stretch>
        </p:blipFill>
        <p:spPr bwMode="auto">
          <a:xfrm>
            <a:off x="2195736" y="0"/>
            <a:ext cx="3923928" cy="561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121" t="9307" r="18319" b="3239"/>
          <a:stretch>
            <a:fillRect/>
          </a:stretch>
        </p:blipFill>
        <p:spPr bwMode="auto">
          <a:xfrm>
            <a:off x="0" y="476672"/>
            <a:ext cx="9144000" cy="5653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051720" y="5805264"/>
            <a:ext cx="720080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908720"/>
            <a:ext cx="4968552" cy="3600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8239" t="8420" r="16653" b="2544"/>
          <a:stretch>
            <a:fillRect/>
          </a:stretch>
        </p:blipFill>
        <p:spPr bwMode="auto">
          <a:xfrm>
            <a:off x="-3651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3929058" y="3429000"/>
            <a:ext cx="4929222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3"/>
              </a:rPr>
              <a:t>http://science.ursmu.ru/nauchnye-meropriyatiya1/uralskaya-gornopromyshlennaya-dekada/arhiv-ugpd.html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00298" y="2071678"/>
            <a:ext cx="785818" cy="45720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 l="36335" t="9945" r="24755" b="7831"/>
          <a:stretch>
            <a:fillRect/>
          </a:stretch>
        </p:blipFill>
        <p:spPr bwMode="auto">
          <a:xfrm>
            <a:off x="0" y="-1"/>
            <a:ext cx="5796136" cy="6889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0" y="5733256"/>
            <a:ext cx="4932040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437112"/>
            <a:ext cx="4932040" cy="5760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 l="33096" t="12721" r="34174" b="3967"/>
          <a:stretch>
            <a:fillRect/>
          </a:stretch>
        </p:blipFill>
        <p:spPr bwMode="auto">
          <a:xfrm>
            <a:off x="5472735" y="692696"/>
            <a:ext cx="3671265" cy="5256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522" t="25719" r="22969" b="32498"/>
          <a:stretch>
            <a:fillRect/>
          </a:stretch>
        </p:blipFill>
        <p:spPr bwMode="auto">
          <a:xfrm>
            <a:off x="0" y="0"/>
            <a:ext cx="9144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Documents and Settings\bia.lib\Рабочий стол\картинки\50194-5-exam-free-download-png-h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5816" y="1916832"/>
            <a:ext cx="5119687" cy="5119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Documents and Settings\bia.lib\Рабочий стол\oblozhka_sbornik_materialov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737" y="-24"/>
            <a:ext cx="3672191" cy="5301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4283968" y="44624"/>
            <a:ext cx="4644008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Двухтомное издание представляет собой сборник материалов международной НПК, прошедшей на базе научно-исследовательского и проектного института обогащения и механической обработки полезных ископаемых «</a:t>
            </a:r>
            <a:r>
              <a:rPr lang="ru-RU" dirty="0" err="1" smtClean="0"/>
              <a:t>Уралмеханобр</a:t>
            </a:r>
            <a:r>
              <a:rPr lang="ru-RU" dirty="0" smtClean="0"/>
              <a:t>» в Екатеринбурге и посвященной 85-летию ОАО «</a:t>
            </a:r>
            <a:r>
              <a:rPr lang="ru-RU" dirty="0" err="1" smtClean="0"/>
              <a:t>Уралмеханобр</a:t>
            </a:r>
            <a:r>
              <a:rPr lang="ru-RU" dirty="0" smtClean="0"/>
              <a:t>», который образовался как первый центр по обогащению полезных ископаемых на Урале.</a:t>
            </a:r>
          </a:p>
          <a:p>
            <a:pPr algn="just"/>
            <a:r>
              <a:rPr lang="ru-RU" dirty="0" smtClean="0"/>
              <a:t>Книга, включившая материалы докладов 200 ученых, проектировщиков и производственников в области горного дела, обогащения полезных ископаемых и металлургии из России, Казахстана, Украины, Канады, Китая и Алжира, посвящена широкому кругу вопросов, связанных с добычей полезных ископаемых, </a:t>
            </a:r>
            <a:r>
              <a:rPr lang="ru-RU" dirty="0" err="1" smtClean="0"/>
              <a:t>рудоподготовкой</a:t>
            </a:r>
            <a:r>
              <a:rPr lang="ru-RU" dirty="0" smtClean="0"/>
              <a:t>, обогащением руд металлов, комплексной переработкой техногенного сырья, новыми направлениями в металлургической переработке концентратов.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357826"/>
            <a:ext cx="4283968" cy="1477328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3"/>
              </a:rPr>
              <a:t>http://www.umbr.ru/ru/press-centr/nauchnye-stati-i-monografii/sbornik-materialov-mnpk-sovremennye-tendencii-v-oblasti-teorii-i-praktiki-dobychi-i-pererabotki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 l="30497" t="10405" r="43862" b="34581"/>
          <a:stretch>
            <a:fillRect/>
          </a:stretch>
        </p:blipFill>
        <p:spPr bwMode="auto">
          <a:xfrm>
            <a:off x="0" y="1"/>
            <a:ext cx="4750412" cy="57332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71406" y="5857892"/>
            <a:ext cx="4572000" cy="923330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ru-RU" u="sng" dirty="0" smtClean="0">
                <a:hlinkClick r:id="rId3"/>
              </a:rPr>
              <a:t>https://docplayer.ru/30028320-Kolchedannye-mestorozhdeniya-geologiya-poiski-dobycha-i-pererabotka-rud.html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1052736"/>
            <a:ext cx="41399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Сборник содержит материалы докладов Всероссийской научной конференции «Колчеданные месторождения – геология, поиски, добыча и переработка руд», посвящённой памяти выдающегося российского учёного члена-корреспондента РАН Святослава </a:t>
            </a:r>
            <a:r>
              <a:rPr lang="ru-RU" dirty="0" err="1" smtClean="0"/>
              <a:t>Несторовича</a:t>
            </a:r>
            <a:r>
              <a:rPr lang="ru-RU" dirty="0" smtClean="0"/>
              <a:t> Иванова. Конференция проводилась в рамках V Уральского горнопромышленного форума. В докладах рассматривается широкий круг проблем генезиса колчеданных месторождений, их поисков, переработки пород и руд и ряд связанных с этим экологических вопросов.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8010" t="7058" r="19113" b="7536"/>
          <a:stretch>
            <a:fillRect/>
          </a:stretch>
        </p:blipFill>
        <p:spPr bwMode="auto">
          <a:xfrm>
            <a:off x="0" y="0"/>
            <a:ext cx="8975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4221088"/>
            <a:ext cx="432048" cy="2636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35332"/>
            <a:ext cx="347672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u="sng" dirty="0" smtClean="0">
                <a:hlinkClick r:id="rId3"/>
              </a:rPr>
              <a:t>https://nfmsib.ru/arhiv-publikatsij/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87624" y="4221088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Кликнуть на сам год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 l="31381" t="7261" r="32368" b="4716"/>
          <a:stretch>
            <a:fillRect/>
          </a:stretch>
        </p:blipFill>
        <p:spPr bwMode="auto">
          <a:xfrm rot="21088624">
            <a:off x="3707904" y="4221088"/>
            <a:ext cx="179248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 l="31930" t="7335" r="32831" b="3915"/>
          <a:stretch>
            <a:fillRect/>
          </a:stretch>
        </p:blipFill>
        <p:spPr bwMode="auto">
          <a:xfrm>
            <a:off x="5292080" y="3645024"/>
            <a:ext cx="177902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/>
          <a:srcRect l="32549" t="8420" r="33109" b="3816"/>
          <a:stretch>
            <a:fillRect/>
          </a:stretch>
        </p:blipFill>
        <p:spPr bwMode="auto">
          <a:xfrm rot="480329">
            <a:off x="6982091" y="3429621"/>
            <a:ext cx="19035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l="33447" t="26341" r="40756" b="69236"/>
          <a:stretch>
            <a:fillRect/>
          </a:stretch>
        </p:blipFill>
        <p:spPr bwMode="auto">
          <a:xfrm>
            <a:off x="4427984" y="6021288"/>
            <a:ext cx="3732861" cy="3600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32041" t="11786" r="32811" b="4901"/>
          <a:stretch>
            <a:fillRect/>
          </a:stretch>
        </p:blipFill>
        <p:spPr bwMode="auto">
          <a:xfrm>
            <a:off x="0" y="260648"/>
            <a:ext cx="3672408" cy="48965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68313" y="4437112"/>
            <a:ext cx="227549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u="sng" dirty="0" smtClean="0">
                <a:hlinkClick r:id="rId3"/>
              </a:rPr>
              <a:t>https://clck.ru/RdEWF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l="32717" t="8072" r="33349" b="5745"/>
          <a:stretch>
            <a:fillRect/>
          </a:stretch>
        </p:blipFill>
        <p:spPr bwMode="auto">
          <a:xfrm>
            <a:off x="3347864" y="2016224"/>
            <a:ext cx="3358006" cy="479715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987824" y="6274378"/>
            <a:ext cx="409285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u="sng" dirty="0" smtClean="0">
                <a:hlinkClick r:id="rId5"/>
              </a:rPr>
              <a:t>https://elibrary.ru/item.asp?id=35062861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 l="32228" t="8317" r="33391" b="4366"/>
          <a:stretch>
            <a:fillRect/>
          </a:stretch>
        </p:blipFill>
        <p:spPr bwMode="auto">
          <a:xfrm>
            <a:off x="6189238" y="0"/>
            <a:ext cx="2954762" cy="4221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6660232" y="3358733"/>
            <a:ext cx="2257156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u="sng" dirty="0" smtClean="0">
                <a:hlinkClick r:id="rId7"/>
              </a:rPr>
              <a:t>https://elibrary.ru/item.asp?id=21849285</a:t>
            </a:r>
            <a:endParaRPr lang="ru-RU" dirty="0"/>
          </a:p>
        </p:txBody>
      </p:sp>
      <p:pic>
        <p:nvPicPr>
          <p:cNvPr id="2" name="Picture 2" descr="C:\Documents and Settings\bia.lib\Рабочий стол\media64025.jpg"/>
          <p:cNvPicPr>
            <a:picLocks noChangeAspect="1" noChangeArrowheads="1"/>
          </p:cNvPicPr>
          <p:nvPr/>
        </p:nvPicPr>
        <p:blipFill>
          <a:blip r:embed="rId8" cstate="print"/>
          <a:srcRect l="22050" t="13451" r="22050" b="12630"/>
          <a:stretch>
            <a:fillRect/>
          </a:stretch>
        </p:blipFill>
        <p:spPr bwMode="auto">
          <a:xfrm>
            <a:off x="3131840" y="-27384"/>
            <a:ext cx="3096344" cy="253737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000496" y="4714884"/>
            <a:ext cx="5357818" cy="138499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слева введите имя и пароль под «Вход» или зарегистрируйтесь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Стрелка вверх 10"/>
          <p:cNvSpPr/>
          <p:nvPr/>
        </p:nvSpPr>
        <p:spPr>
          <a:xfrm>
            <a:off x="6929454" y="4214818"/>
            <a:ext cx="357190" cy="50006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4214810" y="6072206"/>
            <a:ext cx="214314" cy="2143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2903" t="6971" r="18023" b="2481"/>
          <a:stretch>
            <a:fillRect/>
          </a:stretch>
        </p:blipFill>
        <p:spPr bwMode="auto">
          <a:xfrm>
            <a:off x="0" y="-1"/>
            <a:ext cx="9144000" cy="674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51520" y="1907540"/>
            <a:ext cx="3600400" cy="3693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https://ignm.ru/nauka/konferencii/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l="32965" t="11395" r="34071" b="12094"/>
          <a:stretch>
            <a:fillRect/>
          </a:stretch>
        </p:blipFill>
        <p:spPr bwMode="auto">
          <a:xfrm>
            <a:off x="35496" y="2924944"/>
            <a:ext cx="2592288" cy="33843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 l="22537" t="8190" r="15163" b="2915"/>
          <a:stretch>
            <a:fillRect/>
          </a:stretch>
        </p:blipFill>
        <p:spPr bwMode="auto">
          <a:xfrm>
            <a:off x="216024" y="0"/>
            <a:ext cx="8532440" cy="6848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395536" y="1772816"/>
            <a:ext cx="3168352" cy="36933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https://trud.igduran.ru/editions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1772816"/>
            <a:ext cx="4176464" cy="25853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Я</a:t>
            </a:r>
            <a:r>
              <a:rPr lang="en-US" dirty="0" err="1" smtClean="0"/>
              <a:t>вляется</a:t>
            </a:r>
            <a:r>
              <a:rPr lang="en-US" dirty="0" smtClean="0"/>
              <a:t> </a:t>
            </a:r>
            <a:r>
              <a:rPr lang="en-US" dirty="0" err="1" smtClean="0"/>
              <a:t>органичным</a:t>
            </a:r>
            <a:r>
              <a:rPr lang="en-US" dirty="0" smtClean="0"/>
              <a:t> </a:t>
            </a:r>
            <a:r>
              <a:rPr lang="en-US" dirty="0" err="1" smtClean="0"/>
              <a:t>продолжением</a:t>
            </a:r>
            <a:r>
              <a:rPr lang="en-US" dirty="0" smtClean="0"/>
              <a:t> </a:t>
            </a:r>
            <a:r>
              <a:rPr lang="en-US" dirty="0" err="1" smtClean="0"/>
              <a:t>сборников</a:t>
            </a:r>
            <a:r>
              <a:rPr lang="en-US" dirty="0" smtClean="0"/>
              <a:t> </a:t>
            </a:r>
            <a:r>
              <a:rPr lang="en-US" dirty="0" err="1" smtClean="0"/>
              <a:t>трудов</a:t>
            </a:r>
            <a:r>
              <a:rPr lang="en-US" dirty="0" smtClean="0"/>
              <a:t> </a:t>
            </a:r>
            <a:r>
              <a:rPr lang="en-US" dirty="0" err="1" smtClean="0"/>
              <a:t>ежегодной</a:t>
            </a:r>
            <a:r>
              <a:rPr lang="en-US" dirty="0" smtClean="0"/>
              <a:t> </a:t>
            </a:r>
            <a:r>
              <a:rPr lang="en-US" dirty="0" err="1" smtClean="0"/>
              <a:t>Всероссийской</a:t>
            </a:r>
            <a:r>
              <a:rPr lang="en-US" dirty="0" smtClean="0"/>
              <a:t> </a:t>
            </a:r>
            <a:r>
              <a:rPr lang="en-US" dirty="0" err="1" smtClean="0"/>
              <a:t>молодежной</a:t>
            </a:r>
            <a:r>
              <a:rPr lang="en-US" dirty="0" smtClean="0"/>
              <a:t> </a:t>
            </a:r>
            <a:r>
              <a:rPr lang="en-US" dirty="0" err="1" smtClean="0"/>
              <a:t>научно-практической</a:t>
            </a:r>
            <a:r>
              <a:rPr lang="en-US" dirty="0" smtClean="0"/>
              <a:t> </a:t>
            </a:r>
            <a:r>
              <a:rPr lang="en-US" dirty="0" err="1" smtClean="0"/>
              <a:t>конференции</a:t>
            </a:r>
            <a:r>
              <a:rPr lang="en-US" dirty="0" smtClean="0"/>
              <a:t> «</a:t>
            </a:r>
            <a:r>
              <a:rPr lang="en-US" dirty="0" err="1" smtClean="0"/>
              <a:t>Проблемы</a:t>
            </a:r>
            <a:r>
              <a:rPr lang="en-US" dirty="0" smtClean="0"/>
              <a:t> </a:t>
            </a:r>
            <a:r>
              <a:rPr lang="en-US" dirty="0" err="1" smtClean="0"/>
              <a:t>недропользования</a:t>
            </a:r>
            <a:r>
              <a:rPr lang="en-US" dirty="0" smtClean="0"/>
              <a:t>», </a:t>
            </a:r>
            <a:r>
              <a:rPr lang="en-US" dirty="0" err="1" smtClean="0"/>
              <a:t>проводимой</a:t>
            </a:r>
            <a:r>
              <a:rPr lang="en-US" dirty="0" smtClean="0"/>
              <a:t> </a:t>
            </a:r>
            <a:r>
              <a:rPr lang="en-US" dirty="0" err="1" smtClean="0"/>
              <a:t>Институтом</a:t>
            </a:r>
            <a:r>
              <a:rPr lang="en-US" dirty="0" smtClean="0"/>
              <a:t> </a:t>
            </a:r>
            <a:r>
              <a:rPr lang="en-US" dirty="0" err="1" smtClean="0"/>
              <a:t>горного</a:t>
            </a:r>
            <a:r>
              <a:rPr lang="en-US" dirty="0" smtClean="0"/>
              <a:t> </a:t>
            </a:r>
            <a:r>
              <a:rPr lang="en-US" dirty="0" err="1" smtClean="0"/>
              <a:t>дела</a:t>
            </a:r>
            <a:r>
              <a:rPr lang="en-US" dirty="0" smtClean="0"/>
              <a:t> </a:t>
            </a:r>
            <a:r>
              <a:rPr lang="en-US" dirty="0" err="1" smtClean="0"/>
              <a:t>УрО</a:t>
            </a:r>
            <a:r>
              <a:rPr lang="en-US" dirty="0" smtClean="0"/>
              <a:t> РАН </a:t>
            </a:r>
            <a:r>
              <a:rPr lang="en-US" dirty="0" err="1" smtClean="0"/>
              <a:t>при</a:t>
            </a:r>
            <a:r>
              <a:rPr lang="en-US" dirty="0" smtClean="0"/>
              <a:t> </a:t>
            </a:r>
            <a:r>
              <a:rPr lang="en-US" dirty="0" err="1" smtClean="0"/>
              <a:t>поддержке</a:t>
            </a:r>
            <a:r>
              <a:rPr lang="en-US" dirty="0" smtClean="0"/>
              <a:t> </a:t>
            </a:r>
            <a:r>
              <a:rPr lang="en-US" dirty="0" err="1" smtClean="0"/>
              <a:t>Российского</a:t>
            </a:r>
            <a:r>
              <a:rPr lang="en-US" dirty="0" smtClean="0"/>
              <a:t> </a:t>
            </a:r>
            <a:r>
              <a:rPr lang="en-US" dirty="0" err="1" smtClean="0"/>
              <a:t>фонда</a:t>
            </a:r>
            <a:r>
              <a:rPr lang="en-US" dirty="0" smtClean="0"/>
              <a:t> </a:t>
            </a:r>
            <a:r>
              <a:rPr lang="en-US" dirty="0" err="1" smtClean="0"/>
              <a:t>фундаментальных</a:t>
            </a:r>
            <a:r>
              <a:rPr lang="en-US" dirty="0" smtClean="0"/>
              <a:t> </a:t>
            </a:r>
            <a:r>
              <a:rPr lang="en-US" dirty="0" err="1" smtClean="0"/>
              <a:t>исследований</a:t>
            </a:r>
            <a:r>
              <a:rPr lang="en-US" dirty="0" smtClean="0"/>
              <a:t> и </a:t>
            </a:r>
            <a:r>
              <a:rPr lang="en-US" dirty="0" err="1" smtClean="0"/>
              <a:t>Президиума</a:t>
            </a:r>
            <a:r>
              <a:rPr lang="en-US" dirty="0" smtClean="0"/>
              <a:t> </a:t>
            </a:r>
            <a:r>
              <a:rPr lang="en-US" dirty="0" err="1" smtClean="0"/>
              <a:t>Уральского</a:t>
            </a:r>
            <a:r>
              <a:rPr lang="en-US" dirty="0" smtClean="0"/>
              <a:t> </a:t>
            </a:r>
            <a:r>
              <a:rPr lang="en-US" dirty="0" err="1" smtClean="0"/>
              <a:t>отделения</a:t>
            </a:r>
            <a:r>
              <a:rPr lang="en-US" dirty="0" smtClean="0"/>
              <a:t> РАН.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685800" y="1700808"/>
            <a:ext cx="7772400" cy="2376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Статьи  из  журналов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 l="25894" t="9112" r="26345" b="57407"/>
          <a:stretch>
            <a:fillRect/>
          </a:stretch>
        </p:blipFill>
        <p:spPr bwMode="auto">
          <a:xfrm>
            <a:off x="-1" y="-2"/>
            <a:ext cx="6948265" cy="2739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835696" y="404664"/>
            <a:ext cx="2521844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ru-RU" b="1" u="sng" dirty="0" smtClean="0">
                <a:hlinkClick r:id="rId3"/>
              </a:rPr>
              <a:t>https://cyberleninka.ru/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 l="29857" t="8847" r="30955" b="2687"/>
          <a:stretch>
            <a:fillRect/>
          </a:stretch>
        </p:blipFill>
        <p:spPr bwMode="auto">
          <a:xfrm>
            <a:off x="0" y="1700808"/>
            <a:ext cx="4061289" cy="515719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 l="29511" t="16568" r="30881" b="55819"/>
          <a:stretch>
            <a:fillRect/>
          </a:stretch>
        </p:blipFill>
        <p:spPr bwMode="auto">
          <a:xfrm>
            <a:off x="4211960" y="1844824"/>
            <a:ext cx="4774130" cy="187220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427984" y="6444044"/>
            <a:ext cx="309634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Кликните на название статьи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" name="Стрелка влево 9"/>
          <p:cNvSpPr/>
          <p:nvPr/>
        </p:nvSpPr>
        <p:spPr>
          <a:xfrm>
            <a:off x="3923928" y="6453336"/>
            <a:ext cx="504056" cy="36004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524328" y="3212976"/>
            <a:ext cx="1368152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211960" y="4365104"/>
            <a:ext cx="446449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Можно отфильтровать по году или журналу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14" name="Прямая со стрелкой 13"/>
          <p:cNvCxnSpPr>
            <a:stCxn id="12" idx="1"/>
          </p:cNvCxnSpPr>
          <p:nvPr/>
        </p:nvCxnSpPr>
        <p:spPr>
          <a:xfrm flipH="1" flipV="1">
            <a:off x="755576" y="3068960"/>
            <a:ext cx="3456384" cy="14808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>
            <a:stCxn id="12" idx="1"/>
          </p:cNvCxnSpPr>
          <p:nvPr/>
        </p:nvCxnSpPr>
        <p:spPr>
          <a:xfrm flipH="1">
            <a:off x="971600" y="4549770"/>
            <a:ext cx="3240360" cy="1039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/>
          <a:srcRect l="20761" t="9223" r="21369" b="3631"/>
          <a:stretch>
            <a:fillRect/>
          </a:stretch>
        </p:blipFill>
        <p:spPr bwMode="auto">
          <a:xfrm>
            <a:off x="0" y="-1"/>
            <a:ext cx="8100392" cy="686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1547664" y="2195572"/>
            <a:ext cx="2915816" cy="369332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  <a:hlinkClick r:id="rId3"/>
              </a:rPr>
              <a:t>https://www.elibrary.ru/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3356992"/>
            <a:ext cx="1152128" cy="17281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589240"/>
            <a:ext cx="79208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403648" y="2852936"/>
            <a:ext cx="4572000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Слева введите имя и пароль под «Вход» или зарегистрируйтесь, затем нажмите «Расширенный поиск»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2852936"/>
            <a:ext cx="93610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 cstate="print"/>
          <a:srcRect l="22399" t="8797" r="35503" b="20780"/>
          <a:stretch>
            <a:fillRect/>
          </a:stretch>
        </p:blipFill>
        <p:spPr bwMode="auto">
          <a:xfrm>
            <a:off x="919660" y="0"/>
            <a:ext cx="7288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5386" t="10745" r="40751" b="21352"/>
          <a:stretch>
            <a:fillRect/>
          </a:stretch>
        </p:blipFill>
        <p:spPr bwMode="auto">
          <a:xfrm>
            <a:off x="-36512" y="0"/>
            <a:ext cx="5146748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5616" t="14619" r="41316" b="73189"/>
          <a:stretch>
            <a:fillRect/>
          </a:stretch>
        </p:blipFill>
        <p:spPr bwMode="auto">
          <a:xfrm>
            <a:off x="0" y="5805264"/>
            <a:ext cx="5076056" cy="1052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Documents and Settings\bia.lib\Рабочий стол\картинки\previ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7" y="1364675"/>
            <a:ext cx="4067944" cy="271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 l="22682" t="8754" r="24504" b="2645"/>
          <a:stretch>
            <a:fillRect/>
          </a:stretch>
        </p:blipFill>
        <p:spPr bwMode="auto">
          <a:xfrm>
            <a:off x="-1" y="0"/>
            <a:ext cx="726743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 l="20981" t="8703" r="21671" b="21671"/>
          <a:stretch>
            <a:fillRect/>
          </a:stretch>
        </p:blipFill>
        <p:spPr bwMode="auto">
          <a:xfrm>
            <a:off x="2000286" y="1988840"/>
            <a:ext cx="7143714" cy="4878634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79512" y="3068960"/>
            <a:ext cx="1008112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7740352" y="3068960"/>
            <a:ext cx="1224136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148064" y="1340768"/>
            <a:ext cx="3096344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Кликните на название статьи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Печатные  журналы </a:t>
            </a:r>
            <a:br>
              <a:rPr lang="ru-RU" dirty="0" smtClean="0"/>
            </a:br>
            <a:r>
              <a:rPr lang="ru-RU" dirty="0" smtClean="0"/>
              <a:t>в  библиотеке  КузГТУ</a:t>
            </a:r>
            <a:endParaRPr lang="ru-RU" dirty="0"/>
          </a:p>
        </p:txBody>
      </p:sp>
      <p:grpSp>
        <p:nvGrpSpPr>
          <p:cNvPr id="12" name="Группа 11"/>
          <p:cNvGrpSpPr/>
          <p:nvPr/>
        </p:nvGrpSpPr>
        <p:grpSpPr>
          <a:xfrm>
            <a:off x="251520" y="2276872"/>
            <a:ext cx="7427921" cy="4291024"/>
            <a:chOff x="0" y="1428736"/>
            <a:chExt cx="7427921" cy="4291024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62109" t="22202" r="30441" b="61681"/>
            <a:stretch>
              <a:fillRect/>
            </a:stretch>
          </p:blipFill>
          <p:spPr bwMode="auto">
            <a:xfrm>
              <a:off x="0" y="1428736"/>
              <a:ext cx="1871663" cy="2532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 l="49052" t="17587" r="32928" b="39519"/>
            <a:stretch>
              <a:fillRect/>
            </a:stretch>
          </p:blipFill>
          <p:spPr bwMode="auto">
            <a:xfrm>
              <a:off x="5143504" y="1643050"/>
              <a:ext cx="1657350" cy="2466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1651" t="39082" r="49931" b="19214"/>
            <a:stretch>
              <a:fillRect/>
            </a:stretch>
          </p:blipFill>
          <p:spPr bwMode="auto">
            <a:xfrm>
              <a:off x="2357422" y="1571612"/>
              <a:ext cx="1785950" cy="2526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42155" t="29289" r="43779" b="39270"/>
            <a:stretch>
              <a:fillRect/>
            </a:stretch>
          </p:blipFill>
          <p:spPr bwMode="auto">
            <a:xfrm>
              <a:off x="3500430" y="2071678"/>
              <a:ext cx="1728787" cy="2419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 l="18350" t="27190" r="72768" b="53439"/>
            <a:stretch>
              <a:fillRect/>
            </a:stretch>
          </p:blipFill>
          <p:spPr bwMode="auto">
            <a:xfrm>
              <a:off x="5715008" y="3286124"/>
              <a:ext cx="1712913" cy="23034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61838" t="21675" r="30287" b="61572"/>
            <a:stretch>
              <a:fillRect/>
            </a:stretch>
          </p:blipFill>
          <p:spPr bwMode="auto">
            <a:xfrm>
              <a:off x="1428728" y="3143248"/>
              <a:ext cx="1944688" cy="2576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Прямоугольник 10"/>
          <p:cNvSpPr/>
          <p:nvPr/>
        </p:nvSpPr>
        <p:spPr>
          <a:xfrm>
            <a:off x="107504" y="332656"/>
            <a:ext cx="6768752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2400" u="sng" dirty="0" smtClean="0">
                <a:hlinkClick r:id="rId8"/>
              </a:rPr>
              <a:t>Ж</a:t>
            </a:r>
            <a:r>
              <a:rPr lang="en-US" sz="2400" u="sng" dirty="0" err="1" smtClean="0">
                <a:hlinkClick r:id="rId8"/>
              </a:rPr>
              <a:t>урналы</a:t>
            </a:r>
            <a:r>
              <a:rPr lang="en-US" sz="2400" u="sng" dirty="0" smtClean="0">
                <a:hlinkClick r:id="rId8"/>
              </a:rPr>
              <a:t> </a:t>
            </a:r>
            <a:r>
              <a:rPr lang="en-US" sz="2400" u="sng" dirty="0" err="1" smtClean="0">
                <a:hlinkClick r:id="rId8"/>
              </a:rPr>
              <a:t>российски</a:t>
            </a:r>
            <a:r>
              <a:rPr lang="ru-RU" sz="2400" u="sng" dirty="0" smtClean="0">
                <a:hlinkClick r:id="rId8"/>
              </a:rPr>
              <a:t>е в Интернет</a:t>
            </a:r>
            <a:r>
              <a:rPr lang="en-US" sz="2400" u="sng" dirty="0" smtClean="0">
                <a:hlinkClick r:id="rId8"/>
              </a:rPr>
              <a:t>е</a:t>
            </a:r>
            <a:endParaRPr lang="ru-RU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00174"/>
            <a:ext cx="8229600" cy="2786082"/>
          </a:xfrm>
        </p:spPr>
        <p:txBody>
          <a:bodyPr>
            <a:normAutofit/>
          </a:bodyPr>
          <a:lstStyle/>
          <a:p>
            <a:r>
              <a:rPr lang="ru-RU" b="1" dirty="0" smtClean="0"/>
              <a:t>Желаем  плодотворной  работы</a:t>
            </a:r>
            <a:br>
              <a:rPr lang="ru-RU" b="1" dirty="0" smtClean="0"/>
            </a:br>
            <a:r>
              <a:rPr lang="ru-RU" b="1" dirty="0" smtClean="0"/>
              <a:t>с  публикациями, представленными</a:t>
            </a:r>
            <a:br>
              <a:rPr lang="ru-RU" b="1" dirty="0" smtClean="0"/>
            </a:br>
            <a:r>
              <a:rPr lang="ru-RU" b="1" dirty="0" smtClean="0"/>
              <a:t>в  данном  обзоре!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31250" t="9817" r="46476" b="38522"/>
          <a:stretch>
            <a:fillRect/>
          </a:stretch>
        </p:blipFill>
        <p:spPr bwMode="auto">
          <a:xfrm>
            <a:off x="35496" y="0"/>
            <a:ext cx="5256584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31158" t="71705" r="46435" b="9018"/>
          <a:stretch>
            <a:fillRect/>
          </a:stretch>
        </p:blipFill>
        <p:spPr bwMode="auto">
          <a:xfrm>
            <a:off x="4716016" y="-1"/>
            <a:ext cx="4427985" cy="21429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5" name="Picture 3" descr="C:\Documents and Settings\bia.lib\Рабочий стол\картинки\fa25b0f92348247b688c865ad7b1d49c000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32856"/>
            <a:ext cx="4427985" cy="2778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7315" t="11385" r="20444" b="19091"/>
          <a:stretch>
            <a:fillRect/>
          </a:stretch>
        </p:blipFill>
        <p:spPr bwMode="auto">
          <a:xfrm>
            <a:off x="-1" y="-27384"/>
            <a:ext cx="9178137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 descr="C:\Documents and Settings\bia.lib\Рабочий стол\картинки\D693Lb_WsAErdVo.jpg lar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509120"/>
            <a:ext cx="3395259" cy="2145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1000100" y="116632"/>
            <a:ext cx="707236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err="1" smtClean="0"/>
              <a:t>Суслина</a:t>
            </a:r>
            <a:r>
              <a:rPr lang="ru-RU" dirty="0" smtClean="0"/>
              <a:t>, Л. А. Обогащение полезных ископаемых : учебное пособие / Л. А. </a:t>
            </a:r>
            <a:r>
              <a:rPr lang="ru-RU" dirty="0" err="1" smtClean="0"/>
              <a:t>Суслина</a:t>
            </a:r>
            <a:r>
              <a:rPr lang="ru-RU" dirty="0" smtClean="0"/>
              <a:t> ; Кузбасский государственный технический университет имени Т. Ф. Горбачева. – Кемерово : КузГТУ, 2020. – 194 с. – </a:t>
            </a:r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library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kuzstu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ru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err="1" smtClean="0">
                <a:hlinkClick r:id="rId2"/>
              </a:rPr>
              <a:t>meto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php</a:t>
            </a:r>
            <a:r>
              <a:rPr lang="ru-RU" u="sng" dirty="0" smtClean="0">
                <a:hlinkClick r:id="rId2"/>
              </a:rPr>
              <a:t>?</a:t>
            </a:r>
            <a:r>
              <a:rPr lang="en-US" u="sng" dirty="0" smtClean="0">
                <a:hlinkClick r:id="rId2"/>
              </a:rPr>
              <a:t>n</a:t>
            </a:r>
            <a:r>
              <a:rPr lang="ru-RU" u="sng" dirty="0" smtClean="0">
                <a:hlinkClick r:id="rId2"/>
              </a:rPr>
              <a:t>=91811&amp;</a:t>
            </a:r>
            <a:r>
              <a:rPr lang="en-US" u="sng" dirty="0" smtClean="0">
                <a:hlinkClick r:id="rId2"/>
              </a:rPr>
              <a:t>type</a:t>
            </a:r>
            <a:r>
              <a:rPr lang="ru-RU" u="sng" dirty="0" smtClean="0">
                <a:hlinkClick r:id="rId2"/>
              </a:rPr>
              <a:t>=</a:t>
            </a:r>
            <a:r>
              <a:rPr lang="en-US" u="sng" dirty="0" err="1" smtClean="0">
                <a:hlinkClick r:id="rId2"/>
              </a:rPr>
              <a:t>utchposob</a:t>
            </a:r>
            <a:r>
              <a:rPr lang="ru-RU" u="sng" dirty="0" smtClean="0">
                <a:hlinkClick r:id="rId2"/>
              </a:rPr>
              <a:t>:</a:t>
            </a:r>
            <a:r>
              <a:rPr lang="en-US" u="sng" dirty="0" smtClean="0">
                <a:hlinkClick r:id="rId2"/>
              </a:rPr>
              <a:t>common</a:t>
            </a:r>
            <a:r>
              <a:rPr lang="ru-RU" dirty="0" smtClean="0"/>
              <a:t>. – ISBN 978-5-00137-184-7. – Текст : электронный.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33654" t="12308" r="31731" b="7692"/>
          <a:stretch>
            <a:fillRect/>
          </a:stretch>
        </p:blipFill>
        <p:spPr bwMode="auto">
          <a:xfrm>
            <a:off x="214282" y="1785926"/>
            <a:ext cx="3412538" cy="492922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000496" y="228599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Представлен материал о методах обогащения и подготовки сырья к обогащению, обезвоживания продуктов обогащения и комплексного использования сырья, расчета и составления баланса металлов, проведения ситового и фракционного анализов сырья и продуктов обогащения.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934" y="5473029"/>
            <a:ext cx="5072066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окно введите логин и </a:t>
            </a:r>
            <a:r>
              <a:rPr lang="ru-RU" sz="2800" b="1" dirty="0" smtClean="0">
                <a:solidFill>
                  <a:schemeClr val="bg1"/>
                </a:solidFill>
              </a:rPr>
              <a:t>пароль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116632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dirty="0" smtClean="0"/>
              <a:t>Клейн, М. С. Технология обогащения полезных ископаемых : учебное пособие для студентов специальности 21.05.04 «Горное дело» / М. С. Клейн, Т. Е. Вахонина ; Кузбасский государственный технический университет имени Т. Ф. Горбачева, Кафедра обогащения полезных ископаемых. – Кемерово : КузГТУ, 2017. – 193 с. – </a:t>
            </a:r>
            <a:r>
              <a:rPr lang="en-US" dirty="0" smtClean="0"/>
              <a:t>URL</a:t>
            </a:r>
            <a:r>
              <a:rPr lang="ru-RU" dirty="0" smtClean="0"/>
              <a:t>: </a:t>
            </a:r>
            <a:r>
              <a:rPr lang="en-US" u="sng" dirty="0" smtClean="0">
                <a:hlinkClick r:id="rId2"/>
              </a:rPr>
              <a:t>http</a:t>
            </a:r>
            <a:r>
              <a:rPr lang="ru-RU" u="sng" dirty="0" smtClean="0">
                <a:hlinkClick r:id="rId2"/>
              </a:rPr>
              <a:t>://</a:t>
            </a:r>
            <a:r>
              <a:rPr lang="en-US" u="sng" dirty="0" smtClean="0">
                <a:hlinkClick r:id="rId2"/>
              </a:rPr>
              <a:t>library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kuzstu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ru</a:t>
            </a:r>
            <a:r>
              <a:rPr lang="ru-RU" u="sng" dirty="0" smtClean="0">
                <a:hlinkClick r:id="rId2"/>
              </a:rPr>
              <a:t>/</a:t>
            </a:r>
            <a:r>
              <a:rPr lang="en-US" u="sng" dirty="0" err="1" smtClean="0">
                <a:hlinkClick r:id="rId2"/>
              </a:rPr>
              <a:t>meto</a:t>
            </a:r>
            <a:r>
              <a:rPr lang="ru-RU" u="sng" dirty="0" smtClean="0">
                <a:hlinkClick r:id="rId2"/>
              </a:rPr>
              <a:t>.</a:t>
            </a:r>
            <a:r>
              <a:rPr lang="en-US" u="sng" dirty="0" err="1" smtClean="0">
                <a:hlinkClick r:id="rId2"/>
              </a:rPr>
              <a:t>php</a:t>
            </a:r>
            <a:r>
              <a:rPr lang="ru-RU" u="sng" dirty="0" smtClean="0">
                <a:hlinkClick r:id="rId2"/>
              </a:rPr>
              <a:t>?</a:t>
            </a:r>
            <a:r>
              <a:rPr lang="en-US" u="sng" dirty="0" smtClean="0">
                <a:hlinkClick r:id="rId2"/>
              </a:rPr>
              <a:t>n</a:t>
            </a:r>
            <a:r>
              <a:rPr lang="ru-RU" u="sng" dirty="0" smtClean="0">
                <a:hlinkClick r:id="rId2"/>
              </a:rPr>
              <a:t>=91519&amp;</a:t>
            </a:r>
            <a:r>
              <a:rPr lang="en-US" u="sng" dirty="0" smtClean="0">
                <a:hlinkClick r:id="rId2"/>
              </a:rPr>
              <a:t>type</a:t>
            </a:r>
            <a:r>
              <a:rPr lang="ru-RU" u="sng" dirty="0" smtClean="0">
                <a:hlinkClick r:id="rId2"/>
              </a:rPr>
              <a:t>=</a:t>
            </a:r>
            <a:r>
              <a:rPr lang="en-US" u="sng" dirty="0" err="1" smtClean="0">
                <a:hlinkClick r:id="rId2"/>
              </a:rPr>
              <a:t>utchposob</a:t>
            </a:r>
            <a:r>
              <a:rPr lang="ru-RU" u="sng" dirty="0" smtClean="0">
                <a:hlinkClick r:id="rId2"/>
              </a:rPr>
              <a:t>:</a:t>
            </a:r>
            <a:r>
              <a:rPr lang="en-US" u="sng" dirty="0" smtClean="0">
                <a:hlinkClick r:id="rId2"/>
              </a:rPr>
              <a:t>common</a:t>
            </a:r>
            <a:r>
              <a:rPr lang="ru-RU" dirty="0" smtClean="0"/>
              <a:t>. – </a:t>
            </a:r>
            <a:r>
              <a:rPr lang="en-US" dirty="0" smtClean="0"/>
              <a:t>ISBN </a:t>
            </a:r>
            <a:r>
              <a:rPr lang="ru-RU" dirty="0" smtClean="0"/>
              <a:t>9785906888518. – Текст : электронный.</a:t>
            </a:r>
            <a:endParaRPr lang="ru-RU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 l="33784" t="12162" r="31588" b="8108"/>
          <a:stretch>
            <a:fillRect/>
          </a:stretch>
        </p:blipFill>
        <p:spPr bwMode="auto">
          <a:xfrm>
            <a:off x="214282" y="1914863"/>
            <a:ext cx="3286148" cy="472884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3929058" y="30003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 smtClean="0">
                <a:solidFill>
                  <a:schemeClr val="tx2"/>
                </a:solidFill>
              </a:rPr>
              <a:t>Изложены свойства и классификация ископаемых углей, технологии, методы и оборудование для их обогащения и обезвоживания.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1934" y="5473029"/>
            <a:ext cx="5072066" cy="95410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Кликните на ссылку, где </a:t>
            </a:r>
            <a:r>
              <a:rPr lang="en-US" sz="2800" b="1" dirty="0" smtClean="0">
                <a:solidFill>
                  <a:schemeClr val="bg1"/>
                </a:solidFill>
              </a:rPr>
              <a:t>URL</a:t>
            </a:r>
            <a:r>
              <a:rPr lang="ru-RU" sz="2800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в окно введите логин и </a:t>
            </a:r>
            <a:r>
              <a:rPr lang="ru-RU" sz="2800" b="1" dirty="0" smtClean="0">
                <a:solidFill>
                  <a:schemeClr val="bg1"/>
                </a:solidFill>
              </a:rPr>
              <a:t>пароль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</TotalTime>
  <Words>2449</Words>
  <Application>Microsoft Office PowerPoint</Application>
  <PresentationFormat>Экран (4:3)</PresentationFormat>
  <Paragraphs>109</Paragraphs>
  <Slides>52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Обзор  электронных  публикаций по  теме   «Обогащение  полезных  ископаемых:  руд,  бурых  углей»</vt:lpstr>
      <vt:lpstr>Учебники, учебные  пособия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Монографии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Сборники  материалов  конференций,  конгрессов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Печатные  журналы  в  библиотеке  КузГТУ</vt:lpstr>
      <vt:lpstr>Желаем  плодотворной  работы с  публикациями, представленными в  данном  обзоре!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bia.lib</cp:lastModifiedBy>
  <cp:revision>209</cp:revision>
  <dcterms:modified xsi:type="dcterms:W3CDTF">2020-12-28T02:03:46Z</dcterms:modified>
</cp:coreProperties>
</file>